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df" ContentType="application/pd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5"/>
  </p:notesMasterIdLst>
  <p:handoutMasterIdLst>
    <p:handoutMasterId r:id="rId156"/>
  </p:handoutMasterIdLst>
  <p:sldIdLst>
    <p:sldId id="256" r:id="rId2"/>
    <p:sldId id="260" r:id="rId3"/>
    <p:sldId id="279" r:id="rId4"/>
    <p:sldId id="291" r:id="rId5"/>
    <p:sldId id="280" r:id="rId6"/>
    <p:sldId id="395" r:id="rId7"/>
    <p:sldId id="396" r:id="rId8"/>
    <p:sldId id="397" r:id="rId9"/>
    <p:sldId id="398" r:id="rId10"/>
    <p:sldId id="288" r:id="rId11"/>
    <p:sldId id="289" r:id="rId12"/>
    <p:sldId id="290" r:id="rId13"/>
    <p:sldId id="285" r:id="rId14"/>
    <p:sldId id="287" r:id="rId15"/>
    <p:sldId id="286" r:id="rId16"/>
    <p:sldId id="292" r:id="rId17"/>
    <p:sldId id="295" r:id="rId18"/>
    <p:sldId id="293" r:id="rId19"/>
    <p:sldId id="459" r:id="rId20"/>
    <p:sldId id="458" r:id="rId21"/>
    <p:sldId id="294" r:id="rId22"/>
    <p:sldId id="296" r:id="rId23"/>
    <p:sldId id="297" r:id="rId24"/>
    <p:sldId id="300" r:id="rId25"/>
    <p:sldId id="400" r:id="rId26"/>
    <p:sldId id="301" r:id="rId27"/>
    <p:sldId id="399" r:id="rId28"/>
    <p:sldId id="431" r:id="rId29"/>
    <p:sldId id="432" r:id="rId30"/>
    <p:sldId id="409" r:id="rId31"/>
    <p:sldId id="410" r:id="rId32"/>
    <p:sldId id="411" r:id="rId33"/>
    <p:sldId id="413" r:id="rId34"/>
    <p:sldId id="443" r:id="rId35"/>
    <p:sldId id="414" r:id="rId36"/>
    <p:sldId id="444" r:id="rId37"/>
    <p:sldId id="416" r:id="rId38"/>
    <p:sldId id="1112" r:id="rId39"/>
    <p:sldId id="417" r:id="rId40"/>
    <p:sldId id="418" r:id="rId41"/>
    <p:sldId id="419" r:id="rId42"/>
    <p:sldId id="420" r:id="rId43"/>
    <p:sldId id="445" r:id="rId44"/>
    <p:sldId id="446" r:id="rId45"/>
    <p:sldId id="447" r:id="rId46"/>
    <p:sldId id="421" r:id="rId47"/>
    <p:sldId id="422" r:id="rId48"/>
    <p:sldId id="448" r:id="rId49"/>
    <p:sldId id="423" r:id="rId50"/>
    <p:sldId id="449" r:id="rId51"/>
    <p:sldId id="430" r:id="rId52"/>
    <p:sldId id="424" r:id="rId53"/>
    <p:sldId id="433" r:id="rId54"/>
    <p:sldId id="473" r:id="rId55"/>
    <p:sldId id="434" r:id="rId56"/>
    <p:sldId id="435" r:id="rId57"/>
    <p:sldId id="436" r:id="rId58"/>
    <p:sldId id="437" r:id="rId59"/>
    <p:sldId id="438" r:id="rId60"/>
    <p:sldId id="426" r:id="rId61"/>
    <p:sldId id="427" r:id="rId62"/>
    <p:sldId id="428" r:id="rId63"/>
    <p:sldId id="429" r:id="rId64"/>
    <p:sldId id="305" r:id="rId65"/>
    <p:sldId id="306" r:id="rId66"/>
    <p:sldId id="313" r:id="rId67"/>
    <p:sldId id="314" r:id="rId68"/>
    <p:sldId id="315" r:id="rId69"/>
    <p:sldId id="316" r:id="rId70"/>
    <p:sldId id="317" r:id="rId71"/>
    <p:sldId id="307" r:id="rId72"/>
    <p:sldId id="308" r:id="rId73"/>
    <p:sldId id="309" r:id="rId74"/>
    <p:sldId id="401" r:id="rId75"/>
    <p:sldId id="310" r:id="rId76"/>
    <p:sldId id="311" r:id="rId77"/>
    <p:sldId id="312" r:id="rId78"/>
    <p:sldId id="345" r:id="rId79"/>
    <p:sldId id="346" r:id="rId80"/>
    <p:sldId id="347" r:id="rId81"/>
    <p:sldId id="302" r:id="rId82"/>
    <p:sldId id="425" r:id="rId83"/>
    <p:sldId id="303" r:id="rId84"/>
    <p:sldId id="318" r:id="rId85"/>
    <p:sldId id="304" r:id="rId86"/>
    <p:sldId id="319" r:id="rId87"/>
    <p:sldId id="474" r:id="rId88"/>
    <p:sldId id="388" r:id="rId89"/>
    <p:sldId id="368" r:id="rId90"/>
    <p:sldId id="351" r:id="rId91"/>
    <p:sldId id="352" r:id="rId92"/>
    <p:sldId id="353" r:id="rId93"/>
    <p:sldId id="349" r:id="rId94"/>
    <p:sldId id="350" r:id="rId95"/>
    <p:sldId id="354" r:id="rId96"/>
    <p:sldId id="355" r:id="rId97"/>
    <p:sldId id="406" r:id="rId98"/>
    <p:sldId id="439" r:id="rId99"/>
    <p:sldId id="440" r:id="rId100"/>
    <p:sldId id="456" r:id="rId101"/>
    <p:sldId id="356" r:id="rId102"/>
    <p:sldId id="358" r:id="rId103"/>
    <p:sldId id="466" r:id="rId104"/>
    <p:sldId id="460" r:id="rId105"/>
    <p:sldId id="467" r:id="rId106"/>
    <p:sldId id="461" r:id="rId107"/>
    <p:sldId id="462" r:id="rId108"/>
    <p:sldId id="468" r:id="rId109"/>
    <p:sldId id="469" r:id="rId110"/>
    <p:sldId id="463" r:id="rId111"/>
    <p:sldId id="472" r:id="rId112"/>
    <p:sldId id="471" r:id="rId113"/>
    <p:sldId id="470" r:id="rId114"/>
    <p:sldId id="464" r:id="rId115"/>
    <p:sldId id="465" r:id="rId116"/>
    <p:sldId id="389" r:id="rId117"/>
    <p:sldId id="357" r:id="rId118"/>
    <p:sldId id="363" r:id="rId119"/>
    <p:sldId id="364" r:id="rId120"/>
    <p:sldId id="365" r:id="rId121"/>
    <p:sldId id="366" r:id="rId122"/>
    <p:sldId id="1111" r:id="rId123"/>
    <p:sldId id="390" r:id="rId124"/>
    <p:sldId id="379" r:id="rId125"/>
    <p:sldId id="370" r:id="rId126"/>
    <p:sldId id="381" r:id="rId127"/>
    <p:sldId id="371" r:id="rId128"/>
    <p:sldId id="372" r:id="rId129"/>
    <p:sldId id="382" r:id="rId130"/>
    <p:sldId id="383" r:id="rId131"/>
    <p:sldId id="451" r:id="rId132"/>
    <p:sldId id="450" r:id="rId133"/>
    <p:sldId id="384" r:id="rId134"/>
    <p:sldId id="453" r:id="rId135"/>
    <p:sldId id="452" r:id="rId136"/>
    <p:sldId id="385" r:id="rId137"/>
    <p:sldId id="457" r:id="rId138"/>
    <p:sldId id="455" r:id="rId139"/>
    <p:sldId id="386" r:id="rId140"/>
    <p:sldId id="387" r:id="rId141"/>
    <p:sldId id="442" r:id="rId142"/>
    <p:sldId id="441" r:id="rId143"/>
    <p:sldId id="373" r:id="rId144"/>
    <p:sldId id="374" r:id="rId145"/>
    <p:sldId id="375" r:id="rId146"/>
    <p:sldId id="391" r:id="rId147"/>
    <p:sldId id="392" r:id="rId148"/>
    <p:sldId id="407" r:id="rId149"/>
    <p:sldId id="408" r:id="rId150"/>
    <p:sldId id="376" r:id="rId151"/>
    <p:sldId id="377" r:id="rId152"/>
    <p:sldId id="378" r:id="rId153"/>
    <p:sldId id="277" r:id="rId15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C3258"/>
    <a:srgbClr val="FFFF00"/>
    <a:srgbClr val="9999FF"/>
    <a:srgbClr val="CCCC00"/>
    <a:srgbClr val="692A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45" autoAdjust="0"/>
    <p:restoredTop sz="85658" autoAdjust="0"/>
  </p:normalViewPr>
  <p:slideViewPr>
    <p:cSldViewPr>
      <p:cViewPr varScale="1">
        <p:scale>
          <a:sx n="65" d="100"/>
          <a:sy n="65" d="100"/>
        </p:scale>
        <p:origin x="981" y="48"/>
      </p:cViewPr>
      <p:guideLst>
        <p:guide orient="horz" pos="2160"/>
        <p:guide pos="2880"/>
      </p:guideLst>
    </p:cSldViewPr>
  </p:slideViewPr>
  <p:notesTextViewPr>
    <p:cViewPr>
      <p:scale>
        <a:sx n="100" d="100"/>
        <a:sy n="100" d="100"/>
      </p:scale>
      <p:origin x="0" y="0"/>
    </p:cViewPr>
  </p:notesTextViewPr>
  <p:notesViewPr>
    <p:cSldViewPr>
      <p:cViewPr varScale="1">
        <p:scale>
          <a:sx n="54" d="100"/>
          <a:sy n="54" d="100"/>
        </p:scale>
        <p:origin x="-29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2106FF-10D8-4C0F-835E-5FDB3E5E433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F3BF3193-66D8-4877-9E00-6ACB915F3B9F}">
      <dgm:prSet phldrT="[文本]"/>
      <dgm:spPr/>
      <dgm:t>
        <a:bodyPr/>
        <a:lstStyle/>
        <a:p>
          <a:r>
            <a:rPr lang="en-US" altLang="zh-CN" dirty="0" err="1"/>
            <a:t>Pre_Master_Secret</a:t>
          </a:r>
          <a:endParaRPr lang="zh-CN" altLang="en-US" dirty="0"/>
        </a:p>
      </dgm:t>
    </dgm:pt>
    <dgm:pt modelId="{1A5CC82A-AFFE-4632-AEF6-EF55D2EEABA4}" type="parTrans" cxnId="{A50D0DD4-3EBF-42B1-AD05-A82844EDE67E}">
      <dgm:prSet/>
      <dgm:spPr/>
      <dgm:t>
        <a:bodyPr/>
        <a:lstStyle/>
        <a:p>
          <a:endParaRPr lang="zh-CN" altLang="en-US"/>
        </a:p>
      </dgm:t>
    </dgm:pt>
    <dgm:pt modelId="{18464945-DE5D-4F2E-90DB-860E2F362F0E}" type="sibTrans" cxnId="{A50D0DD4-3EBF-42B1-AD05-A82844EDE67E}">
      <dgm:prSet/>
      <dgm:spPr/>
      <dgm:t>
        <a:bodyPr/>
        <a:lstStyle/>
        <a:p>
          <a:endParaRPr lang="zh-CN" altLang="en-US"/>
        </a:p>
      </dgm:t>
    </dgm:pt>
    <dgm:pt modelId="{017E14D4-9FB6-4333-A619-FC8301D7CEAA}">
      <dgm:prSet phldrT="[文本]"/>
      <dgm:spPr/>
      <dgm:t>
        <a:bodyPr/>
        <a:lstStyle/>
        <a:p>
          <a:r>
            <a:rPr lang="en-US" altLang="zh-CN" dirty="0" err="1"/>
            <a:t>Master_Secret</a:t>
          </a:r>
          <a:endParaRPr lang="zh-CN" altLang="en-US" dirty="0"/>
        </a:p>
      </dgm:t>
    </dgm:pt>
    <dgm:pt modelId="{7193961F-251D-4B77-829F-9C20EF1F6F43}" type="parTrans" cxnId="{8DC01184-A18D-4739-89DC-8B74F909D918}">
      <dgm:prSet/>
      <dgm:spPr/>
      <dgm:t>
        <a:bodyPr/>
        <a:lstStyle/>
        <a:p>
          <a:endParaRPr lang="zh-CN" altLang="en-US"/>
        </a:p>
      </dgm:t>
    </dgm:pt>
    <dgm:pt modelId="{3D0F2DD4-DB02-4E46-B665-5597DC03215D}" type="sibTrans" cxnId="{8DC01184-A18D-4739-89DC-8B74F909D918}">
      <dgm:prSet/>
      <dgm:spPr/>
      <dgm:t>
        <a:bodyPr/>
        <a:lstStyle/>
        <a:p>
          <a:endParaRPr lang="zh-CN" altLang="en-US"/>
        </a:p>
      </dgm:t>
    </dgm:pt>
    <dgm:pt modelId="{5B7B6C3E-720D-4CD7-9B8A-435C133BC078}">
      <dgm:prSet phldrT="[文本]"/>
      <dgm:spPr/>
      <dgm:t>
        <a:bodyPr/>
        <a:lstStyle/>
        <a:p>
          <a:r>
            <a:rPr lang="en-US" altLang="zh-CN" dirty="0"/>
            <a:t>Keys</a:t>
          </a:r>
          <a:endParaRPr lang="zh-CN" altLang="en-US" dirty="0"/>
        </a:p>
      </dgm:t>
    </dgm:pt>
    <dgm:pt modelId="{82DF42F9-BF76-45CD-8EFA-3E6BF750CCB5}" type="parTrans" cxnId="{C50B34E2-95AA-4CB8-8ACD-196A67E242C1}">
      <dgm:prSet/>
      <dgm:spPr/>
      <dgm:t>
        <a:bodyPr/>
        <a:lstStyle/>
        <a:p>
          <a:endParaRPr lang="zh-CN" altLang="en-US"/>
        </a:p>
      </dgm:t>
    </dgm:pt>
    <dgm:pt modelId="{6E9D40B5-8617-4070-BB2A-513D71E2851C}" type="sibTrans" cxnId="{C50B34E2-95AA-4CB8-8ACD-196A67E242C1}">
      <dgm:prSet/>
      <dgm:spPr/>
      <dgm:t>
        <a:bodyPr/>
        <a:lstStyle/>
        <a:p>
          <a:endParaRPr lang="zh-CN" altLang="en-US"/>
        </a:p>
      </dgm:t>
    </dgm:pt>
    <dgm:pt modelId="{16343C58-47EA-4D84-BF64-AAE04DA4003F}" type="pres">
      <dgm:prSet presAssocID="{AA2106FF-10D8-4C0F-835E-5FDB3E5E4334}" presName="linear" presStyleCnt="0">
        <dgm:presLayoutVars>
          <dgm:dir/>
          <dgm:animLvl val="lvl"/>
          <dgm:resizeHandles val="exact"/>
        </dgm:presLayoutVars>
      </dgm:prSet>
      <dgm:spPr/>
    </dgm:pt>
    <dgm:pt modelId="{C3DC2812-0B29-4804-9F77-E16A47D60756}" type="pres">
      <dgm:prSet presAssocID="{F3BF3193-66D8-4877-9E00-6ACB915F3B9F}" presName="parentLin" presStyleCnt="0"/>
      <dgm:spPr/>
    </dgm:pt>
    <dgm:pt modelId="{E91DF0C2-7B73-4F1D-BD30-CCA335A20B1F}" type="pres">
      <dgm:prSet presAssocID="{F3BF3193-66D8-4877-9E00-6ACB915F3B9F}" presName="parentLeftMargin" presStyleLbl="node1" presStyleIdx="0" presStyleCnt="3"/>
      <dgm:spPr/>
    </dgm:pt>
    <dgm:pt modelId="{208E0317-3FF6-4309-A7FB-8AF12F1C63C3}" type="pres">
      <dgm:prSet presAssocID="{F3BF3193-66D8-4877-9E00-6ACB915F3B9F}" presName="parentText" presStyleLbl="node1" presStyleIdx="0" presStyleCnt="3">
        <dgm:presLayoutVars>
          <dgm:chMax val="0"/>
          <dgm:bulletEnabled val="1"/>
        </dgm:presLayoutVars>
      </dgm:prSet>
      <dgm:spPr/>
    </dgm:pt>
    <dgm:pt modelId="{179417AD-6223-4DBF-B451-DEBF500A172F}" type="pres">
      <dgm:prSet presAssocID="{F3BF3193-66D8-4877-9E00-6ACB915F3B9F}" presName="negativeSpace" presStyleCnt="0"/>
      <dgm:spPr/>
    </dgm:pt>
    <dgm:pt modelId="{8774C2A0-ACC7-4DAA-ACD1-8AD8EF4BA7B1}" type="pres">
      <dgm:prSet presAssocID="{F3BF3193-66D8-4877-9E00-6ACB915F3B9F}" presName="childText" presStyleLbl="conFgAcc1" presStyleIdx="0" presStyleCnt="3">
        <dgm:presLayoutVars>
          <dgm:bulletEnabled val="1"/>
        </dgm:presLayoutVars>
      </dgm:prSet>
      <dgm:spPr/>
    </dgm:pt>
    <dgm:pt modelId="{1655B28C-0605-474B-8BEC-0827FC97DDC1}" type="pres">
      <dgm:prSet presAssocID="{18464945-DE5D-4F2E-90DB-860E2F362F0E}" presName="spaceBetweenRectangles" presStyleCnt="0"/>
      <dgm:spPr/>
    </dgm:pt>
    <dgm:pt modelId="{E59390A4-1A32-41FA-A2D7-484E4D29E98C}" type="pres">
      <dgm:prSet presAssocID="{017E14D4-9FB6-4333-A619-FC8301D7CEAA}" presName="parentLin" presStyleCnt="0"/>
      <dgm:spPr/>
    </dgm:pt>
    <dgm:pt modelId="{C0F60D97-2879-4CE9-A117-082DEE5A6F51}" type="pres">
      <dgm:prSet presAssocID="{017E14D4-9FB6-4333-A619-FC8301D7CEAA}" presName="parentLeftMargin" presStyleLbl="node1" presStyleIdx="0" presStyleCnt="3"/>
      <dgm:spPr/>
    </dgm:pt>
    <dgm:pt modelId="{EF51D61E-F0C6-4153-9440-EA462E6DB6B2}" type="pres">
      <dgm:prSet presAssocID="{017E14D4-9FB6-4333-A619-FC8301D7CEAA}" presName="parentText" presStyleLbl="node1" presStyleIdx="1" presStyleCnt="3">
        <dgm:presLayoutVars>
          <dgm:chMax val="0"/>
          <dgm:bulletEnabled val="1"/>
        </dgm:presLayoutVars>
      </dgm:prSet>
      <dgm:spPr/>
    </dgm:pt>
    <dgm:pt modelId="{6836B897-26D2-4D78-A822-E700A1F9CABB}" type="pres">
      <dgm:prSet presAssocID="{017E14D4-9FB6-4333-A619-FC8301D7CEAA}" presName="negativeSpace" presStyleCnt="0"/>
      <dgm:spPr/>
    </dgm:pt>
    <dgm:pt modelId="{A78010E1-9A87-453A-9CBE-2B4E09B8C041}" type="pres">
      <dgm:prSet presAssocID="{017E14D4-9FB6-4333-A619-FC8301D7CEAA}" presName="childText" presStyleLbl="conFgAcc1" presStyleIdx="1" presStyleCnt="3">
        <dgm:presLayoutVars>
          <dgm:bulletEnabled val="1"/>
        </dgm:presLayoutVars>
      </dgm:prSet>
      <dgm:spPr/>
    </dgm:pt>
    <dgm:pt modelId="{2919EF14-4765-4832-A517-09F8DC0D76C8}" type="pres">
      <dgm:prSet presAssocID="{3D0F2DD4-DB02-4E46-B665-5597DC03215D}" presName="spaceBetweenRectangles" presStyleCnt="0"/>
      <dgm:spPr/>
    </dgm:pt>
    <dgm:pt modelId="{B8443BC9-A20F-4210-97C2-F85B7A6E04A9}" type="pres">
      <dgm:prSet presAssocID="{5B7B6C3E-720D-4CD7-9B8A-435C133BC078}" presName="parentLin" presStyleCnt="0"/>
      <dgm:spPr/>
    </dgm:pt>
    <dgm:pt modelId="{7C5FDF66-2703-4910-A9BC-F62DC97D630D}" type="pres">
      <dgm:prSet presAssocID="{5B7B6C3E-720D-4CD7-9B8A-435C133BC078}" presName="parentLeftMargin" presStyleLbl="node1" presStyleIdx="1" presStyleCnt="3"/>
      <dgm:spPr/>
    </dgm:pt>
    <dgm:pt modelId="{C5BCE562-9D50-4926-BFF8-CC59E37BC6B1}" type="pres">
      <dgm:prSet presAssocID="{5B7B6C3E-720D-4CD7-9B8A-435C133BC078}" presName="parentText" presStyleLbl="node1" presStyleIdx="2" presStyleCnt="3">
        <dgm:presLayoutVars>
          <dgm:chMax val="0"/>
          <dgm:bulletEnabled val="1"/>
        </dgm:presLayoutVars>
      </dgm:prSet>
      <dgm:spPr/>
    </dgm:pt>
    <dgm:pt modelId="{B22547B1-63B7-4961-9C86-B35CED9737B8}" type="pres">
      <dgm:prSet presAssocID="{5B7B6C3E-720D-4CD7-9B8A-435C133BC078}" presName="negativeSpace" presStyleCnt="0"/>
      <dgm:spPr/>
    </dgm:pt>
    <dgm:pt modelId="{BF259CE9-5F4E-48E4-A894-C5AC92553377}" type="pres">
      <dgm:prSet presAssocID="{5B7B6C3E-720D-4CD7-9B8A-435C133BC078}" presName="childText" presStyleLbl="conFgAcc1" presStyleIdx="2" presStyleCnt="3">
        <dgm:presLayoutVars>
          <dgm:bulletEnabled val="1"/>
        </dgm:presLayoutVars>
      </dgm:prSet>
      <dgm:spPr/>
    </dgm:pt>
  </dgm:ptLst>
  <dgm:cxnLst>
    <dgm:cxn modelId="{503EA328-F4C8-42E6-8C6D-63AE14CBE354}" type="presOf" srcId="{F3BF3193-66D8-4877-9E00-6ACB915F3B9F}" destId="{208E0317-3FF6-4309-A7FB-8AF12F1C63C3}" srcOrd="1" destOrd="0" presId="urn:microsoft.com/office/officeart/2005/8/layout/list1"/>
    <dgm:cxn modelId="{88805E2F-74B9-4CAA-A68A-5EAC3F8EB23F}" type="presOf" srcId="{017E14D4-9FB6-4333-A619-FC8301D7CEAA}" destId="{C0F60D97-2879-4CE9-A117-082DEE5A6F51}" srcOrd="0" destOrd="0" presId="urn:microsoft.com/office/officeart/2005/8/layout/list1"/>
    <dgm:cxn modelId="{54924D32-1FEA-4A78-9336-800595001B8E}" type="presOf" srcId="{5B7B6C3E-720D-4CD7-9B8A-435C133BC078}" destId="{7C5FDF66-2703-4910-A9BC-F62DC97D630D}" srcOrd="0" destOrd="0" presId="urn:microsoft.com/office/officeart/2005/8/layout/list1"/>
    <dgm:cxn modelId="{DD24CA57-04EB-4209-8194-93B8DF61687A}" type="presOf" srcId="{5B7B6C3E-720D-4CD7-9B8A-435C133BC078}" destId="{C5BCE562-9D50-4926-BFF8-CC59E37BC6B1}" srcOrd="1" destOrd="0" presId="urn:microsoft.com/office/officeart/2005/8/layout/list1"/>
    <dgm:cxn modelId="{8DC01184-A18D-4739-89DC-8B74F909D918}" srcId="{AA2106FF-10D8-4C0F-835E-5FDB3E5E4334}" destId="{017E14D4-9FB6-4333-A619-FC8301D7CEAA}" srcOrd="1" destOrd="0" parTransId="{7193961F-251D-4B77-829F-9C20EF1F6F43}" sibTransId="{3D0F2DD4-DB02-4E46-B665-5597DC03215D}"/>
    <dgm:cxn modelId="{A50D0DD4-3EBF-42B1-AD05-A82844EDE67E}" srcId="{AA2106FF-10D8-4C0F-835E-5FDB3E5E4334}" destId="{F3BF3193-66D8-4877-9E00-6ACB915F3B9F}" srcOrd="0" destOrd="0" parTransId="{1A5CC82A-AFFE-4632-AEF6-EF55D2EEABA4}" sibTransId="{18464945-DE5D-4F2E-90DB-860E2F362F0E}"/>
    <dgm:cxn modelId="{C50B34E2-95AA-4CB8-8ACD-196A67E242C1}" srcId="{AA2106FF-10D8-4C0F-835E-5FDB3E5E4334}" destId="{5B7B6C3E-720D-4CD7-9B8A-435C133BC078}" srcOrd="2" destOrd="0" parTransId="{82DF42F9-BF76-45CD-8EFA-3E6BF750CCB5}" sibTransId="{6E9D40B5-8617-4070-BB2A-513D71E2851C}"/>
    <dgm:cxn modelId="{E60F51E7-06F0-47DB-A09A-B9D2530D962A}" type="presOf" srcId="{AA2106FF-10D8-4C0F-835E-5FDB3E5E4334}" destId="{16343C58-47EA-4D84-BF64-AAE04DA4003F}" srcOrd="0" destOrd="0" presId="urn:microsoft.com/office/officeart/2005/8/layout/list1"/>
    <dgm:cxn modelId="{CCB777F9-3EAB-478E-87B6-E9DFB2E31D5C}" type="presOf" srcId="{F3BF3193-66D8-4877-9E00-6ACB915F3B9F}" destId="{E91DF0C2-7B73-4F1D-BD30-CCA335A20B1F}" srcOrd="0" destOrd="0" presId="urn:microsoft.com/office/officeart/2005/8/layout/list1"/>
    <dgm:cxn modelId="{0E2588FC-4CB0-4764-B5CC-28D370AA79C3}" type="presOf" srcId="{017E14D4-9FB6-4333-A619-FC8301D7CEAA}" destId="{EF51D61E-F0C6-4153-9440-EA462E6DB6B2}" srcOrd="1" destOrd="0" presId="urn:microsoft.com/office/officeart/2005/8/layout/list1"/>
    <dgm:cxn modelId="{08E388BB-0C8D-4A21-BBE4-88FCA7601F88}" type="presParOf" srcId="{16343C58-47EA-4D84-BF64-AAE04DA4003F}" destId="{C3DC2812-0B29-4804-9F77-E16A47D60756}" srcOrd="0" destOrd="0" presId="urn:microsoft.com/office/officeart/2005/8/layout/list1"/>
    <dgm:cxn modelId="{4AC12E8F-023A-496A-915D-1CDEA9FA8032}" type="presParOf" srcId="{C3DC2812-0B29-4804-9F77-E16A47D60756}" destId="{E91DF0C2-7B73-4F1D-BD30-CCA335A20B1F}" srcOrd="0" destOrd="0" presId="urn:microsoft.com/office/officeart/2005/8/layout/list1"/>
    <dgm:cxn modelId="{933F5418-8510-455E-8A77-FFD9AE9F299A}" type="presParOf" srcId="{C3DC2812-0B29-4804-9F77-E16A47D60756}" destId="{208E0317-3FF6-4309-A7FB-8AF12F1C63C3}" srcOrd="1" destOrd="0" presId="urn:microsoft.com/office/officeart/2005/8/layout/list1"/>
    <dgm:cxn modelId="{0EF9D192-F3EA-4F8B-AD46-0BF3D19259CA}" type="presParOf" srcId="{16343C58-47EA-4D84-BF64-AAE04DA4003F}" destId="{179417AD-6223-4DBF-B451-DEBF500A172F}" srcOrd="1" destOrd="0" presId="urn:microsoft.com/office/officeart/2005/8/layout/list1"/>
    <dgm:cxn modelId="{AB67D459-F6C2-49EA-A251-3EC5239D24DB}" type="presParOf" srcId="{16343C58-47EA-4D84-BF64-AAE04DA4003F}" destId="{8774C2A0-ACC7-4DAA-ACD1-8AD8EF4BA7B1}" srcOrd="2" destOrd="0" presId="urn:microsoft.com/office/officeart/2005/8/layout/list1"/>
    <dgm:cxn modelId="{7C992B7E-FB82-4CAA-90DF-F16BEAF5FC52}" type="presParOf" srcId="{16343C58-47EA-4D84-BF64-AAE04DA4003F}" destId="{1655B28C-0605-474B-8BEC-0827FC97DDC1}" srcOrd="3" destOrd="0" presId="urn:microsoft.com/office/officeart/2005/8/layout/list1"/>
    <dgm:cxn modelId="{122F5193-0956-4C4A-9C07-94F73813A360}" type="presParOf" srcId="{16343C58-47EA-4D84-BF64-AAE04DA4003F}" destId="{E59390A4-1A32-41FA-A2D7-484E4D29E98C}" srcOrd="4" destOrd="0" presId="urn:microsoft.com/office/officeart/2005/8/layout/list1"/>
    <dgm:cxn modelId="{8249FA5A-A8A8-45A1-8597-948FD1022E15}" type="presParOf" srcId="{E59390A4-1A32-41FA-A2D7-484E4D29E98C}" destId="{C0F60D97-2879-4CE9-A117-082DEE5A6F51}" srcOrd="0" destOrd="0" presId="urn:microsoft.com/office/officeart/2005/8/layout/list1"/>
    <dgm:cxn modelId="{AB938D48-4864-47EF-AAC4-4A6CE9F11806}" type="presParOf" srcId="{E59390A4-1A32-41FA-A2D7-484E4D29E98C}" destId="{EF51D61E-F0C6-4153-9440-EA462E6DB6B2}" srcOrd="1" destOrd="0" presId="urn:microsoft.com/office/officeart/2005/8/layout/list1"/>
    <dgm:cxn modelId="{2529CAE9-5EC2-4409-A54B-AAA3E9DEBF46}" type="presParOf" srcId="{16343C58-47EA-4D84-BF64-AAE04DA4003F}" destId="{6836B897-26D2-4D78-A822-E700A1F9CABB}" srcOrd="5" destOrd="0" presId="urn:microsoft.com/office/officeart/2005/8/layout/list1"/>
    <dgm:cxn modelId="{D5C7965A-546D-4692-9265-5CE470BD6B8E}" type="presParOf" srcId="{16343C58-47EA-4D84-BF64-AAE04DA4003F}" destId="{A78010E1-9A87-453A-9CBE-2B4E09B8C041}" srcOrd="6" destOrd="0" presId="urn:microsoft.com/office/officeart/2005/8/layout/list1"/>
    <dgm:cxn modelId="{3607E462-85FF-4803-BC0F-FAE943CADC66}" type="presParOf" srcId="{16343C58-47EA-4D84-BF64-AAE04DA4003F}" destId="{2919EF14-4765-4832-A517-09F8DC0D76C8}" srcOrd="7" destOrd="0" presId="urn:microsoft.com/office/officeart/2005/8/layout/list1"/>
    <dgm:cxn modelId="{349946FF-5514-43A7-9BFB-4C25B45A7D66}" type="presParOf" srcId="{16343C58-47EA-4D84-BF64-AAE04DA4003F}" destId="{B8443BC9-A20F-4210-97C2-F85B7A6E04A9}" srcOrd="8" destOrd="0" presId="urn:microsoft.com/office/officeart/2005/8/layout/list1"/>
    <dgm:cxn modelId="{FAE71D24-B219-4E78-A0AA-122666DECEA1}" type="presParOf" srcId="{B8443BC9-A20F-4210-97C2-F85B7A6E04A9}" destId="{7C5FDF66-2703-4910-A9BC-F62DC97D630D}" srcOrd="0" destOrd="0" presId="urn:microsoft.com/office/officeart/2005/8/layout/list1"/>
    <dgm:cxn modelId="{27B18AC3-BB86-492C-98CD-359BAA8DCF99}" type="presParOf" srcId="{B8443BC9-A20F-4210-97C2-F85B7A6E04A9}" destId="{C5BCE562-9D50-4926-BFF8-CC59E37BC6B1}" srcOrd="1" destOrd="0" presId="urn:microsoft.com/office/officeart/2005/8/layout/list1"/>
    <dgm:cxn modelId="{CA349F30-49DD-4A33-BAE2-115D6CACF85C}" type="presParOf" srcId="{16343C58-47EA-4D84-BF64-AAE04DA4003F}" destId="{B22547B1-63B7-4961-9C86-B35CED9737B8}" srcOrd="9" destOrd="0" presId="urn:microsoft.com/office/officeart/2005/8/layout/list1"/>
    <dgm:cxn modelId="{20E42FEF-C6BF-4D03-9027-B2D1393276F1}" type="presParOf" srcId="{16343C58-47EA-4D84-BF64-AAE04DA4003F}" destId="{BF259CE9-5F4E-48E4-A894-C5AC9255337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74C2A0-ACC7-4DAA-ACD1-8AD8EF4BA7B1}">
      <dsp:nvSpPr>
        <dsp:cNvPr id="0" name=""/>
        <dsp:cNvSpPr/>
      </dsp:nvSpPr>
      <dsp:spPr>
        <a:xfrm>
          <a:off x="0" y="464019"/>
          <a:ext cx="60960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8E0317-3FF6-4309-A7FB-8AF12F1C63C3}">
      <dsp:nvSpPr>
        <dsp:cNvPr id="0" name=""/>
        <dsp:cNvSpPr/>
      </dsp:nvSpPr>
      <dsp:spPr>
        <a:xfrm>
          <a:off x="304800" y="6459"/>
          <a:ext cx="4267200" cy="915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377950">
            <a:lnSpc>
              <a:spcPct val="90000"/>
            </a:lnSpc>
            <a:spcBef>
              <a:spcPct val="0"/>
            </a:spcBef>
            <a:spcAft>
              <a:spcPct val="35000"/>
            </a:spcAft>
            <a:buNone/>
          </a:pPr>
          <a:r>
            <a:rPr lang="en-US" altLang="zh-CN" sz="3100" kern="1200" dirty="0" err="1"/>
            <a:t>Pre_Master_Secret</a:t>
          </a:r>
          <a:endParaRPr lang="zh-CN" altLang="en-US" sz="3100" kern="1200" dirty="0"/>
        </a:p>
      </dsp:txBody>
      <dsp:txXfrm>
        <a:off x="349472" y="51131"/>
        <a:ext cx="4177856" cy="825776"/>
      </dsp:txXfrm>
    </dsp:sp>
    <dsp:sp modelId="{A78010E1-9A87-453A-9CBE-2B4E09B8C041}">
      <dsp:nvSpPr>
        <dsp:cNvPr id="0" name=""/>
        <dsp:cNvSpPr/>
      </dsp:nvSpPr>
      <dsp:spPr>
        <a:xfrm>
          <a:off x="0" y="1870179"/>
          <a:ext cx="60960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F51D61E-F0C6-4153-9440-EA462E6DB6B2}">
      <dsp:nvSpPr>
        <dsp:cNvPr id="0" name=""/>
        <dsp:cNvSpPr/>
      </dsp:nvSpPr>
      <dsp:spPr>
        <a:xfrm>
          <a:off x="304800" y="1412619"/>
          <a:ext cx="4267200" cy="915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377950">
            <a:lnSpc>
              <a:spcPct val="90000"/>
            </a:lnSpc>
            <a:spcBef>
              <a:spcPct val="0"/>
            </a:spcBef>
            <a:spcAft>
              <a:spcPct val="35000"/>
            </a:spcAft>
            <a:buNone/>
          </a:pPr>
          <a:r>
            <a:rPr lang="en-US" altLang="zh-CN" sz="3100" kern="1200" dirty="0" err="1"/>
            <a:t>Master_Secret</a:t>
          </a:r>
          <a:endParaRPr lang="zh-CN" altLang="en-US" sz="3100" kern="1200" dirty="0"/>
        </a:p>
      </dsp:txBody>
      <dsp:txXfrm>
        <a:off x="349472" y="1457291"/>
        <a:ext cx="4177856" cy="825776"/>
      </dsp:txXfrm>
    </dsp:sp>
    <dsp:sp modelId="{BF259CE9-5F4E-48E4-A894-C5AC92553377}">
      <dsp:nvSpPr>
        <dsp:cNvPr id="0" name=""/>
        <dsp:cNvSpPr/>
      </dsp:nvSpPr>
      <dsp:spPr>
        <a:xfrm>
          <a:off x="0" y="3276340"/>
          <a:ext cx="6096000" cy="781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BCE562-9D50-4926-BFF8-CC59E37BC6B1}">
      <dsp:nvSpPr>
        <dsp:cNvPr id="0" name=""/>
        <dsp:cNvSpPr/>
      </dsp:nvSpPr>
      <dsp:spPr>
        <a:xfrm>
          <a:off x="304800" y="2818780"/>
          <a:ext cx="4267200" cy="9151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377950">
            <a:lnSpc>
              <a:spcPct val="90000"/>
            </a:lnSpc>
            <a:spcBef>
              <a:spcPct val="0"/>
            </a:spcBef>
            <a:spcAft>
              <a:spcPct val="35000"/>
            </a:spcAft>
            <a:buNone/>
          </a:pPr>
          <a:r>
            <a:rPr lang="en-US" altLang="zh-CN" sz="3100" kern="1200" dirty="0"/>
            <a:t>Keys</a:t>
          </a:r>
          <a:endParaRPr lang="zh-CN" altLang="en-US" sz="3100" kern="1200" dirty="0"/>
        </a:p>
      </dsp:txBody>
      <dsp:txXfrm>
        <a:off x="349472" y="2863452"/>
        <a:ext cx="4177856" cy="82577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F9A8D6E-513E-4D80-8F04-0DACB3DA80D1}" type="datetimeFigureOut">
              <a:rPr lang="zh-CN" altLang="en-US" smtClean="0"/>
              <a:t>2025/5/12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570FD8F-2B2E-4080-B8AB-87F367F87C31}" type="slidenum">
              <a:rPr lang="zh-CN" altLang="en-US" smtClean="0"/>
              <a:t>‹#›</a:t>
            </a:fld>
            <a:endParaRPr lang="zh-CN" altLang="en-US"/>
          </a:p>
        </p:txBody>
      </p:sp>
    </p:spTree>
    <p:extLst>
      <p:ext uri="{BB962C8B-B14F-4D97-AF65-F5344CB8AC3E}">
        <p14:creationId xmlns:p14="http://schemas.microsoft.com/office/powerpoint/2010/main" val="291978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6939F3-06A0-473D-AB7B-4CE70A320FBD}" type="datetimeFigureOut">
              <a:rPr lang="zh-CN" altLang="en-US" smtClean="0"/>
              <a:t>2025/5/12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DAF391-5EDF-4CD0-825C-8A6F1C1071CD}" type="slidenum">
              <a:rPr lang="zh-CN" altLang="en-US" smtClean="0"/>
              <a:t>‹#›</a:t>
            </a:fld>
            <a:endParaRPr lang="zh-CN" altLang="en-US"/>
          </a:p>
        </p:txBody>
      </p:sp>
    </p:spTree>
    <p:extLst>
      <p:ext uri="{BB962C8B-B14F-4D97-AF65-F5344CB8AC3E}">
        <p14:creationId xmlns:p14="http://schemas.microsoft.com/office/powerpoint/2010/main" val="3628383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Montgomery_curve" TargetMode="External"/><Relationship Id="rId2" Type="http://schemas.openxmlformats.org/officeDocument/2006/relationships/slide" Target="../slides/slide134.xml"/><Relationship Id="rId1" Type="http://schemas.openxmlformats.org/officeDocument/2006/relationships/notesMaster" Target="../notesMasters/notesMaster1.xml"/><Relationship Id="rId6" Type="http://schemas.openxmlformats.org/officeDocument/2006/relationships/hyperlink" Target="https://en.wikipedia.org/wiki/Pohlig%E2%80%93Hellman_algorithm" TargetMode="External"/><Relationship Id="rId5" Type="http://schemas.openxmlformats.org/officeDocument/2006/relationships/hyperlink" Target="https://en.wikipedia.org/wiki/Order_(group_theory)" TargetMode="External"/><Relationship Id="rId4" Type="http://schemas.openxmlformats.org/officeDocument/2006/relationships/hyperlink" Target="https://en.wikipedia.org/wiki/Prime_number"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5</a:t>
            </a:fld>
            <a:endParaRPr lang="zh-CN" altLang="en-US"/>
          </a:p>
        </p:txBody>
      </p:sp>
    </p:spTree>
    <p:extLst>
      <p:ext uri="{BB962C8B-B14F-4D97-AF65-F5344CB8AC3E}">
        <p14:creationId xmlns:p14="http://schemas.microsoft.com/office/powerpoint/2010/main" val="1900937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FF0000"/>
                </a:solidFill>
              </a:rPr>
              <a:t>ECDHE_RSA:</a:t>
            </a:r>
            <a:r>
              <a:rPr lang="zh-CN" altLang="en-US" sz="1200" b="1" dirty="0">
                <a:solidFill>
                  <a:srgbClr val="FF0000"/>
                </a:solidFill>
              </a:rPr>
              <a:t>使用椭圆曲线</a:t>
            </a:r>
            <a:r>
              <a:rPr lang="en-US" altLang="zh-CN" sz="1200" b="1" dirty="0">
                <a:solidFill>
                  <a:srgbClr val="FF0000"/>
                </a:solidFill>
              </a:rPr>
              <a:t>DH</a:t>
            </a:r>
            <a:r>
              <a:rPr lang="zh-CN" altLang="en-US" sz="1200" b="1" dirty="0">
                <a:solidFill>
                  <a:srgbClr val="FF0000"/>
                </a:solidFill>
              </a:rPr>
              <a:t>算法交换密钥，交换的公钥使用</a:t>
            </a:r>
            <a:r>
              <a:rPr lang="en-US" altLang="zh-CN" sz="1200" b="1" dirty="0">
                <a:solidFill>
                  <a:srgbClr val="FF0000"/>
                </a:solidFill>
              </a:rPr>
              <a:t>RSA</a:t>
            </a:r>
            <a:r>
              <a:rPr lang="zh-CN" altLang="en-US" sz="1200" b="1" dirty="0">
                <a:solidFill>
                  <a:srgbClr val="FF0000"/>
                </a:solidFill>
              </a:rPr>
              <a:t>进行签名</a:t>
            </a:r>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37</a:t>
            </a:fld>
            <a:endParaRPr lang="zh-CN" altLang="en-US"/>
          </a:p>
        </p:txBody>
      </p:sp>
    </p:spTree>
    <p:extLst>
      <p:ext uri="{BB962C8B-B14F-4D97-AF65-F5344CB8AC3E}">
        <p14:creationId xmlns:p14="http://schemas.microsoft.com/office/powerpoint/2010/main" val="782032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FF0000"/>
                </a:solidFill>
              </a:rPr>
              <a:t>ECDHE_RSA:</a:t>
            </a:r>
            <a:r>
              <a:rPr lang="zh-CN" altLang="en-US" sz="1200" b="1" dirty="0">
                <a:solidFill>
                  <a:srgbClr val="FF0000"/>
                </a:solidFill>
              </a:rPr>
              <a:t>使用椭圆曲线</a:t>
            </a:r>
            <a:r>
              <a:rPr lang="en-US" altLang="zh-CN" sz="1200" b="1" dirty="0">
                <a:solidFill>
                  <a:srgbClr val="FF0000"/>
                </a:solidFill>
              </a:rPr>
              <a:t>DH</a:t>
            </a:r>
            <a:r>
              <a:rPr lang="zh-CN" altLang="en-US" sz="1200" b="1" dirty="0">
                <a:solidFill>
                  <a:srgbClr val="FF0000"/>
                </a:solidFill>
              </a:rPr>
              <a:t>算法交换密钥，交换的公钥使用</a:t>
            </a:r>
            <a:r>
              <a:rPr lang="en-US" altLang="zh-CN" sz="1200" b="1" dirty="0">
                <a:solidFill>
                  <a:srgbClr val="FF0000"/>
                </a:solidFill>
              </a:rPr>
              <a:t>RSA</a:t>
            </a:r>
            <a:r>
              <a:rPr lang="zh-CN" altLang="en-US" sz="1200" b="1" dirty="0">
                <a:solidFill>
                  <a:srgbClr val="FF0000"/>
                </a:solidFill>
              </a:rPr>
              <a:t>进行签名</a:t>
            </a:r>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38</a:t>
            </a:fld>
            <a:endParaRPr lang="zh-CN" altLang="en-US"/>
          </a:p>
        </p:txBody>
      </p:sp>
    </p:spTree>
    <p:extLst>
      <p:ext uri="{BB962C8B-B14F-4D97-AF65-F5344CB8AC3E}">
        <p14:creationId xmlns:p14="http://schemas.microsoft.com/office/powerpoint/2010/main" val="2675633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标红：用的最多的方式</a:t>
            </a:r>
          </a:p>
        </p:txBody>
      </p:sp>
      <p:sp>
        <p:nvSpPr>
          <p:cNvPr id="4" name="灯片编号占位符 3"/>
          <p:cNvSpPr>
            <a:spLocks noGrp="1"/>
          </p:cNvSpPr>
          <p:nvPr>
            <p:ph type="sldNum" sz="quarter" idx="5"/>
          </p:nvPr>
        </p:nvSpPr>
        <p:spPr/>
        <p:txBody>
          <a:bodyPr/>
          <a:lstStyle/>
          <a:p>
            <a:fld id="{A0DAF391-5EDF-4CD0-825C-8A6F1C1071CD}" type="slidenum">
              <a:rPr lang="zh-CN" altLang="en-US" smtClean="0"/>
              <a:t>39</a:t>
            </a:fld>
            <a:endParaRPr lang="zh-CN" altLang="en-US"/>
          </a:p>
        </p:txBody>
      </p:sp>
    </p:spTree>
    <p:extLst>
      <p:ext uri="{BB962C8B-B14F-4D97-AF65-F5344CB8AC3E}">
        <p14:creationId xmlns:p14="http://schemas.microsoft.com/office/powerpoint/2010/main" val="573465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51</a:t>
            </a:fld>
            <a:endParaRPr lang="zh-CN" altLang="en-US"/>
          </a:p>
        </p:txBody>
      </p:sp>
    </p:spTree>
    <p:extLst>
      <p:ext uri="{BB962C8B-B14F-4D97-AF65-F5344CB8AC3E}">
        <p14:creationId xmlns:p14="http://schemas.microsoft.com/office/powerpoint/2010/main" val="3964458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52</a:t>
            </a:fld>
            <a:endParaRPr lang="zh-CN" altLang="en-US"/>
          </a:p>
        </p:txBody>
      </p:sp>
    </p:spTree>
    <p:extLst>
      <p:ext uri="{BB962C8B-B14F-4D97-AF65-F5344CB8AC3E}">
        <p14:creationId xmlns:p14="http://schemas.microsoft.com/office/powerpoint/2010/main" val="2185663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56</a:t>
            </a:fld>
            <a:endParaRPr lang="zh-CN" altLang="en-US"/>
          </a:p>
        </p:txBody>
      </p:sp>
    </p:spTree>
    <p:extLst>
      <p:ext uri="{BB962C8B-B14F-4D97-AF65-F5344CB8AC3E}">
        <p14:creationId xmlns:p14="http://schemas.microsoft.com/office/powerpoint/2010/main" val="118664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57</a:t>
            </a:fld>
            <a:endParaRPr lang="zh-CN" altLang="en-US"/>
          </a:p>
        </p:txBody>
      </p:sp>
    </p:spTree>
    <p:extLst>
      <p:ext uri="{BB962C8B-B14F-4D97-AF65-F5344CB8AC3E}">
        <p14:creationId xmlns:p14="http://schemas.microsoft.com/office/powerpoint/2010/main" val="226542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DAF391-5EDF-4CD0-825C-8A6F1C1071CD}" type="slidenum">
              <a:rPr lang="zh-CN" altLang="en-US" smtClean="0"/>
              <a:t>59</a:t>
            </a:fld>
            <a:endParaRPr lang="zh-CN" altLang="en-US"/>
          </a:p>
        </p:txBody>
      </p:sp>
    </p:spTree>
    <p:extLst>
      <p:ext uri="{BB962C8B-B14F-4D97-AF65-F5344CB8AC3E}">
        <p14:creationId xmlns:p14="http://schemas.microsoft.com/office/powerpoint/2010/main" val="2750311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9BF5D5AE-CA58-446F-9AF2-1CF72DA90FCF}" type="slidenum">
              <a:rPr lang="en-US" altLang="zh-CN" sz="1200"/>
              <a:pPr eaLnBrk="1" hangingPunct="1"/>
              <a:t>60</a:t>
            </a:fld>
            <a:endParaRPr lang="en-US" altLang="zh-CN" sz="120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1901904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B96A656D-4C73-4B13-932C-AAA4B8E01F4B}" type="slidenum">
              <a:rPr lang="en-US" altLang="zh-CN" sz="1200"/>
              <a:pPr eaLnBrk="1" hangingPunct="1"/>
              <a:t>61</a:t>
            </a:fld>
            <a:endParaRPr lang="en-US" altLang="zh-CN" sz="120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2746571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17</a:t>
            </a:fld>
            <a:endParaRPr lang="zh-CN" altLang="en-US"/>
          </a:p>
        </p:txBody>
      </p:sp>
    </p:spTree>
    <p:extLst>
      <p:ext uri="{BB962C8B-B14F-4D97-AF65-F5344CB8AC3E}">
        <p14:creationId xmlns:p14="http://schemas.microsoft.com/office/powerpoint/2010/main" val="279624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fld id="{C38AF069-3962-4F1B-8CA3-BA5397939477}" type="slidenum">
              <a:rPr lang="en-US" altLang="zh-CN" sz="1200"/>
              <a:pPr eaLnBrk="1" hangingPunct="1"/>
              <a:t>63</a:t>
            </a:fld>
            <a:endParaRPr lang="en-US" altLang="zh-CN" sz="12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Tree>
    <p:extLst>
      <p:ext uri="{BB962C8B-B14F-4D97-AF65-F5344CB8AC3E}">
        <p14:creationId xmlns:p14="http://schemas.microsoft.com/office/powerpoint/2010/main" val="566783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Content type: 20</a:t>
            </a:r>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75</a:t>
            </a:fld>
            <a:endParaRPr lang="zh-CN" altLang="en-US"/>
          </a:p>
        </p:txBody>
      </p:sp>
    </p:spTree>
    <p:extLst>
      <p:ext uri="{BB962C8B-B14F-4D97-AF65-F5344CB8AC3E}">
        <p14:creationId xmlns:p14="http://schemas.microsoft.com/office/powerpoint/2010/main" val="2958745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Content</a:t>
            </a:r>
            <a:r>
              <a:rPr lang="en-US" altLang="zh-CN" baseline="0" dirty="0"/>
              <a:t> type:</a:t>
            </a:r>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77</a:t>
            </a:fld>
            <a:endParaRPr lang="zh-CN" altLang="en-US"/>
          </a:p>
        </p:txBody>
      </p:sp>
    </p:spTree>
    <p:extLst>
      <p:ext uri="{BB962C8B-B14F-4D97-AF65-F5344CB8AC3E}">
        <p14:creationId xmlns:p14="http://schemas.microsoft.com/office/powerpoint/2010/main" val="597658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85</a:t>
            </a:fld>
            <a:endParaRPr lang="zh-CN" altLang="en-US"/>
          </a:p>
        </p:txBody>
      </p:sp>
    </p:spTree>
    <p:extLst>
      <p:ext uri="{BB962C8B-B14F-4D97-AF65-F5344CB8AC3E}">
        <p14:creationId xmlns:p14="http://schemas.microsoft.com/office/powerpoint/2010/main" val="538813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86</a:t>
            </a:fld>
            <a:endParaRPr lang="zh-CN" altLang="en-US"/>
          </a:p>
        </p:txBody>
      </p:sp>
    </p:spTree>
    <p:extLst>
      <p:ext uri="{BB962C8B-B14F-4D97-AF65-F5344CB8AC3E}">
        <p14:creationId xmlns:p14="http://schemas.microsoft.com/office/powerpoint/2010/main" val="3018908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87</a:t>
            </a:fld>
            <a:endParaRPr lang="zh-CN" altLang="en-US"/>
          </a:p>
        </p:txBody>
      </p:sp>
    </p:spTree>
    <p:extLst>
      <p:ext uri="{BB962C8B-B14F-4D97-AF65-F5344CB8AC3E}">
        <p14:creationId xmlns:p14="http://schemas.microsoft.com/office/powerpoint/2010/main" val="23621425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89</a:t>
            </a:fld>
            <a:endParaRPr lang="zh-CN" altLang="en-US"/>
          </a:p>
        </p:txBody>
      </p:sp>
    </p:spTree>
    <p:extLst>
      <p:ext uri="{BB962C8B-B14F-4D97-AF65-F5344CB8AC3E}">
        <p14:creationId xmlns:p14="http://schemas.microsoft.com/office/powerpoint/2010/main" val="3355747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AE8E61-DD1B-456E-AD06-23FC1F6FC6D2}" type="slidenum">
              <a:rPr lang="zh-CN" altLang="en-US"/>
              <a:pPr/>
              <a:t>93</a:t>
            </a:fld>
            <a:endParaRPr lang="en-US" altLang="zh-CN"/>
          </a:p>
        </p:txBody>
      </p:sp>
      <p:sp>
        <p:nvSpPr>
          <p:cNvPr id="555010" name="Rectangle 2"/>
          <p:cNvSpPr>
            <a:spLocks noGrp="1" noRot="1" noChangeAspect="1" noChangeArrowheads="1" noTextEdit="1"/>
          </p:cNvSpPr>
          <p:nvPr>
            <p:ph type="sldImg"/>
          </p:nvPr>
        </p:nvSpPr>
        <p:spPr>
          <a:ln/>
        </p:spPr>
      </p:sp>
      <p:sp>
        <p:nvSpPr>
          <p:cNvPr id="555011" name="Rectangle 3"/>
          <p:cNvSpPr>
            <a:spLocks noGrp="1" noChangeArrowheads="1"/>
          </p:cNvSpPr>
          <p:nvPr>
            <p:ph type="body" idx="1"/>
          </p:nvPr>
        </p:nvSpPr>
        <p:spPr/>
        <p:txBody>
          <a:bodyPr/>
          <a:lstStyle/>
          <a:p>
            <a:pPr>
              <a:lnSpc>
                <a:spcPct val="80000"/>
              </a:lnSpc>
            </a:pPr>
            <a:r>
              <a:rPr lang="en-US" altLang="zh-CN" sz="800" b="1" dirty="0"/>
              <a:t>SSL</a:t>
            </a:r>
            <a:r>
              <a:rPr lang="zh-CN" altLang="en-US" sz="800" b="1" dirty="0"/>
              <a:t>与</a:t>
            </a:r>
            <a:r>
              <a:rPr lang="en-US" altLang="zh-CN" sz="800" b="1" dirty="0"/>
              <a:t>TLS</a:t>
            </a:r>
            <a:br>
              <a:rPr lang="en-US" altLang="zh-CN" sz="800" b="1" dirty="0"/>
            </a:br>
            <a:r>
              <a:rPr lang="zh-CN" altLang="en-US" sz="800" dirty="0"/>
              <a:t>最新版本的</a:t>
            </a:r>
            <a:r>
              <a:rPr lang="en-US" altLang="zh-CN" sz="800" dirty="0"/>
              <a:t>TLS</a:t>
            </a:r>
            <a:r>
              <a:rPr lang="zh-CN" altLang="en-US" sz="800" dirty="0"/>
              <a:t>（</a:t>
            </a:r>
            <a:r>
              <a:rPr lang="en-US" altLang="zh-CN" sz="800" dirty="0"/>
              <a:t>Transport Layer Security</a:t>
            </a:r>
            <a:r>
              <a:rPr lang="zh-CN" altLang="en-US" sz="800" dirty="0"/>
              <a:t>，传输层安全协议）是</a:t>
            </a:r>
            <a:r>
              <a:rPr lang="en-US" altLang="zh-CN" sz="800" dirty="0"/>
              <a:t>IETF</a:t>
            </a:r>
            <a:r>
              <a:rPr lang="zh-CN" altLang="en-US" sz="800" dirty="0"/>
              <a:t>（</a:t>
            </a:r>
            <a:r>
              <a:rPr lang="en-US" altLang="zh-CN" sz="800" dirty="0"/>
              <a:t>Internet Engineering Task Force</a:t>
            </a:r>
            <a:r>
              <a:rPr lang="zh-CN" altLang="en-US" sz="800" dirty="0"/>
              <a:t>，</a:t>
            </a:r>
            <a:r>
              <a:rPr lang="en-US" altLang="zh-CN" sz="800" dirty="0"/>
              <a:t>Internet</a:t>
            </a:r>
            <a:r>
              <a:rPr lang="zh-CN" altLang="en-US" sz="800" dirty="0"/>
              <a:t>工程任务组）制定的一种新的协议，它建立在</a:t>
            </a:r>
            <a:r>
              <a:rPr lang="en-US" altLang="zh-CN" sz="800" dirty="0"/>
              <a:t>SSL 3.0</a:t>
            </a:r>
            <a:r>
              <a:rPr lang="zh-CN" altLang="en-US" sz="800" dirty="0"/>
              <a:t>协议规范之上，是</a:t>
            </a:r>
            <a:r>
              <a:rPr lang="en-US" altLang="zh-CN" sz="800" dirty="0"/>
              <a:t>SSL 3.0</a:t>
            </a:r>
            <a:r>
              <a:rPr lang="zh-CN" altLang="en-US" sz="800" dirty="0"/>
              <a:t>的后续版本。在</a:t>
            </a:r>
            <a:r>
              <a:rPr lang="en-US" altLang="zh-CN" sz="800" dirty="0"/>
              <a:t>TLS</a:t>
            </a:r>
            <a:r>
              <a:rPr lang="zh-CN" altLang="en-US" sz="800" dirty="0"/>
              <a:t>与</a:t>
            </a:r>
            <a:r>
              <a:rPr lang="en-US" altLang="zh-CN" sz="800" dirty="0"/>
              <a:t>SSL3.0</a:t>
            </a:r>
            <a:r>
              <a:rPr lang="zh-CN" altLang="en-US" sz="800" dirty="0"/>
              <a:t>之间存在着显著的差别，主要是它们所支持的加密算法不同，所以</a:t>
            </a:r>
            <a:r>
              <a:rPr lang="en-US" altLang="zh-CN" sz="800" dirty="0"/>
              <a:t>TLS</a:t>
            </a:r>
            <a:r>
              <a:rPr lang="zh-CN" altLang="en-US" sz="800" dirty="0"/>
              <a:t>与</a:t>
            </a:r>
            <a:r>
              <a:rPr lang="en-US" altLang="zh-CN" sz="800" dirty="0"/>
              <a:t>SSL3.0</a:t>
            </a:r>
            <a:r>
              <a:rPr lang="zh-CN" altLang="en-US" sz="800" dirty="0"/>
              <a:t>不能互操作。</a:t>
            </a:r>
            <a:br>
              <a:rPr lang="zh-CN" altLang="en-US" sz="800" dirty="0"/>
            </a:br>
            <a:r>
              <a:rPr lang="en-US" altLang="zh-CN" sz="800" b="1" dirty="0"/>
              <a:t>1</a:t>
            </a:r>
            <a:r>
              <a:rPr lang="zh-CN" altLang="en-US" sz="800" b="1" dirty="0"/>
              <a:t>．</a:t>
            </a:r>
            <a:r>
              <a:rPr lang="en-US" altLang="zh-CN" sz="800" b="1" dirty="0"/>
              <a:t>TLS</a:t>
            </a:r>
            <a:r>
              <a:rPr lang="zh-CN" altLang="en-US" sz="800" b="1" dirty="0"/>
              <a:t>与</a:t>
            </a:r>
            <a:r>
              <a:rPr lang="en-US" altLang="zh-CN" sz="800" b="1" dirty="0"/>
              <a:t>SSL</a:t>
            </a:r>
            <a:r>
              <a:rPr lang="zh-CN" altLang="en-US" sz="800" b="1" dirty="0"/>
              <a:t>的差异</a:t>
            </a:r>
            <a:br>
              <a:rPr lang="zh-CN" altLang="en-US" sz="800" b="1" dirty="0"/>
            </a:br>
            <a:r>
              <a:rPr lang="en-US" altLang="zh-CN" sz="800" dirty="0"/>
              <a:t>1</a:t>
            </a:r>
            <a:r>
              <a:rPr lang="zh-CN" altLang="en-US" sz="800" dirty="0"/>
              <a:t>）版本号：</a:t>
            </a:r>
            <a:r>
              <a:rPr lang="en-US" altLang="zh-CN" sz="800" dirty="0"/>
              <a:t>TLS</a:t>
            </a:r>
            <a:r>
              <a:rPr lang="zh-CN" altLang="en-US" sz="800" dirty="0"/>
              <a:t>记录格式与</a:t>
            </a:r>
            <a:r>
              <a:rPr lang="en-US" altLang="zh-CN" sz="800" dirty="0"/>
              <a:t>SSL</a:t>
            </a:r>
            <a:r>
              <a:rPr lang="zh-CN" altLang="en-US" sz="800" dirty="0"/>
              <a:t>记录格式相同，但版本号的值不同，</a:t>
            </a:r>
            <a:r>
              <a:rPr lang="en-US" altLang="zh-CN" sz="800" dirty="0"/>
              <a:t>TLS</a:t>
            </a:r>
            <a:r>
              <a:rPr lang="zh-CN" altLang="en-US" sz="800" dirty="0"/>
              <a:t>的版本</a:t>
            </a:r>
            <a:r>
              <a:rPr lang="en-US" altLang="zh-CN" sz="800" dirty="0"/>
              <a:t>1.0</a:t>
            </a:r>
            <a:r>
              <a:rPr lang="zh-CN" altLang="en-US" sz="800" dirty="0"/>
              <a:t>使用的版本号为</a:t>
            </a:r>
            <a:r>
              <a:rPr lang="en-US" altLang="zh-CN" sz="800" dirty="0"/>
              <a:t>SSLv3.1</a:t>
            </a:r>
            <a:r>
              <a:rPr lang="zh-CN" altLang="en-US" sz="800" dirty="0"/>
              <a:t>。</a:t>
            </a:r>
            <a:br>
              <a:rPr lang="zh-CN" altLang="en-US" sz="800" dirty="0"/>
            </a:br>
            <a:r>
              <a:rPr lang="en-US" altLang="zh-CN" sz="800" dirty="0"/>
              <a:t>2</a:t>
            </a:r>
            <a:r>
              <a:rPr lang="zh-CN" altLang="en-US" sz="800" dirty="0"/>
              <a:t>）报文鉴别码：</a:t>
            </a:r>
            <a:r>
              <a:rPr lang="en-US" altLang="zh-CN" sz="800" dirty="0"/>
              <a:t>SSLv3.0</a:t>
            </a:r>
            <a:r>
              <a:rPr lang="zh-CN" altLang="en-US" sz="800" dirty="0"/>
              <a:t>和</a:t>
            </a:r>
            <a:r>
              <a:rPr lang="en-US" altLang="zh-CN" sz="800" dirty="0"/>
              <a:t>TLS</a:t>
            </a:r>
            <a:r>
              <a:rPr lang="zh-CN" altLang="en-US" sz="800" dirty="0"/>
              <a:t>的</a:t>
            </a:r>
            <a:r>
              <a:rPr lang="en-US" altLang="zh-CN" sz="800" dirty="0"/>
              <a:t>MAC</a:t>
            </a:r>
            <a:r>
              <a:rPr lang="zh-CN" altLang="en-US" sz="800" dirty="0"/>
              <a:t>算法及</a:t>
            </a:r>
            <a:r>
              <a:rPr lang="en-US" altLang="zh-CN" sz="800" dirty="0"/>
              <a:t>MAC</a:t>
            </a:r>
            <a:r>
              <a:rPr lang="zh-CN" altLang="en-US" sz="800" dirty="0"/>
              <a:t>计算的范围不同。</a:t>
            </a:r>
            <a:r>
              <a:rPr lang="en-US" altLang="zh-CN" sz="800" dirty="0"/>
              <a:t>TLS</a:t>
            </a:r>
            <a:r>
              <a:rPr lang="zh-CN" altLang="en-US" sz="800" dirty="0"/>
              <a:t>使用了</a:t>
            </a:r>
            <a:r>
              <a:rPr lang="en-US" altLang="zh-CN" sz="800" dirty="0"/>
              <a:t>RFC-2104</a:t>
            </a:r>
            <a:r>
              <a:rPr lang="zh-CN" altLang="en-US" sz="800" dirty="0"/>
              <a:t>定义的</a:t>
            </a:r>
            <a:r>
              <a:rPr lang="en-US" altLang="zh-CN" sz="800" dirty="0"/>
              <a:t>HMAC</a:t>
            </a:r>
            <a:r>
              <a:rPr lang="zh-CN" altLang="en-US" sz="800" dirty="0"/>
              <a:t>算法。</a:t>
            </a:r>
            <a:r>
              <a:rPr lang="en-US" altLang="zh-CN" sz="800" dirty="0"/>
              <a:t>SSLv3.0</a:t>
            </a:r>
            <a:r>
              <a:rPr lang="zh-CN" altLang="en-US" sz="800" dirty="0"/>
              <a:t>使用了相似的算法，两者差别在于</a:t>
            </a:r>
            <a:r>
              <a:rPr lang="en-US" altLang="zh-CN" sz="800" dirty="0"/>
              <a:t>SSLv3.0</a:t>
            </a:r>
            <a:r>
              <a:rPr lang="zh-CN" altLang="en-US" sz="800" dirty="0"/>
              <a:t>中，填充字节与密钥之间采用的是连接运算，而</a:t>
            </a:r>
            <a:r>
              <a:rPr lang="en-US" altLang="zh-CN" sz="800" dirty="0"/>
              <a:t>HMAC</a:t>
            </a:r>
            <a:r>
              <a:rPr lang="zh-CN" altLang="en-US" sz="800" dirty="0"/>
              <a:t>算法采用的是异或运算。但是两者的安全程度是相同的。</a:t>
            </a:r>
            <a:br>
              <a:rPr lang="zh-CN" altLang="en-US" sz="800" dirty="0"/>
            </a:br>
            <a:r>
              <a:rPr lang="en-US" altLang="zh-CN" sz="800" dirty="0"/>
              <a:t>3</a:t>
            </a:r>
            <a:r>
              <a:rPr lang="zh-CN" altLang="en-US" sz="800" dirty="0"/>
              <a:t>）伪随机函数：</a:t>
            </a:r>
            <a:r>
              <a:rPr lang="en-US" altLang="zh-CN" sz="800" dirty="0"/>
              <a:t>TLS</a:t>
            </a:r>
            <a:r>
              <a:rPr lang="zh-CN" altLang="en-US" sz="800" dirty="0"/>
              <a:t>使用了称为</a:t>
            </a:r>
            <a:r>
              <a:rPr lang="en-US" altLang="zh-CN" sz="800" dirty="0"/>
              <a:t>PRF</a:t>
            </a:r>
            <a:r>
              <a:rPr lang="zh-CN" altLang="en-US" sz="800" dirty="0"/>
              <a:t>的伪随机函数来将密钥扩展成数据块，是更安全的方式。</a:t>
            </a:r>
            <a:br>
              <a:rPr lang="zh-CN" altLang="en-US" sz="800" dirty="0"/>
            </a:br>
            <a:r>
              <a:rPr lang="en-US" altLang="zh-CN" sz="800" dirty="0"/>
              <a:t>4</a:t>
            </a:r>
            <a:r>
              <a:rPr lang="zh-CN" altLang="en-US" sz="800" dirty="0"/>
              <a:t>）报警代码：</a:t>
            </a:r>
            <a:r>
              <a:rPr lang="en-US" altLang="zh-CN" sz="800" dirty="0"/>
              <a:t>TLS</a:t>
            </a:r>
            <a:r>
              <a:rPr lang="zh-CN" altLang="en-US" sz="800" dirty="0"/>
              <a:t>支持几乎所有的</a:t>
            </a:r>
            <a:r>
              <a:rPr lang="en-US" altLang="zh-CN" sz="800" dirty="0"/>
              <a:t>SSLv3.0</a:t>
            </a:r>
            <a:r>
              <a:rPr lang="zh-CN" altLang="en-US" sz="800" dirty="0"/>
              <a:t>报警代码，而且</a:t>
            </a:r>
            <a:r>
              <a:rPr lang="en-US" altLang="zh-CN" sz="800" dirty="0"/>
              <a:t>TLS</a:t>
            </a:r>
            <a:r>
              <a:rPr lang="zh-CN" altLang="en-US" sz="800" dirty="0"/>
              <a:t>还补充定义了很多报警代码，如解密失败（</a:t>
            </a:r>
            <a:r>
              <a:rPr lang="en-US" altLang="zh-CN" sz="800" dirty="0" err="1"/>
              <a:t>decryption_failed</a:t>
            </a:r>
            <a:r>
              <a:rPr lang="zh-CN" altLang="en-US" sz="800" dirty="0"/>
              <a:t>）、记录溢出（</a:t>
            </a:r>
            <a:r>
              <a:rPr lang="en-US" altLang="zh-CN" sz="800" dirty="0" err="1"/>
              <a:t>record_overflow</a:t>
            </a:r>
            <a:r>
              <a:rPr lang="zh-CN" altLang="en-US" sz="800" dirty="0"/>
              <a:t>）、未知</a:t>
            </a:r>
            <a:r>
              <a:rPr lang="en-US" altLang="zh-CN" sz="800" dirty="0"/>
              <a:t>CA</a:t>
            </a:r>
            <a:r>
              <a:rPr lang="zh-CN" altLang="en-US" sz="800" dirty="0"/>
              <a:t>（</a:t>
            </a:r>
            <a:r>
              <a:rPr lang="en-US" altLang="zh-CN" sz="800" dirty="0" err="1"/>
              <a:t>unknown_ca</a:t>
            </a:r>
            <a:r>
              <a:rPr lang="zh-CN" altLang="en-US" sz="800" dirty="0"/>
              <a:t>）、拒绝访问（</a:t>
            </a:r>
            <a:r>
              <a:rPr lang="en-US" altLang="zh-CN" sz="800" dirty="0" err="1"/>
              <a:t>access_denied</a:t>
            </a:r>
            <a:r>
              <a:rPr lang="zh-CN" altLang="en-US" sz="800" dirty="0"/>
              <a:t>）等。</a:t>
            </a:r>
            <a:br>
              <a:rPr lang="zh-CN" altLang="en-US" sz="800" dirty="0"/>
            </a:br>
            <a:r>
              <a:rPr lang="en-US" altLang="zh-CN" sz="800" dirty="0"/>
              <a:t>5</a:t>
            </a:r>
            <a:r>
              <a:rPr lang="zh-CN" altLang="en-US" sz="800" dirty="0"/>
              <a:t>）密文族和客户证书：</a:t>
            </a:r>
            <a:r>
              <a:rPr lang="en-US" altLang="zh-CN" sz="800" dirty="0"/>
              <a:t>SSLv3.0</a:t>
            </a:r>
            <a:r>
              <a:rPr lang="zh-CN" altLang="en-US" sz="800" dirty="0"/>
              <a:t>和</a:t>
            </a:r>
            <a:r>
              <a:rPr lang="en-US" altLang="zh-CN" sz="800" dirty="0"/>
              <a:t>TLS</a:t>
            </a:r>
            <a:r>
              <a:rPr lang="zh-CN" altLang="en-US" sz="800" dirty="0"/>
              <a:t>存在少量差别，即</a:t>
            </a:r>
            <a:r>
              <a:rPr lang="en-US" altLang="zh-CN" sz="800" dirty="0"/>
              <a:t>TLS</a:t>
            </a:r>
            <a:r>
              <a:rPr lang="zh-CN" altLang="en-US" sz="800" dirty="0"/>
              <a:t>不支持</a:t>
            </a:r>
            <a:r>
              <a:rPr lang="en-US" altLang="zh-CN" sz="800" dirty="0" err="1"/>
              <a:t>Fortezza</a:t>
            </a:r>
            <a:r>
              <a:rPr lang="zh-CN" altLang="en-US" sz="800" dirty="0"/>
              <a:t>密钥交换、加密算法和客户证书。</a:t>
            </a:r>
            <a:br>
              <a:rPr lang="zh-CN" altLang="en-US" sz="800" dirty="0"/>
            </a:br>
            <a:r>
              <a:rPr lang="en-US" altLang="zh-CN" sz="800" dirty="0"/>
              <a:t>6</a:t>
            </a:r>
            <a:r>
              <a:rPr lang="zh-CN" altLang="en-US" sz="800" dirty="0"/>
              <a:t>）</a:t>
            </a:r>
            <a:r>
              <a:rPr lang="en-US" altLang="zh-CN" sz="800" dirty="0" err="1"/>
              <a:t>certificate_verify</a:t>
            </a:r>
            <a:r>
              <a:rPr lang="zh-CN" altLang="en-US" sz="800" dirty="0"/>
              <a:t>和</a:t>
            </a:r>
            <a:r>
              <a:rPr lang="en-US" altLang="zh-CN" sz="800" dirty="0"/>
              <a:t>finished</a:t>
            </a:r>
            <a:r>
              <a:rPr lang="zh-CN" altLang="en-US" sz="800" dirty="0"/>
              <a:t>消息：</a:t>
            </a:r>
            <a:r>
              <a:rPr lang="en-US" altLang="zh-CN" sz="800" dirty="0"/>
              <a:t>SSLv3.0</a:t>
            </a:r>
            <a:r>
              <a:rPr lang="zh-CN" altLang="en-US" sz="800" dirty="0"/>
              <a:t>和</a:t>
            </a:r>
            <a:r>
              <a:rPr lang="en-US" altLang="zh-CN" sz="800" dirty="0"/>
              <a:t>TLS</a:t>
            </a:r>
            <a:r>
              <a:rPr lang="zh-CN" altLang="en-US" sz="800" dirty="0"/>
              <a:t>在用</a:t>
            </a:r>
            <a:r>
              <a:rPr lang="en-US" altLang="zh-CN" sz="800" dirty="0" err="1"/>
              <a:t>certificate_verify</a:t>
            </a:r>
            <a:r>
              <a:rPr lang="zh-CN" altLang="en-US" sz="800" dirty="0"/>
              <a:t>和</a:t>
            </a:r>
            <a:r>
              <a:rPr lang="en-US" altLang="zh-CN" sz="800" dirty="0"/>
              <a:t>finished</a:t>
            </a:r>
            <a:r>
              <a:rPr lang="zh-CN" altLang="en-US" sz="800" dirty="0"/>
              <a:t>消息计算</a:t>
            </a:r>
            <a:r>
              <a:rPr lang="en-US" altLang="zh-CN" sz="800" dirty="0"/>
              <a:t>MD5</a:t>
            </a:r>
            <a:r>
              <a:rPr lang="zh-CN" altLang="en-US" sz="800" dirty="0"/>
              <a:t>和</a:t>
            </a:r>
            <a:r>
              <a:rPr lang="en-US" altLang="zh-CN" sz="800" dirty="0"/>
              <a:t>SHA-1</a:t>
            </a:r>
            <a:r>
              <a:rPr lang="zh-CN" altLang="en-US" sz="800" dirty="0"/>
              <a:t>散列码时，计算的输入有少许差别，但安全性相当。</a:t>
            </a:r>
            <a:br>
              <a:rPr lang="zh-CN" altLang="en-US" sz="800" dirty="0"/>
            </a:br>
            <a:r>
              <a:rPr lang="en-US" altLang="zh-CN" sz="800" dirty="0"/>
              <a:t>7</a:t>
            </a:r>
            <a:r>
              <a:rPr lang="zh-CN" altLang="en-US" sz="800" dirty="0"/>
              <a:t>）加密计算：</a:t>
            </a:r>
            <a:r>
              <a:rPr lang="en-US" altLang="zh-CN" sz="800" dirty="0"/>
              <a:t>TLS</a:t>
            </a:r>
            <a:r>
              <a:rPr lang="zh-CN" altLang="en-US" sz="800" dirty="0"/>
              <a:t>与</a:t>
            </a:r>
            <a:r>
              <a:rPr lang="en-US" altLang="zh-CN" sz="800" dirty="0"/>
              <a:t>SSLv3.0</a:t>
            </a:r>
            <a:r>
              <a:rPr lang="zh-CN" altLang="en-US" sz="800" dirty="0"/>
              <a:t>在计算主密值（</a:t>
            </a:r>
            <a:r>
              <a:rPr lang="en-US" altLang="zh-CN" sz="800" dirty="0"/>
              <a:t>master secret</a:t>
            </a:r>
            <a:r>
              <a:rPr lang="zh-CN" altLang="en-US" sz="800" dirty="0"/>
              <a:t>）时采用的方式不同。</a:t>
            </a:r>
            <a:br>
              <a:rPr lang="zh-CN" altLang="en-US" sz="800" dirty="0"/>
            </a:br>
            <a:r>
              <a:rPr lang="en-US" altLang="zh-CN" sz="800" dirty="0"/>
              <a:t>8</a:t>
            </a:r>
            <a:r>
              <a:rPr lang="zh-CN" altLang="en-US" sz="800" dirty="0"/>
              <a:t>）填充：用户数据加密之前需要增加的填充字节。在</a:t>
            </a:r>
            <a:r>
              <a:rPr lang="en-US" altLang="zh-CN" sz="800" dirty="0"/>
              <a:t>SSL</a:t>
            </a:r>
            <a:r>
              <a:rPr lang="zh-CN" altLang="en-US" sz="800" dirty="0"/>
              <a:t>中，填充后的数据长度要达到密文块长度的最小整数倍。而在</a:t>
            </a:r>
            <a:r>
              <a:rPr lang="en-US" altLang="zh-CN" sz="800" dirty="0"/>
              <a:t>TLS</a:t>
            </a:r>
            <a:r>
              <a:rPr lang="zh-CN" altLang="en-US" sz="800" dirty="0"/>
              <a:t>中，填充后的数据长度可以是密文块长度的任意整数倍（但填充的最大长度为</a:t>
            </a:r>
            <a:r>
              <a:rPr lang="en-US" altLang="zh-CN" sz="800" dirty="0"/>
              <a:t>255</a:t>
            </a:r>
            <a:r>
              <a:rPr lang="zh-CN" altLang="en-US" sz="800" dirty="0"/>
              <a:t>字节），这种方式可以防止基于对报文长度进行分析的攻击。</a:t>
            </a:r>
            <a:br>
              <a:rPr lang="zh-CN" altLang="en-US" sz="800" dirty="0"/>
            </a:br>
            <a:r>
              <a:rPr lang="en-US" altLang="zh-CN" sz="800" b="1" dirty="0"/>
              <a:t>2</a:t>
            </a:r>
            <a:r>
              <a:rPr lang="zh-CN" altLang="en-US" sz="800" b="1" dirty="0"/>
              <a:t>．</a:t>
            </a:r>
            <a:r>
              <a:rPr lang="en-US" altLang="zh-CN" sz="800" b="1" dirty="0"/>
              <a:t>TLS</a:t>
            </a:r>
            <a:r>
              <a:rPr lang="zh-CN" altLang="en-US" sz="800" b="1" dirty="0"/>
              <a:t>的主要增强内容</a:t>
            </a:r>
            <a:br>
              <a:rPr lang="zh-CN" altLang="en-US" sz="800" b="1" dirty="0"/>
            </a:br>
            <a:r>
              <a:rPr lang="en-US" altLang="zh-CN" sz="800" dirty="0"/>
              <a:t>TLS</a:t>
            </a:r>
            <a:r>
              <a:rPr lang="zh-CN" altLang="en-US" sz="800" dirty="0"/>
              <a:t>的主要目标是使</a:t>
            </a:r>
            <a:r>
              <a:rPr lang="en-US" altLang="zh-CN" sz="800" dirty="0"/>
              <a:t>SSL</a:t>
            </a:r>
            <a:r>
              <a:rPr lang="zh-CN" altLang="en-US" sz="800" dirty="0"/>
              <a:t>更安全，并使协议的规范更精确和完善。</a:t>
            </a:r>
            <a:r>
              <a:rPr lang="en-US" altLang="zh-CN" sz="800" dirty="0"/>
              <a:t>TLS </a:t>
            </a:r>
            <a:r>
              <a:rPr lang="zh-CN" altLang="en-US" sz="800" dirty="0"/>
              <a:t>在</a:t>
            </a:r>
            <a:r>
              <a:rPr lang="en-US" altLang="zh-CN" sz="800" dirty="0"/>
              <a:t>SSL v3.0 </a:t>
            </a:r>
            <a:r>
              <a:rPr lang="zh-CN" altLang="en-US" sz="800" dirty="0"/>
              <a:t>的基础上，提供了以下增强内容：</a:t>
            </a:r>
            <a:br>
              <a:rPr lang="zh-CN" altLang="en-US" sz="800" dirty="0"/>
            </a:br>
            <a:r>
              <a:rPr lang="en-US" altLang="zh-CN" sz="800" dirty="0"/>
              <a:t>1</a:t>
            </a:r>
            <a:r>
              <a:rPr lang="zh-CN" altLang="en-US" sz="800" dirty="0"/>
              <a:t>）更安全的</a:t>
            </a:r>
            <a:r>
              <a:rPr lang="en-US" altLang="zh-CN" sz="800" dirty="0"/>
              <a:t>MAC</a:t>
            </a:r>
            <a:r>
              <a:rPr lang="zh-CN" altLang="en-US" sz="800" dirty="0"/>
              <a:t>算法；</a:t>
            </a:r>
            <a:br>
              <a:rPr lang="zh-CN" altLang="en-US" sz="800" dirty="0"/>
            </a:br>
            <a:r>
              <a:rPr lang="en-US" altLang="zh-CN" sz="800" dirty="0"/>
              <a:t>2</a:t>
            </a:r>
            <a:r>
              <a:rPr lang="zh-CN" altLang="en-US" sz="800" dirty="0"/>
              <a:t>）更严密的警报；</a:t>
            </a:r>
            <a:br>
              <a:rPr lang="zh-CN" altLang="en-US" sz="800" dirty="0"/>
            </a:br>
            <a:r>
              <a:rPr lang="en-US" altLang="zh-CN" sz="800" dirty="0"/>
              <a:t>3</a:t>
            </a:r>
            <a:r>
              <a:rPr lang="zh-CN" altLang="en-US" sz="800" dirty="0"/>
              <a:t>）“灰色区域”规范的更明确的定义；</a:t>
            </a:r>
            <a:br>
              <a:rPr lang="zh-CN" altLang="en-US" sz="800" dirty="0"/>
            </a:br>
            <a:r>
              <a:rPr lang="en-US" altLang="zh-CN" sz="800" dirty="0"/>
              <a:t>3</a:t>
            </a:r>
            <a:r>
              <a:rPr lang="zh-CN" altLang="en-US" sz="800" dirty="0"/>
              <a:t>．</a:t>
            </a:r>
            <a:r>
              <a:rPr lang="en-US" altLang="zh-CN" sz="800" dirty="0"/>
              <a:t>TLS</a:t>
            </a:r>
            <a:r>
              <a:rPr lang="zh-CN" altLang="en-US" sz="800" dirty="0"/>
              <a:t>对于安全性的改进</a:t>
            </a:r>
            <a:br>
              <a:rPr lang="zh-CN" altLang="en-US" sz="800" dirty="0"/>
            </a:br>
            <a:r>
              <a:rPr lang="en-US" altLang="zh-CN" sz="800" dirty="0"/>
              <a:t>1</a:t>
            </a:r>
            <a:r>
              <a:rPr lang="zh-CN" altLang="en-US" sz="800" dirty="0"/>
              <a:t>）对于消息认证使用密钥散列法：</a:t>
            </a:r>
            <a:r>
              <a:rPr lang="en-US" altLang="zh-CN" sz="800" dirty="0"/>
              <a:t>TLS </a:t>
            </a:r>
            <a:r>
              <a:rPr lang="zh-CN" altLang="en-US" sz="800" dirty="0"/>
              <a:t>使用“消息认证代码的密钥散列法”（</a:t>
            </a:r>
            <a:r>
              <a:rPr lang="en-US" altLang="zh-CN" sz="800" dirty="0"/>
              <a:t>HMAC</a:t>
            </a:r>
            <a:r>
              <a:rPr lang="zh-CN" altLang="en-US" sz="800" dirty="0"/>
              <a:t>），当记录在开放的网络（如因特网）上传送时，该代码确保记录不会被变更。</a:t>
            </a:r>
            <a:r>
              <a:rPr lang="en-US" altLang="zh-CN" sz="800" dirty="0"/>
              <a:t>SSLv3.0</a:t>
            </a:r>
            <a:r>
              <a:rPr lang="zh-CN" altLang="en-US" sz="800" dirty="0"/>
              <a:t>还提供键控消息认证，但</a:t>
            </a:r>
            <a:r>
              <a:rPr lang="en-US" altLang="zh-CN" sz="800" dirty="0"/>
              <a:t>HMAC</a:t>
            </a:r>
            <a:r>
              <a:rPr lang="zh-CN" altLang="en-US" sz="800" dirty="0"/>
              <a:t>比</a:t>
            </a:r>
            <a:r>
              <a:rPr lang="en-US" altLang="zh-CN" sz="800" dirty="0"/>
              <a:t>SSLv3.0</a:t>
            </a:r>
            <a:r>
              <a:rPr lang="zh-CN" altLang="en-US" sz="800" dirty="0"/>
              <a:t>使用的（消息认证代码）</a:t>
            </a:r>
            <a:r>
              <a:rPr lang="en-US" altLang="zh-CN" sz="800" dirty="0"/>
              <a:t>MAC </a:t>
            </a:r>
            <a:r>
              <a:rPr lang="zh-CN" altLang="en-US" sz="800" dirty="0"/>
              <a:t>功能更安全。</a:t>
            </a:r>
            <a:br>
              <a:rPr lang="zh-CN" altLang="en-US" sz="800" dirty="0"/>
            </a:br>
            <a:r>
              <a:rPr lang="en-US" altLang="zh-CN" sz="800" dirty="0"/>
              <a:t>2</a:t>
            </a:r>
            <a:r>
              <a:rPr lang="zh-CN" altLang="en-US" sz="800" dirty="0"/>
              <a:t>）增强的伪随机功能（</a:t>
            </a:r>
            <a:r>
              <a:rPr lang="en-US" altLang="zh-CN" sz="800" dirty="0"/>
              <a:t>PRF</a:t>
            </a:r>
            <a:r>
              <a:rPr lang="zh-CN" altLang="en-US" sz="800" dirty="0"/>
              <a:t>）：</a:t>
            </a:r>
            <a:r>
              <a:rPr lang="en-US" altLang="zh-CN" sz="800" dirty="0"/>
              <a:t>PRF</a:t>
            </a:r>
            <a:r>
              <a:rPr lang="zh-CN" altLang="en-US" sz="800" dirty="0"/>
              <a:t>生成密钥数据。在</a:t>
            </a:r>
            <a:r>
              <a:rPr lang="en-US" altLang="zh-CN" sz="800" dirty="0"/>
              <a:t>TLS</a:t>
            </a:r>
            <a:r>
              <a:rPr lang="zh-CN" altLang="en-US" sz="800" dirty="0"/>
              <a:t>中，</a:t>
            </a:r>
            <a:r>
              <a:rPr lang="en-US" altLang="zh-CN" sz="800" dirty="0"/>
              <a:t>HMAC</a:t>
            </a:r>
            <a:r>
              <a:rPr lang="zh-CN" altLang="en-US" sz="800" dirty="0"/>
              <a:t>定义</a:t>
            </a:r>
            <a:r>
              <a:rPr lang="en-US" altLang="zh-CN" sz="800" dirty="0"/>
              <a:t>PRF</a:t>
            </a:r>
            <a:r>
              <a:rPr lang="zh-CN" altLang="en-US" sz="800" dirty="0"/>
              <a:t>。</a:t>
            </a:r>
            <a:r>
              <a:rPr lang="en-US" altLang="zh-CN" sz="800" dirty="0"/>
              <a:t>PRF</a:t>
            </a:r>
            <a:r>
              <a:rPr lang="zh-CN" altLang="en-US" sz="800" dirty="0"/>
              <a:t>使用两种散列算法保证其安全性。如果任一算法暴露了，只要第二种算法未暴露，则数据仍然是安全的。</a:t>
            </a:r>
            <a:br>
              <a:rPr lang="zh-CN" altLang="en-US" sz="800" dirty="0"/>
            </a:br>
            <a:r>
              <a:rPr lang="en-US" altLang="zh-CN" sz="800" dirty="0"/>
              <a:t>3</a:t>
            </a:r>
            <a:r>
              <a:rPr lang="zh-CN" altLang="en-US" sz="800" dirty="0"/>
              <a:t>）改进的已完成消息验证：</a:t>
            </a:r>
            <a:r>
              <a:rPr lang="en-US" altLang="zh-CN" sz="800" dirty="0"/>
              <a:t>TLS</a:t>
            </a:r>
            <a:r>
              <a:rPr lang="zh-CN" altLang="en-US" sz="800" dirty="0"/>
              <a:t>和</a:t>
            </a:r>
            <a:r>
              <a:rPr lang="en-US" altLang="zh-CN" sz="800" dirty="0"/>
              <a:t>SSLv3.0</a:t>
            </a:r>
            <a:r>
              <a:rPr lang="zh-CN" altLang="en-US" sz="800" dirty="0"/>
              <a:t>都对两个端点提供已完成的消息，该消息认证交换的消息没有被变更。然而，</a:t>
            </a:r>
            <a:r>
              <a:rPr lang="en-US" altLang="zh-CN" sz="800" dirty="0"/>
              <a:t>TLS</a:t>
            </a:r>
            <a:r>
              <a:rPr lang="zh-CN" altLang="en-US" sz="800" dirty="0"/>
              <a:t>将此已完成消息基于</a:t>
            </a:r>
            <a:r>
              <a:rPr lang="en-US" altLang="zh-CN" sz="800" dirty="0"/>
              <a:t>PRF</a:t>
            </a:r>
            <a:r>
              <a:rPr lang="zh-CN" altLang="en-US" sz="800" dirty="0"/>
              <a:t>和</a:t>
            </a:r>
            <a:r>
              <a:rPr lang="en-US" altLang="zh-CN" sz="800" dirty="0"/>
              <a:t>HMAC</a:t>
            </a:r>
            <a:r>
              <a:rPr lang="zh-CN" altLang="en-US" sz="800" dirty="0"/>
              <a:t>值之上，这也比</a:t>
            </a:r>
            <a:r>
              <a:rPr lang="en-US" altLang="zh-CN" sz="800" dirty="0"/>
              <a:t>SSLv3.0</a:t>
            </a:r>
            <a:r>
              <a:rPr lang="zh-CN" altLang="en-US" sz="800" dirty="0"/>
              <a:t>更安全。</a:t>
            </a:r>
            <a:br>
              <a:rPr lang="zh-CN" altLang="en-US" sz="800" dirty="0"/>
            </a:br>
            <a:r>
              <a:rPr lang="en-US" altLang="zh-CN" sz="800" dirty="0"/>
              <a:t>4</a:t>
            </a:r>
            <a:r>
              <a:rPr lang="zh-CN" altLang="en-US" sz="800" dirty="0"/>
              <a:t>）一致证书处理：与</a:t>
            </a:r>
            <a:r>
              <a:rPr lang="en-US" altLang="zh-CN" sz="800" dirty="0"/>
              <a:t>SSLv3.0</a:t>
            </a:r>
            <a:r>
              <a:rPr lang="zh-CN" altLang="en-US" sz="800" dirty="0"/>
              <a:t>不同，</a:t>
            </a:r>
            <a:r>
              <a:rPr lang="en-US" altLang="zh-CN" sz="800" dirty="0"/>
              <a:t>TLS</a:t>
            </a:r>
            <a:r>
              <a:rPr lang="zh-CN" altLang="en-US" sz="800" dirty="0"/>
              <a:t>试图指定必须在</a:t>
            </a:r>
            <a:r>
              <a:rPr lang="en-US" altLang="zh-CN" sz="800" dirty="0"/>
              <a:t>TLS</a:t>
            </a:r>
            <a:r>
              <a:rPr lang="zh-CN" altLang="en-US" sz="800" dirty="0"/>
              <a:t>之间实现交换的证书类型。</a:t>
            </a:r>
            <a:br>
              <a:rPr lang="zh-CN" altLang="en-US" sz="800" dirty="0"/>
            </a:br>
            <a:r>
              <a:rPr lang="en-US" altLang="zh-CN" sz="800" dirty="0"/>
              <a:t>5</a:t>
            </a:r>
            <a:r>
              <a:rPr lang="zh-CN" altLang="en-US" sz="800" dirty="0"/>
              <a:t>）特定警报消息：</a:t>
            </a:r>
            <a:r>
              <a:rPr lang="en-US" altLang="zh-CN" sz="800" dirty="0"/>
              <a:t>TLS</a:t>
            </a:r>
            <a:r>
              <a:rPr lang="zh-CN" altLang="en-US" sz="800" dirty="0"/>
              <a:t>提供更多的特定和附加警报，以指示任一会话端点检测到的问题。</a:t>
            </a:r>
            <a:r>
              <a:rPr lang="en-US" altLang="zh-CN" sz="800" dirty="0"/>
              <a:t>TLS</a:t>
            </a:r>
            <a:r>
              <a:rPr lang="zh-CN" altLang="en-US" sz="800" dirty="0"/>
              <a:t>还对何时应该发送某些警报进行记录。</a:t>
            </a:r>
            <a:br>
              <a:rPr lang="zh-CN" altLang="en-US" sz="800" dirty="0"/>
            </a:br>
            <a:br>
              <a:rPr lang="zh-CN" altLang="en-US" sz="800" dirty="0"/>
            </a:br>
            <a:endParaRPr lang="zh-CN" altLang="en-US" sz="800" dirty="0"/>
          </a:p>
        </p:txBody>
      </p:sp>
    </p:spTree>
    <p:extLst>
      <p:ext uri="{BB962C8B-B14F-4D97-AF65-F5344CB8AC3E}">
        <p14:creationId xmlns:p14="http://schemas.microsoft.com/office/powerpoint/2010/main" val="1208218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94</a:t>
            </a:fld>
            <a:endParaRPr lang="zh-CN" altLang="en-US"/>
          </a:p>
        </p:txBody>
      </p:sp>
    </p:spTree>
    <p:extLst>
      <p:ext uri="{BB962C8B-B14F-4D97-AF65-F5344CB8AC3E}">
        <p14:creationId xmlns:p14="http://schemas.microsoft.com/office/powerpoint/2010/main" val="1895066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99</a:t>
            </a:fld>
            <a:endParaRPr lang="zh-CN" altLang="en-US"/>
          </a:p>
        </p:txBody>
      </p:sp>
    </p:spTree>
    <p:extLst>
      <p:ext uri="{BB962C8B-B14F-4D97-AF65-F5344CB8AC3E}">
        <p14:creationId xmlns:p14="http://schemas.microsoft.com/office/powerpoint/2010/main" val="1741806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DAF391-5EDF-4CD0-825C-8A6F1C1071CD}" type="slidenum">
              <a:rPr lang="zh-CN" altLang="en-US" smtClean="0"/>
              <a:t>19</a:t>
            </a:fld>
            <a:endParaRPr lang="zh-CN" altLang="en-US"/>
          </a:p>
        </p:txBody>
      </p:sp>
    </p:spTree>
    <p:extLst>
      <p:ext uri="{BB962C8B-B14F-4D97-AF65-F5344CB8AC3E}">
        <p14:creationId xmlns:p14="http://schemas.microsoft.com/office/powerpoint/2010/main" val="694359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100</a:t>
            </a:fld>
            <a:endParaRPr lang="zh-CN" altLang="en-US"/>
          </a:p>
        </p:txBody>
      </p:sp>
    </p:spTree>
    <p:extLst>
      <p:ext uri="{BB962C8B-B14F-4D97-AF65-F5344CB8AC3E}">
        <p14:creationId xmlns:p14="http://schemas.microsoft.com/office/powerpoint/2010/main" val="3814147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a:t>
            </a:r>
            <a:r>
              <a:rPr lang="zh-CN" altLang="en-US" dirty="0"/>
              <a:t>个</a:t>
            </a:r>
            <a:r>
              <a:rPr lang="en-US" altLang="zh-CN" dirty="0"/>
              <a:t>RTT</a:t>
            </a:r>
            <a:endParaRPr lang="zh-CN" altLang="en-US" dirty="0"/>
          </a:p>
        </p:txBody>
      </p:sp>
      <p:sp>
        <p:nvSpPr>
          <p:cNvPr id="4" name="灯片编号占位符 3"/>
          <p:cNvSpPr>
            <a:spLocks noGrp="1"/>
          </p:cNvSpPr>
          <p:nvPr>
            <p:ph type="sldNum" sz="quarter" idx="5"/>
          </p:nvPr>
        </p:nvSpPr>
        <p:spPr/>
        <p:txBody>
          <a:bodyPr/>
          <a:lstStyle/>
          <a:p>
            <a:fld id="{A0DAF391-5EDF-4CD0-825C-8A6F1C1071CD}" type="slidenum">
              <a:rPr lang="zh-CN" altLang="en-US" smtClean="0"/>
              <a:t>104</a:t>
            </a:fld>
            <a:endParaRPr lang="zh-CN" altLang="en-US"/>
          </a:p>
        </p:txBody>
      </p:sp>
    </p:spTree>
    <p:extLst>
      <p:ext uri="{BB962C8B-B14F-4D97-AF65-F5344CB8AC3E}">
        <p14:creationId xmlns:p14="http://schemas.microsoft.com/office/powerpoint/2010/main" val="736973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DAF391-5EDF-4CD0-825C-8A6F1C1071CD}" type="slidenum">
              <a:rPr lang="zh-CN" altLang="en-US" smtClean="0"/>
              <a:t>105</a:t>
            </a:fld>
            <a:endParaRPr lang="zh-CN" altLang="en-US"/>
          </a:p>
        </p:txBody>
      </p:sp>
    </p:spTree>
    <p:extLst>
      <p:ext uri="{BB962C8B-B14F-4D97-AF65-F5344CB8AC3E}">
        <p14:creationId xmlns:p14="http://schemas.microsoft.com/office/powerpoint/2010/main" val="3607329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Key-agreement schemes "curve25519-sha256" and "curve448-sha512" perform the </a:t>
            </a:r>
            <a:r>
              <a:rPr lang="en-US" altLang="zh-CN" dirty="0" err="1"/>
              <a:t>Diffie</a:t>
            </a:r>
            <a:r>
              <a:rPr lang="en-US" altLang="zh-CN" dirty="0"/>
              <a:t>-Hellman protocol using the functions X25519 and X448, respectively.</a:t>
            </a:r>
          </a:p>
          <a:p>
            <a:r>
              <a:rPr lang="en-US" altLang="zh-CN" sz="1200" b="0" i="0" kern="1200" dirty="0">
                <a:solidFill>
                  <a:schemeClr val="tx1"/>
                </a:solidFill>
                <a:effectLst/>
                <a:latin typeface="+mn-lt"/>
                <a:ea typeface="+mn-ea"/>
                <a:cs typeface="+mn-cs"/>
              </a:rPr>
              <a:t>The curve used is {\</a:t>
            </a:r>
            <a:r>
              <a:rPr lang="en-US" altLang="zh-CN" sz="1200" b="0" i="0" kern="1200" dirty="0" err="1">
                <a:solidFill>
                  <a:schemeClr val="tx1"/>
                </a:solidFill>
                <a:effectLst/>
                <a:latin typeface="+mn-lt"/>
                <a:ea typeface="+mn-ea"/>
                <a:cs typeface="+mn-cs"/>
              </a:rPr>
              <a:t>displaystyle</a:t>
            </a:r>
            <a:r>
              <a:rPr lang="en-US" altLang="zh-CN" sz="1200" b="0" i="0" kern="1200" dirty="0">
                <a:solidFill>
                  <a:schemeClr val="tx1"/>
                </a:solidFill>
                <a:effectLst/>
                <a:latin typeface="+mn-lt"/>
                <a:ea typeface="+mn-ea"/>
                <a:cs typeface="+mn-cs"/>
              </a:rPr>
              <a:t> y^{2}=x^{3}+486662x^{2}+x}, a </a:t>
            </a:r>
            <a:r>
              <a:rPr lang="en-US" altLang="zh-CN" sz="1200" b="0" i="0" u="none" strike="noStrike" kern="1200" dirty="0">
                <a:solidFill>
                  <a:schemeClr val="tx1"/>
                </a:solidFill>
                <a:effectLst/>
                <a:latin typeface="+mn-lt"/>
                <a:ea typeface="+mn-ea"/>
                <a:cs typeface="+mn-cs"/>
                <a:hlinkClick r:id="rId3" tooltip="Montgomery curve"/>
              </a:rPr>
              <a:t>Montgomery curve</a:t>
            </a:r>
            <a:r>
              <a:rPr lang="en-US" altLang="zh-CN" sz="1200" b="0" i="0" kern="1200" dirty="0">
                <a:solidFill>
                  <a:schemeClr val="tx1"/>
                </a:solidFill>
                <a:effectLst/>
                <a:latin typeface="+mn-lt"/>
                <a:ea typeface="+mn-ea"/>
                <a:cs typeface="+mn-cs"/>
              </a:rPr>
              <a:t>, over the prime field defined by the </a:t>
            </a:r>
            <a:r>
              <a:rPr lang="en-US" altLang="zh-CN" sz="1200" b="0" i="0" u="none" strike="noStrike" kern="1200" dirty="0">
                <a:solidFill>
                  <a:schemeClr val="tx1"/>
                </a:solidFill>
                <a:effectLst/>
                <a:latin typeface="+mn-lt"/>
                <a:ea typeface="+mn-ea"/>
                <a:cs typeface="+mn-cs"/>
                <a:hlinkClick r:id="rId4" tooltip="Prime number"/>
              </a:rPr>
              <a:t>prime number</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displaystyle</a:t>
            </a:r>
            <a:r>
              <a:rPr lang="en-US" altLang="zh-CN" sz="1200" b="0" i="0" kern="1200" dirty="0">
                <a:solidFill>
                  <a:schemeClr val="tx1"/>
                </a:solidFill>
                <a:effectLst/>
                <a:latin typeface="+mn-lt"/>
                <a:ea typeface="+mn-ea"/>
                <a:cs typeface="+mn-cs"/>
              </a:rPr>
              <a:t> 2^{255}-19}, and it uses the base point {\</a:t>
            </a:r>
            <a:r>
              <a:rPr lang="en-US" altLang="zh-CN" sz="1200" b="0" i="0" kern="1200" dirty="0" err="1">
                <a:solidFill>
                  <a:schemeClr val="tx1"/>
                </a:solidFill>
                <a:effectLst/>
                <a:latin typeface="+mn-lt"/>
                <a:ea typeface="+mn-ea"/>
                <a:cs typeface="+mn-cs"/>
              </a:rPr>
              <a:t>displaystyle</a:t>
            </a:r>
            <a:r>
              <a:rPr lang="en-US" altLang="zh-CN" sz="1200" b="0" i="0" kern="1200" dirty="0">
                <a:solidFill>
                  <a:schemeClr val="tx1"/>
                </a:solidFill>
                <a:effectLst/>
                <a:latin typeface="+mn-lt"/>
                <a:ea typeface="+mn-ea"/>
                <a:cs typeface="+mn-cs"/>
              </a:rPr>
              <a:t> x=9}. This point generates a cyclic subgroup whose </a:t>
            </a:r>
            <a:r>
              <a:rPr lang="en-US" altLang="zh-CN" sz="1200" b="0" i="0" u="none" strike="noStrike" kern="1200" dirty="0">
                <a:solidFill>
                  <a:schemeClr val="tx1"/>
                </a:solidFill>
                <a:effectLst/>
                <a:latin typeface="+mn-lt"/>
                <a:ea typeface="+mn-ea"/>
                <a:cs typeface="+mn-cs"/>
                <a:hlinkClick r:id="rId5" tooltip="Order (group theory)"/>
              </a:rPr>
              <a:t>order</a:t>
            </a:r>
            <a:r>
              <a:rPr lang="en-US" altLang="zh-CN" sz="1200" b="0" i="0" kern="1200" dirty="0">
                <a:solidFill>
                  <a:schemeClr val="tx1"/>
                </a:solidFill>
                <a:effectLst/>
                <a:latin typeface="+mn-lt"/>
                <a:ea typeface="+mn-ea"/>
                <a:cs typeface="+mn-cs"/>
              </a:rPr>
              <a:t> is the prime {\</a:t>
            </a:r>
            <a:r>
              <a:rPr lang="en-US" altLang="zh-CN" sz="1200" b="0" i="0" kern="1200" dirty="0" err="1">
                <a:solidFill>
                  <a:schemeClr val="tx1"/>
                </a:solidFill>
                <a:effectLst/>
                <a:latin typeface="+mn-lt"/>
                <a:ea typeface="+mn-ea"/>
                <a:cs typeface="+mn-cs"/>
              </a:rPr>
              <a:t>displaystyle</a:t>
            </a:r>
            <a:r>
              <a:rPr lang="en-US" altLang="zh-CN" sz="1200" b="0" i="0" kern="1200" dirty="0">
                <a:solidFill>
                  <a:schemeClr val="tx1"/>
                </a:solidFill>
                <a:effectLst/>
                <a:latin typeface="+mn-lt"/>
                <a:ea typeface="+mn-ea"/>
                <a:cs typeface="+mn-cs"/>
              </a:rPr>
              <a:t> 2^{252}+27742317777372353535851937790883648493} and is of index {\</a:t>
            </a:r>
            <a:r>
              <a:rPr lang="en-US" altLang="zh-CN" sz="1200" b="0" i="0" kern="1200" dirty="0" err="1">
                <a:solidFill>
                  <a:schemeClr val="tx1"/>
                </a:solidFill>
                <a:effectLst/>
                <a:latin typeface="+mn-lt"/>
                <a:ea typeface="+mn-ea"/>
                <a:cs typeface="+mn-cs"/>
              </a:rPr>
              <a:t>displaystyle</a:t>
            </a:r>
            <a:r>
              <a:rPr lang="en-US" altLang="zh-CN" sz="1200" b="0" i="0" kern="1200" dirty="0">
                <a:solidFill>
                  <a:schemeClr val="tx1"/>
                </a:solidFill>
                <a:effectLst/>
                <a:latin typeface="+mn-lt"/>
                <a:ea typeface="+mn-ea"/>
                <a:cs typeface="+mn-cs"/>
              </a:rPr>
              <a:t> 8}. Using a prime order subgroup prevents mounting a </a:t>
            </a:r>
            <a:r>
              <a:rPr lang="en-US" altLang="zh-CN" sz="1200" b="0" i="0" u="none" strike="noStrike" kern="1200" dirty="0" err="1">
                <a:solidFill>
                  <a:schemeClr val="tx1"/>
                </a:solidFill>
                <a:effectLst/>
                <a:latin typeface="+mn-lt"/>
                <a:ea typeface="+mn-ea"/>
                <a:cs typeface="+mn-cs"/>
                <a:hlinkClick r:id="rId6" tooltip="Pohlig–Hellman algorithm"/>
              </a:rPr>
              <a:t>Pohlig</a:t>
            </a:r>
            <a:r>
              <a:rPr lang="en-US" altLang="zh-CN" sz="1200" b="0" i="0" u="none" strike="noStrike" kern="1200" dirty="0">
                <a:solidFill>
                  <a:schemeClr val="tx1"/>
                </a:solidFill>
                <a:effectLst/>
                <a:latin typeface="+mn-lt"/>
                <a:ea typeface="+mn-ea"/>
                <a:cs typeface="+mn-cs"/>
                <a:hlinkClick r:id="rId6" tooltip="Pohlig–Hellman algorithm"/>
              </a:rPr>
              <a:t>–Hellman algorithm</a:t>
            </a:r>
            <a:r>
              <a:rPr lang="en-US" altLang="zh-CN" sz="1200" b="0" i="0" kern="1200" dirty="0">
                <a:solidFill>
                  <a:schemeClr val="tx1"/>
                </a:solidFill>
                <a:effectLst/>
                <a:latin typeface="+mn-lt"/>
                <a:ea typeface="+mn-ea"/>
                <a:cs typeface="+mn-cs"/>
              </a:rPr>
              <a:t> attack.</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Sha256</a:t>
            </a:r>
            <a:r>
              <a:rPr lang="zh-CN" altLang="en-US" sz="1200" b="0" i="0" kern="1200" dirty="0">
                <a:solidFill>
                  <a:schemeClr val="tx1"/>
                </a:solidFill>
                <a:effectLst/>
                <a:latin typeface="+mn-lt"/>
                <a:ea typeface="+mn-ea"/>
                <a:cs typeface="+mn-cs"/>
              </a:rPr>
              <a:t>指明后续的</a:t>
            </a:r>
            <a:r>
              <a:rPr lang="en-US" altLang="zh-CN" sz="1200" b="0" i="0" kern="1200" dirty="0">
                <a:solidFill>
                  <a:schemeClr val="tx1"/>
                </a:solidFill>
                <a:effectLst/>
                <a:latin typeface="+mn-lt"/>
                <a:ea typeface="+mn-ea"/>
                <a:cs typeface="+mn-cs"/>
              </a:rPr>
              <a:t>hash</a:t>
            </a:r>
            <a:r>
              <a:rPr lang="zh-CN" altLang="en-US" sz="1200" b="0" i="0" kern="1200" dirty="0">
                <a:solidFill>
                  <a:schemeClr val="tx1"/>
                </a:solidFill>
                <a:effectLst/>
                <a:latin typeface="+mn-lt"/>
                <a:ea typeface="+mn-ea"/>
                <a:cs typeface="+mn-cs"/>
              </a:rPr>
              <a:t>函数</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Server host key algorithm </a:t>
            </a:r>
            <a:r>
              <a:rPr lang="zh-CN" altLang="en-US" sz="1200" b="0" i="0" kern="1200" dirty="0">
                <a:solidFill>
                  <a:schemeClr val="tx1"/>
                </a:solidFill>
                <a:effectLst/>
                <a:latin typeface="+mn-lt"/>
                <a:ea typeface="+mn-ea"/>
                <a:cs typeface="+mn-cs"/>
              </a:rPr>
              <a:t>指明后续的签名算法</a:t>
            </a:r>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134</a:t>
            </a:fld>
            <a:endParaRPr lang="zh-CN" altLang="en-US"/>
          </a:p>
        </p:txBody>
      </p:sp>
    </p:spTree>
    <p:extLst>
      <p:ext uri="{BB962C8B-B14F-4D97-AF65-F5344CB8AC3E}">
        <p14:creationId xmlns:p14="http://schemas.microsoft.com/office/powerpoint/2010/main" val="3081378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按照客户端支持的顺序，查找服务器端的密码套件，选择第一个匹配的</a:t>
            </a:r>
          </a:p>
        </p:txBody>
      </p:sp>
      <p:sp>
        <p:nvSpPr>
          <p:cNvPr id="4" name="灯片编号占位符 3"/>
          <p:cNvSpPr>
            <a:spLocks noGrp="1"/>
          </p:cNvSpPr>
          <p:nvPr>
            <p:ph type="sldNum" sz="quarter" idx="10"/>
          </p:nvPr>
        </p:nvSpPr>
        <p:spPr/>
        <p:txBody>
          <a:bodyPr/>
          <a:lstStyle/>
          <a:p>
            <a:fld id="{A0DAF391-5EDF-4CD0-825C-8A6F1C1071CD}" type="slidenum">
              <a:rPr lang="zh-CN" altLang="en-US" smtClean="0"/>
              <a:t>135</a:t>
            </a:fld>
            <a:endParaRPr lang="zh-CN" altLang="en-US"/>
          </a:p>
        </p:txBody>
      </p:sp>
    </p:spTree>
    <p:extLst>
      <p:ext uri="{BB962C8B-B14F-4D97-AF65-F5344CB8AC3E}">
        <p14:creationId xmlns:p14="http://schemas.microsoft.com/office/powerpoint/2010/main" val="3413345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string V_C, the client's identification string (CR and LF excluded) string V_S, the server's identification string (CR and LF excluded) string I_C, the payload of the client's SSH_MSG_KEXINIT string I_S, the payload of the server's SSH_MSG_KEXINIT string K_S, the host key </a:t>
            </a:r>
            <a:r>
              <a:rPr lang="en-US" altLang="zh-CN" dirty="0" err="1"/>
              <a:t>mpint</a:t>
            </a:r>
            <a:r>
              <a:rPr lang="en-US" altLang="zh-CN" dirty="0"/>
              <a:t> e, exchange value sent by the client </a:t>
            </a:r>
            <a:r>
              <a:rPr lang="en-US" altLang="zh-CN" dirty="0" err="1"/>
              <a:t>mpint</a:t>
            </a:r>
            <a:r>
              <a:rPr lang="en-US" altLang="zh-CN" dirty="0"/>
              <a:t> f, exchange value sent by the server </a:t>
            </a:r>
            <a:r>
              <a:rPr lang="en-US" altLang="zh-CN" dirty="0" err="1"/>
              <a:t>mpint</a:t>
            </a:r>
            <a:r>
              <a:rPr lang="en-US" altLang="zh-CN" dirty="0"/>
              <a:t> K, the shared secret</a:t>
            </a:r>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136</a:t>
            </a:fld>
            <a:endParaRPr lang="zh-CN" altLang="en-US"/>
          </a:p>
        </p:txBody>
      </p:sp>
    </p:spTree>
    <p:extLst>
      <p:ext uri="{BB962C8B-B14F-4D97-AF65-F5344CB8AC3E}">
        <p14:creationId xmlns:p14="http://schemas.microsoft.com/office/powerpoint/2010/main" val="533965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Public</a:t>
            </a:r>
            <a:r>
              <a:rPr lang="en-US" altLang="zh-CN" baseline="0" dirty="0"/>
              <a:t> key </a:t>
            </a:r>
            <a:r>
              <a:rPr lang="en-US" altLang="zh-CN" dirty="0"/>
              <a:t>010001</a:t>
            </a:r>
            <a:r>
              <a:rPr lang="zh-CN" altLang="en-US" dirty="0"/>
              <a:t>是十六进制，二进制就是 </a:t>
            </a:r>
            <a:r>
              <a:rPr lang="en-US" altLang="zh-CN" dirty="0"/>
              <a:t>0000 0001 0000 0000 0000 0001</a:t>
            </a:r>
            <a:r>
              <a:rPr lang="zh-CN" altLang="en-US" dirty="0"/>
              <a:t>，十进制就是</a:t>
            </a:r>
            <a:r>
              <a:rPr lang="en-US" altLang="zh-CN" dirty="0"/>
              <a:t>65537</a:t>
            </a:r>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137</a:t>
            </a:fld>
            <a:endParaRPr lang="zh-CN" altLang="en-US"/>
          </a:p>
        </p:txBody>
      </p:sp>
    </p:spTree>
    <p:extLst>
      <p:ext uri="{BB962C8B-B14F-4D97-AF65-F5344CB8AC3E}">
        <p14:creationId xmlns:p14="http://schemas.microsoft.com/office/powerpoint/2010/main" val="2120925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138</a:t>
            </a:fld>
            <a:endParaRPr lang="zh-CN" altLang="en-US"/>
          </a:p>
        </p:txBody>
      </p:sp>
    </p:spTree>
    <p:extLst>
      <p:ext uri="{BB962C8B-B14F-4D97-AF65-F5344CB8AC3E}">
        <p14:creationId xmlns:p14="http://schemas.microsoft.com/office/powerpoint/2010/main" val="802731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会话</a:t>
            </a:r>
            <a:r>
              <a:rPr lang="en-US" altLang="zh-CN" dirty="0"/>
              <a:t>ID</a:t>
            </a:r>
            <a:r>
              <a:rPr lang="zh-CN" altLang="en-US" dirty="0"/>
              <a:t>就是第一次连接时的</a:t>
            </a:r>
            <a:r>
              <a:rPr lang="en-US" altLang="zh-CN" dirty="0"/>
              <a:t>H</a:t>
            </a:r>
            <a:r>
              <a:rPr lang="zh-CN" altLang="en-US" dirty="0"/>
              <a:t>值。如果在这个连接中重新协商会话密码，会话</a:t>
            </a:r>
            <a:r>
              <a:rPr lang="en-US" altLang="zh-CN" dirty="0"/>
              <a:t>ID</a:t>
            </a:r>
            <a:r>
              <a:rPr lang="zh-CN" altLang="en-US" dirty="0"/>
              <a:t>不变。</a:t>
            </a:r>
          </a:p>
        </p:txBody>
      </p:sp>
      <p:sp>
        <p:nvSpPr>
          <p:cNvPr id="4" name="灯片编号占位符 3"/>
          <p:cNvSpPr>
            <a:spLocks noGrp="1"/>
          </p:cNvSpPr>
          <p:nvPr>
            <p:ph type="sldNum" sz="quarter" idx="10"/>
          </p:nvPr>
        </p:nvSpPr>
        <p:spPr/>
        <p:txBody>
          <a:bodyPr/>
          <a:lstStyle/>
          <a:p>
            <a:fld id="{A0DAF391-5EDF-4CD0-825C-8A6F1C1071CD}" type="slidenum">
              <a:rPr lang="zh-CN" altLang="en-US" smtClean="0"/>
              <a:t>140</a:t>
            </a:fld>
            <a:endParaRPr lang="zh-CN" altLang="en-US"/>
          </a:p>
        </p:txBody>
      </p:sp>
    </p:spTree>
    <p:extLst>
      <p:ext uri="{BB962C8B-B14F-4D97-AF65-F5344CB8AC3E}">
        <p14:creationId xmlns:p14="http://schemas.microsoft.com/office/powerpoint/2010/main" val="1603446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144</a:t>
            </a:fld>
            <a:endParaRPr lang="zh-CN" altLang="en-US"/>
          </a:p>
        </p:txBody>
      </p:sp>
    </p:spTree>
    <p:extLst>
      <p:ext uri="{BB962C8B-B14F-4D97-AF65-F5344CB8AC3E}">
        <p14:creationId xmlns:p14="http://schemas.microsoft.com/office/powerpoint/2010/main" val="161483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0E705A-7291-4E27-9BF4-BD3F93D132EA}" type="slidenum">
              <a:rPr lang="en-US" altLang="zh-CN"/>
              <a:pPr/>
              <a:t>22</a:t>
            </a:fld>
            <a:endParaRPr lang="en-US" altLang="zh-CN"/>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zh-CN" altLang="en-US"/>
              <a:t>客户对服务器的身份认证：对于服务器的身份认证是有必要的，例如在电子商务中客户要向服务器发送自己的信用卡号。</a:t>
            </a:r>
          </a:p>
        </p:txBody>
      </p:sp>
    </p:spTree>
    <p:extLst>
      <p:ext uri="{BB962C8B-B14F-4D97-AF65-F5344CB8AC3E}">
        <p14:creationId xmlns:p14="http://schemas.microsoft.com/office/powerpoint/2010/main" val="3464941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145</a:t>
            </a:fld>
            <a:endParaRPr lang="zh-CN" altLang="en-US"/>
          </a:p>
        </p:txBody>
      </p:sp>
    </p:spTree>
    <p:extLst>
      <p:ext uri="{BB962C8B-B14F-4D97-AF65-F5344CB8AC3E}">
        <p14:creationId xmlns:p14="http://schemas.microsoft.com/office/powerpoint/2010/main" val="3342454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27</a:t>
            </a:fld>
            <a:endParaRPr lang="zh-CN" altLang="en-US"/>
          </a:p>
        </p:txBody>
      </p:sp>
    </p:spTree>
    <p:extLst>
      <p:ext uri="{BB962C8B-B14F-4D97-AF65-F5344CB8AC3E}">
        <p14:creationId xmlns:p14="http://schemas.microsoft.com/office/powerpoint/2010/main" val="2458330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05FC4DFC-F436-42AF-BA18-516575676429}" type="slidenum">
              <a:rPr lang="zh-CN" altLang="en-US"/>
              <a:pPr/>
              <a:t>33</a:t>
            </a:fld>
            <a:endParaRPr lang="en-US" altLang="zh-CN"/>
          </a:p>
        </p:txBody>
      </p:sp>
      <p:sp>
        <p:nvSpPr>
          <p:cNvPr id="50893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charset="0"/>
              </a:defRPr>
            </a:lvl1pPr>
            <a:lvl2pPr marL="37931725" indent="-37474525">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marL="457200" fontAlgn="base">
              <a:spcBef>
                <a:spcPct val="0"/>
              </a:spcBef>
              <a:spcAft>
                <a:spcPct val="0"/>
              </a:spcAft>
              <a:defRPr>
                <a:solidFill>
                  <a:schemeClr val="tx1"/>
                </a:solidFill>
                <a:latin typeface="Arial" charset="0"/>
              </a:defRPr>
            </a:lvl6pPr>
            <a:lvl7pPr marL="914400" fontAlgn="base">
              <a:spcBef>
                <a:spcPct val="0"/>
              </a:spcBef>
              <a:spcAft>
                <a:spcPct val="0"/>
              </a:spcAft>
              <a:defRPr>
                <a:solidFill>
                  <a:schemeClr val="tx1"/>
                </a:solidFill>
                <a:latin typeface="Arial" charset="0"/>
              </a:defRPr>
            </a:lvl7pPr>
            <a:lvl8pPr marL="1371600" fontAlgn="base">
              <a:spcBef>
                <a:spcPct val="0"/>
              </a:spcBef>
              <a:spcAft>
                <a:spcPct val="0"/>
              </a:spcAft>
              <a:defRPr>
                <a:solidFill>
                  <a:schemeClr val="tx1"/>
                </a:solidFill>
                <a:latin typeface="Arial" charset="0"/>
              </a:defRPr>
            </a:lvl8pPr>
            <a:lvl9pPr marL="1828800" fontAlgn="base">
              <a:spcBef>
                <a:spcPct val="0"/>
              </a:spcBef>
              <a:spcAft>
                <a:spcPct val="0"/>
              </a:spcAft>
              <a:defRPr>
                <a:solidFill>
                  <a:schemeClr val="tx1"/>
                </a:solidFill>
                <a:latin typeface="Arial" charset="0"/>
              </a:defRPr>
            </a:lvl9pPr>
          </a:lstStyle>
          <a:p>
            <a:pPr algn="r"/>
            <a:fld id="{561F06F2-B9F4-4E1F-A607-DC2EA22EB599}" type="slidenum">
              <a:rPr lang="zh-CN" altLang="en-AU" sz="1200">
                <a:ea typeface="ＭＳ Ｐゴシック" pitchFamily="34" charset="-128"/>
              </a:rPr>
              <a:pPr algn="r"/>
              <a:t>33</a:t>
            </a:fld>
            <a:endParaRPr lang="en-AU" altLang="zh-CN" sz="1200">
              <a:ea typeface="ＭＳ Ｐゴシック" pitchFamily="34" charset="-128"/>
            </a:endParaRPr>
          </a:p>
        </p:txBody>
      </p:sp>
      <p:sp>
        <p:nvSpPr>
          <p:cNvPr id="508931" name="Rectangle 2"/>
          <p:cNvSpPr>
            <a:spLocks noGrp="1" noRot="1" noChangeAspect="1" noChangeArrowheads="1" noTextEdit="1"/>
          </p:cNvSpPr>
          <p:nvPr>
            <p:ph type="sldImg"/>
          </p:nvPr>
        </p:nvSpPr>
        <p:spPr>
          <a:ln/>
        </p:spPr>
      </p:sp>
      <p:sp>
        <p:nvSpPr>
          <p:cNvPr id="508932" name="Rectangle 3"/>
          <p:cNvSpPr>
            <a:spLocks noGrp="1" noChangeArrowheads="1"/>
          </p:cNvSpPr>
          <p:nvPr>
            <p:ph type="body" idx="1"/>
          </p:nvPr>
        </p:nvSpPr>
        <p:spPr/>
        <p:txBody>
          <a:bodyPr/>
          <a:lstStyle/>
          <a:p>
            <a:endParaRPr lang="en-AU" altLang="zh-CN" dirty="0">
              <a:cs typeface="Arial" charset="0"/>
            </a:endParaRPr>
          </a:p>
        </p:txBody>
      </p:sp>
    </p:spTree>
    <p:extLst>
      <p:ext uri="{BB962C8B-B14F-4D97-AF65-F5344CB8AC3E}">
        <p14:creationId xmlns:p14="http://schemas.microsoft.com/office/powerpoint/2010/main" val="95221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34</a:t>
            </a:fld>
            <a:endParaRPr lang="zh-CN" altLang="en-US"/>
          </a:p>
        </p:txBody>
      </p:sp>
    </p:spTree>
    <p:extLst>
      <p:ext uri="{BB962C8B-B14F-4D97-AF65-F5344CB8AC3E}">
        <p14:creationId xmlns:p14="http://schemas.microsoft.com/office/powerpoint/2010/main" val="270356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35</a:t>
            </a:fld>
            <a:endParaRPr lang="zh-CN" altLang="en-US"/>
          </a:p>
        </p:txBody>
      </p:sp>
    </p:spTree>
    <p:extLst>
      <p:ext uri="{BB962C8B-B14F-4D97-AF65-F5344CB8AC3E}">
        <p14:creationId xmlns:p14="http://schemas.microsoft.com/office/powerpoint/2010/main" val="1680922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0DAF391-5EDF-4CD0-825C-8A6F1C1071CD}" type="slidenum">
              <a:rPr lang="zh-CN" altLang="en-US" smtClean="0"/>
              <a:t>36</a:t>
            </a:fld>
            <a:endParaRPr lang="zh-CN" altLang="en-US"/>
          </a:p>
        </p:txBody>
      </p:sp>
    </p:spTree>
    <p:extLst>
      <p:ext uri="{BB962C8B-B14F-4D97-AF65-F5344CB8AC3E}">
        <p14:creationId xmlns:p14="http://schemas.microsoft.com/office/powerpoint/2010/main" val="2123446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ltGray">
      <p:bgPr>
        <a:pattFill prst="narHorz">
          <a:fgClr>
            <a:schemeClr val="bg2"/>
          </a:fgClr>
          <a:bgClr>
            <a:schemeClr val="bg1"/>
          </a:bgClr>
        </a:pattFill>
        <a:effectLst/>
      </p:bgPr>
    </p:bg>
    <p:spTree>
      <p:nvGrpSpPr>
        <p:cNvPr id="1" name=""/>
        <p:cNvGrpSpPr/>
        <p:nvPr/>
      </p:nvGrpSpPr>
      <p:grpSpPr>
        <a:xfrm>
          <a:off x="0" y="0"/>
          <a:ext cx="0" cy="0"/>
          <a:chOff x="0" y="0"/>
          <a:chExt cx="0" cy="0"/>
        </a:xfrm>
      </p:grpSpPr>
      <p:grpSp>
        <p:nvGrpSpPr>
          <p:cNvPr id="3157" name="Group 85"/>
          <p:cNvGrpSpPr>
            <a:grpSpLocks/>
          </p:cNvGrpSpPr>
          <p:nvPr userDrawn="1"/>
        </p:nvGrpSpPr>
        <p:grpSpPr bwMode="auto">
          <a:xfrm>
            <a:off x="5148263" y="1450975"/>
            <a:ext cx="3744912" cy="3816350"/>
            <a:chOff x="2789" y="890"/>
            <a:chExt cx="2722" cy="2721"/>
          </a:xfrm>
        </p:grpSpPr>
        <p:sp>
          <p:nvSpPr>
            <p:cNvPr id="3158" name="AutoShape 86"/>
            <p:cNvSpPr>
              <a:spLocks noChangeArrowheads="1"/>
            </p:cNvSpPr>
            <p:nvPr userDrawn="1"/>
          </p:nvSpPr>
          <p:spPr bwMode="ltGray">
            <a:xfrm>
              <a:off x="2789" y="894"/>
              <a:ext cx="2722" cy="2684"/>
            </a:xfrm>
            <a:custGeom>
              <a:avLst/>
              <a:gdLst>
                <a:gd name="G0" fmla="+- 320 0 0"/>
                <a:gd name="G1" fmla="+- 21600 0 320"/>
                <a:gd name="G2" fmla="+- 21600 0 32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0" y="10800"/>
                  </a:moveTo>
                  <a:cubicBezTo>
                    <a:pt x="320" y="16588"/>
                    <a:pt x="5012" y="21280"/>
                    <a:pt x="10800" y="21280"/>
                  </a:cubicBezTo>
                  <a:cubicBezTo>
                    <a:pt x="16588" y="21280"/>
                    <a:pt x="21280" y="16588"/>
                    <a:pt x="21280" y="10800"/>
                  </a:cubicBezTo>
                  <a:cubicBezTo>
                    <a:pt x="21280" y="5012"/>
                    <a:pt x="16588" y="320"/>
                    <a:pt x="10800" y="320"/>
                  </a:cubicBezTo>
                  <a:cubicBezTo>
                    <a:pt x="5012" y="320"/>
                    <a:pt x="320" y="5012"/>
                    <a:pt x="320" y="10800"/>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59" name="Freeform 87"/>
            <p:cNvSpPr>
              <a:spLocks/>
            </p:cNvSpPr>
            <p:nvPr userDrawn="1"/>
          </p:nvSpPr>
          <p:spPr bwMode="ltGray">
            <a:xfrm>
              <a:off x="3196" y="3082"/>
              <a:ext cx="325" cy="244"/>
            </a:xfrm>
            <a:custGeom>
              <a:avLst/>
              <a:gdLst>
                <a:gd name="T0" fmla="*/ 0 w 363"/>
                <a:gd name="T1" fmla="*/ 45 h 272"/>
                <a:gd name="T2" fmla="*/ 90 w 363"/>
                <a:gd name="T3" fmla="*/ 136 h 272"/>
                <a:gd name="T4" fmla="*/ 181 w 363"/>
                <a:gd name="T5" fmla="*/ 227 h 272"/>
                <a:gd name="T6" fmla="*/ 272 w 363"/>
                <a:gd name="T7" fmla="*/ 272 h 272"/>
                <a:gd name="T8" fmla="*/ 317 w 363"/>
                <a:gd name="T9" fmla="*/ 272 h 272"/>
                <a:gd name="T10" fmla="*/ 363 w 363"/>
                <a:gd name="T11" fmla="*/ 181 h 272"/>
                <a:gd name="T12" fmla="*/ 317 w 363"/>
                <a:gd name="T13" fmla="*/ 181 h 272"/>
                <a:gd name="T14" fmla="*/ 272 w 363"/>
                <a:gd name="T15" fmla="*/ 181 h 272"/>
                <a:gd name="T16" fmla="*/ 226 w 363"/>
                <a:gd name="T17" fmla="*/ 181 h 272"/>
                <a:gd name="T18" fmla="*/ 226 w 363"/>
                <a:gd name="T19" fmla="*/ 136 h 272"/>
                <a:gd name="T20" fmla="*/ 272 w 363"/>
                <a:gd name="T21" fmla="*/ 91 h 272"/>
                <a:gd name="T22" fmla="*/ 226 w 363"/>
                <a:gd name="T23" fmla="*/ 45 h 272"/>
                <a:gd name="T24" fmla="*/ 226 w 363"/>
                <a:gd name="T25" fmla="*/ 91 h 272"/>
                <a:gd name="T26" fmla="*/ 181 w 363"/>
                <a:gd name="T27" fmla="*/ 136 h 272"/>
                <a:gd name="T28" fmla="*/ 136 w 363"/>
                <a:gd name="T29" fmla="*/ 136 h 272"/>
                <a:gd name="T30" fmla="*/ 90 w 363"/>
                <a:gd name="T31" fmla="*/ 91 h 272"/>
                <a:gd name="T32" fmla="*/ 136 w 363"/>
                <a:gd name="T33" fmla="*/ 91 h 272"/>
                <a:gd name="T34" fmla="*/ 90 w 363"/>
                <a:gd name="T35" fmla="*/ 45 h 272"/>
                <a:gd name="T36" fmla="*/ 45 w 363"/>
                <a:gd name="T37" fmla="*/ 0 h 272"/>
                <a:gd name="T38" fmla="*/ 61 w 363"/>
                <a:gd name="T39" fmla="*/ 57 h 272"/>
                <a:gd name="T40" fmla="*/ 28 w 363"/>
                <a:gd name="T41" fmla="*/ 45 h 272"/>
                <a:gd name="T42" fmla="*/ 0 w 363"/>
                <a:gd name="T43" fmla="*/ 45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3" h="272">
                  <a:moveTo>
                    <a:pt x="0" y="45"/>
                  </a:moveTo>
                  <a:lnTo>
                    <a:pt x="90" y="136"/>
                  </a:lnTo>
                  <a:lnTo>
                    <a:pt x="181" y="227"/>
                  </a:lnTo>
                  <a:lnTo>
                    <a:pt x="272" y="272"/>
                  </a:lnTo>
                  <a:lnTo>
                    <a:pt x="317" y="272"/>
                  </a:lnTo>
                  <a:lnTo>
                    <a:pt x="363" y="181"/>
                  </a:lnTo>
                  <a:lnTo>
                    <a:pt x="317" y="181"/>
                  </a:lnTo>
                  <a:lnTo>
                    <a:pt x="272" y="181"/>
                  </a:lnTo>
                  <a:lnTo>
                    <a:pt x="226" y="181"/>
                  </a:lnTo>
                  <a:lnTo>
                    <a:pt x="226" y="136"/>
                  </a:lnTo>
                  <a:lnTo>
                    <a:pt x="272" y="91"/>
                  </a:lnTo>
                  <a:lnTo>
                    <a:pt x="226" y="45"/>
                  </a:lnTo>
                  <a:lnTo>
                    <a:pt x="226" y="91"/>
                  </a:lnTo>
                  <a:lnTo>
                    <a:pt x="181" y="136"/>
                  </a:lnTo>
                  <a:lnTo>
                    <a:pt x="136" y="136"/>
                  </a:lnTo>
                  <a:lnTo>
                    <a:pt x="90" y="91"/>
                  </a:lnTo>
                  <a:lnTo>
                    <a:pt x="136" y="91"/>
                  </a:lnTo>
                  <a:lnTo>
                    <a:pt x="90" y="45"/>
                  </a:lnTo>
                  <a:lnTo>
                    <a:pt x="45" y="0"/>
                  </a:lnTo>
                  <a:lnTo>
                    <a:pt x="61" y="57"/>
                  </a:lnTo>
                  <a:lnTo>
                    <a:pt x="28" y="45"/>
                  </a:lnTo>
                  <a:lnTo>
                    <a:pt x="0" y="45"/>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0" name="Freeform 88"/>
            <p:cNvSpPr>
              <a:spLocks/>
            </p:cNvSpPr>
            <p:nvPr userDrawn="1"/>
          </p:nvSpPr>
          <p:spPr bwMode="ltGray">
            <a:xfrm>
              <a:off x="3660" y="1726"/>
              <a:ext cx="420" cy="1885"/>
            </a:xfrm>
            <a:custGeom>
              <a:avLst/>
              <a:gdLst>
                <a:gd name="T0" fmla="*/ 162 w 420"/>
                <a:gd name="T1" fmla="*/ 1 h 1885"/>
                <a:gd name="T2" fmla="*/ 56 w 420"/>
                <a:gd name="T3" fmla="*/ 561 h 1885"/>
                <a:gd name="T4" fmla="*/ 122 w 420"/>
                <a:gd name="T5" fmla="*/ 1185 h 1885"/>
                <a:gd name="T6" fmla="*/ 383 w 420"/>
                <a:gd name="T7" fmla="*/ 1785 h 1885"/>
                <a:gd name="T8" fmla="*/ 343 w 420"/>
                <a:gd name="T9" fmla="*/ 1785 h 1885"/>
                <a:gd name="T10" fmla="*/ 70 w 420"/>
                <a:gd name="T11" fmla="*/ 1209 h 1885"/>
                <a:gd name="T12" fmla="*/ 15 w 420"/>
                <a:gd name="T13" fmla="*/ 487 h 1885"/>
                <a:gd name="T14" fmla="*/ 162 w 420"/>
                <a:gd name="T15" fmla="*/ 1 h 18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0" h="1885">
                  <a:moveTo>
                    <a:pt x="162" y="1"/>
                  </a:moveTo>
                  <a:cubicBezTo>
                    <a:pt x="173" y="0"/>
                    <a:pt x="62" y="364"/>
                    <a:pt x="56" y="561"/>
                  </a:cubicBezTo>
                  <a:cubicBezTo>
                    <a:pt x="50" y="758"/>
                    <a:pt x="67" y="981"/>
                    <a:pt x="122" y="1185"/>
                  </a:cubicBezTo>
                  <a:cubicBezTo>
                    <a:pt x="176" y="1389"/>
                    <a:pt x="347" y="1685"/>
                    <a:pt x="383" y="1785"/>
                  </a:cubicBezTo>
                  <a:cubicBezTo>
                    <a:pt x="420" y="1885"/>
                    <a:pt x="395" y="1881"/>
                    <a:pt x="343" y="1785"/>
                  </a:cubicBezTo>
                  <a:cubicBezTo>
                    <a:pt x="291" y="1689"/>
                    <a:pt x="125" y="1425"/>
                    <a:pt x="70" y="1209"/>
                  </a:cubicBezTo>
                  <a:cubicBezTo>
                    <a:pt x="15" y="993"/>
                    <a:pt x="0" y="688"/>
                    <a:pt x="15" y="487"/>
                  </a:cubicBezTo>
                  <a:cubicBezTo>
                    <a:pt x="30" y="286"/>
                    <a:pt x="132" y="102"/>
                    <a:pt x="162" y="1"/>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1" name="Freeform 89"/>
            <p:cNvSpPr>
              <a:spLocks/>
            </p:cNvSpPr>
            <p:nvPr userDrawn="1"/>
          </p:nvSpPr>
          <p:spPr bwMode="ltGray">
            <a:xfrm>
              <a:off x="4023" y="1694"/>
              <a:ext cx="429" cy="1836"/>
            </a:xfrm>
            <a:custGeom>
              <a:avLst/>
              <a:gdLst>
                <a:gd name="T0" fmla="*/ 0 w 429"/>
                <a:gd name="T1" fmla="*/ 25 h 1836"/>
                <a:gd name="T2" fmla="*/ 375 w 429"/>
                <a:gd name="T3" fmla="*/ 1835 h 1836"/>
                <a:gd name="T4" fmla="*/ 429 w 429"/>
                <a:gd name="T5" fmla="*/ 1836 h 1836"/>
                <a:gd name="T6" fmla="*/ 37 w 429"/>
                <a:gd name="T7" fmla="*/ 0 h 1836"/>
                <a:gd name="T8" fmla="*/ 0 w 429"/>
                <a:gd name="T9" fmla="*/ 25 h 1836"/>
              </a:gdLst>
              <a:ahLst/>
              <a:cxnLst>
                <a:cxn ang="0">
                  <a:pos x="T0" y="T1"/>
                </a:cxn>
                <a:cxn ang="0">
                  <a:pos x="T2" y="T3"/>
                </a:cxn>
                <a:cxn ang="0">
                  <a:pos x="T4" y="T5"/>
                </a:cxn>
                <a:cxn ang="0">
                  <a:pos x="T6" y="T7"/>
                </a:cxn>
                <a:cxn ang="0">
                  <a:pos x="T8" y="T9"/>
                </a:cxn>
              </a:cxnLst>
              <a:rect l="0" t="0" r="r" b="b"/>
              <a:pathLst>
                <a:path w="429" h="1836">
                  <a:moveTo>
                    <a:pt x="0" y="25"/>
                  </a:moveTo>
                  <a:lnTo>
                    <a:pt x="375" y="1835"/>
                  </a:lnTo>
                  <a:lnTo>
                    <a:pt x="429" y="1836"/>
                  </a:lnTo>
                  <a:lnTo>
                    <a:pt x="37" y="0"/>
                  </a:lnTo>
                  <a:lnTo>
                    <a:pt x="0" y="25"/>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2" name="Freeform 90"/>
            <p:cNvSpPr>
              <a:spLocks/>
            </p:cNvSpPr>
            <p:nvPr userDrawn="1"/>
          </p:nvSpPr>
          <p:spPr bwMode="ltGray">
            <a:xfrm>
              <a:off x="4270" y="1551"/>
              <a:ext cx="600" cy="1899"/>
            </a:xfrm>
            <a:custGeom>
              <a:avLst/>
              <a:gdLst>
                <a:gd name="T0" fmla="*/ 0 w 600"/>
                <a:gd name="T1" fmla="*/ 67 h 1899"/>
                <a:gd name="T2" fmla="*/ 91 w 600"/>
                <a:gd name="T3" fmla="*/ 168 h 1899"/>
                <a:gd name="T4" fmla="*/ 347 w 600"/>
                <a:gd name="T5" fmla="*/ 552 h 1899"/>
                <a:gd name="T6" fmla="*/ 512 w 600"/>
                <a:gd name="T7" fmla="*/ 1146 h 1899"/>
                <a:gd name="T8" fmla="*/ 539 w 600"/>
                <a:gd name="T9" fmla="*/ 1612 h 1899"/>
                <a:gd name="T10" fmla="*/ 457 w 600"/>
                <a:gd name="T11" fmla="*/ 1859 h 1899"/>
                <a:gd name="T12" fmla="*/ 503 w 600"/>
                <a:gd name="T13" fmla="*/ 1850 h 1899"/>
                <a:gd name="T14" fmla="*/ 583 w 600"/>
                <a:gd name="T15" fmla="*/ 1611 h 1899"/>
                <a:gd name="T16" fmla="*/ 567 w 600"/>
                <a:gd name="T17" fmla="*/ 1146 h 1899"/>
                <a:gd name="T18" fmla="*/ 384 w 600"/>
                <a:gd name="T19" fmla="*/ 524 h 1899"/>
                <a:gd name="T20" fmla="*/ 82 w 600"/>
                <a:gd name="T21" fmla="*/ 76 h 1899"/>
                <a:gd name="T22" fmla="*/ 0 w 600"/>
                <a:gd name="T23" fmla="*/ 67 h 1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0" h="1899">
                  <a:moveTo>
                    <a:pt x="0" y="67"/>
                  </a:moveTo>
                  <a:cubicBezTo>
                    <a:pt x="2" y="82"/>
                    <a:pt x="33" y="87"/>
                    <a:pt x="91" y="168"/>
                  </a:cubicBezTo>
                  <a:cubicBezTo>
                    <a:pt x="149" y="249"/>
                    <a:pt x="277" y="389"/>
                    <a:pt x="347" y="552"/>
                  </a:cubicBezTo>
                  <a:cubicBezTo>
                    <a:pt x="417" y="715"/>
                    <a:pt x="480" y="969"/>
                    <a:pt x="512" y="1146"/>
                  </a:cubicBezTo>
                  <a:cubicBezTo>
                    <a:pt x="544" y="1323"/>
                    <a:pt x="548" y="1493"/>
                    <a:pt x="539" y="1612"/>
                  </a:cubicBezTo>
                  <a:cubicBezTo>
                    <a:pt x="530" y="1731"/>
                    <a:pt x="463" y="1819"/>
                    <a:pt x="457" y="1859"/>
                  </a:cubicBezTo>
                  <a:cubicBezTo>
                    <a:pt x="451" y="1899"/>
                    <a:pt x="482" y="1891"/>
                    <a:pt x="503" y="1850"/>
                  </a:cubicBezTo>
                  <a:cubicBezTo>
                    <a:pt x="524" y="1809"/>
                    <a:pt x="572" y="1728"/>
                    <a:pt x="583" y="1611"/>
                  </a:cubicBezTo>
                  <a:cubicBezTo>
                    <a:pt x="594" y="1494"/>
                    <a:pt x="600" y="1327"/>
                    <a:pt x="567" y="1146"/>
                  </a:cubicBezTo>
                  <a:cubicBezTo>
                    <a:pt x="534" y="965"/>
                    <a:pt x="465" y="702"/>
                    <a:pt x="384" y="524"/>
                  </a:cubicBezTo>
                  <a:cubicBezTo>
                    <a:pt x="303" y="346"/>
                    <a:pt x="146" y="152"/>
                    <a:pt x="82" y="76"/>
                  </a:cubicBezTo>
                  <a:cubicBezTo>
                    <a:pt x="18" y="0"/>
                    <a:pt x="17" y="69"/>
                    <a:pt x="0" y="67"/>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3" name="Freeform 91"/>
            <p:cNvSpPr>
              <a:spLocks/>
            </p:cNvSpPr>
            <p:nvPr userDrawn="1"/>
          </p:nvSpPr>
          <p:spPr bwMode="ltGray">
            <a:xfrm>
              <a:off x="4902" y="1753"/>
              <a:ext cx="338" cy="1494"/>
            </a:xfrm>
            <a:custGeom>
              <a:avLst/>
              <a:gdLst>
                <a:gd name="T0" fmla="*/ 26 w 338"/>
                <a:gd name="T1" fmla="*/ 73 h 1494"/>
                <a:gd name="T2" fmla="*/ 136 w 338"/>
                <a:gd name="T3" fmla="*/ 194 h 1494"/>
                <a:gd name="T4" fmla="*/ 282 w 338"/>
                <a:gd name="T5" fmla="*/ 706 h 1494"/>
                <a:gd name="T6" fmla="*/ 282 w 338"/>
                <a:gd name="T7" fmla="*/ 1118 h 1494"/>
                <a:gd name="T8" fmla="*/ 218 w 338"/>
                <a:gd name="T9" fmla="*/ 1319 h 1494"/>
                <a:gd name="T10" fmla="*/ 132 w 338"/>
                <a:gd name="T11" fmla="*/ 1475 h 1494"/>
                <a:gd name="T12" fmla="*/ 206 w 338"/>
                <a:gd name="T13" fmla="*/ 1433 h 1494"/>
                <a:gd name="T14" fmla="*/ 312 w 338"/>
                <a:gd name="T15" fmla="*/ 1163 h 1494"/>
                <a:gd name="T16" fmla="*/ 337 w 338"/>
                <a:gd name="T17" fmla="*/ 871 h 1494"/>
                <a:gd name="T18" fmla="*/ 309 w 338"/>
                <a:gd name="T19" fmla="*/ 615 h 1494"/>
                <a:gd name="T20" fmla="*/ 172 w 338"/>
                <a:gd name="T21" fmla="*/ 149 h 1494"/>
                <a:gd name="T22" fmla="*/ 34 w 338"/>
                <a:gd name="T23" fmla="*/ 23 h 1494"/>
                <a:gd name="T24" fmla="*/ 26 w 338"/>
                <a:gd name="T25" fmla="*/ 73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1494">
                  <a:moveTo>
                    <a:pt x="26" y="73"/>
                  </a:moveTo>
                  <a:cubicBezTo>
                    <a:pt x="43" y="102"/>
                    <a:pt x="93" y="88"/>
                    <a:pt x="136" y="194"/>
                  </a:cubicBezTo>
                  <a:cubicBezTo>
                    <a:pt x="179" y="300"/>
                    <a:pt x="258" y="552"/>
                    <a:pt x="282" y="706"/>
                  </a:cubicBezTo>
                  <a:cubicBezTo>
                    <a:pt x="306" y="860"/>
                    <a:pt x="293" y="1016"/>
                    <a:pt x="282" y="1118"/>
                  </a:cubicBezTo>
                  <a:cubicBezTo>
                    <a:pt x="271" y="1220"/>
                    <a:pt x="243" y="1260"/>
                    <a:pt x="218" y="1319"/>
                  </a:cubicBezTo>
                  <a:cubicBezTo>
                    <a:pt x="193" y="1378"/>
                    <a:pt x="134" y="1456"/>
                    <a:pt x="132" y="1475"/>
                  </a:cubicBezTo>
                  <a:cubicBezTo>
                    <a:pt x="130" y="1494"/>
                    <a:pt x="176" y="1485"/>
                    <a:pt x="206" y="1433"/>
                  </a:cubicBezTo>
                  <a:cubicBezTo>
                    <a:pt x="235" y="1381"/>
                    <a:pt x="290" y="1257"/>
                    <a:pt x="312" y="1163"/>
                  </a:cubicBezTo>
                  <a:cubicBezTo>
                    <a:pt x="334" y="1069"/>
                    <a:pt x="338" y="962"/>
                    <a:pt x="337" y="871"/>
                  </a:cubicBezTo>
                  <a:cubicBezTo>
                    <a:pt x="336" y="780"/>
                    <a:pt x="336" y="735"/>
                    <a:pt x="309" y="615"/>
                  </a:cubicBezTo>
                  <a:cubicBezTo>
                    <a:pt x="282" y="495"/>
                    <a:pt x="218" y="248"/>
                    <a:pt x="172" y="149"/>
                  </a:cubicBezTo>
                  <a:cubicBezTo>
                    <a:pt x="126" y="50"/>
                    <a:pt x="58" y="36"/>
                    <a:pt x="34" y="23"/>
                  </a:cubicBezTo>
                  <a:cubicBezTo>
                    <a:pt x="10" y="10"/>
                    <a:pt x="0" y="0"/>
                    <a:pt x="26" y="7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4" name="Freeform 92"/>
            <p:cNvSpPr>
              <a:spLocks/>
            </p:cNvSpPr>
            <p:nvPr userDrawn="1"/>
          </p:nvSpPr>
          <p:spPr bwMode="ltGray">
            <a:xfrm>
              <a:off x="3189" y="2212"/>
              <a:ext cx="573" cy="1290"/>
            </a:xfrm>
            <a:custGeom>
              <a:avLst/>
              <a:gdLst>
                <a:gd name="T0" fmla="*/ 2 w 573"/>
                <a:gd name="T1" fmla="*/ 129 h 1290"/>
                <a:gd name="T2" fmla="*/ 48 w 573"/>
                <a:gd name="T3" fmla="*/ 65 h 1290"/>
                <a:gd name="T4" fmla="*/ 84 w 573"/>
                <a:gd name="T5" fmla="*/ 522 h 1290"/>
                <a:gd name="T6" fmla="*/ 241 w 573"/>
                <a:gd name="T7" fmla="*/ 909 h 1290"/>
                <a:gd name="T8" fmla="*/ 396 w 573"/>
                <a:gd name="T9" fmla="*/ 1106 h 1290"/>
                <a:gd name="T10" fmla="*/ 568 w 573"/>
                <a:gd name="T11" fmla="*/ 1286 h 1290"/>
                <a:gd name="T12" fmla="*/ 363 w 573"/>
                <a:gd name="T13" fmla="*/ 1130 h 1290"/>
                <a:gd name="T14" fmla="*/ 183 w 573"/>
                <a:gd name="T15" fmla="*/ 909 h 1290"/>
                <a:gd name="T16" fmla="*/ 38 w 573"/>
                <a:gd name="T17" fmla="*/ 540 h 1290"/>
                <a:gd name="T18" fmla="*/ 2 w 573"/>
                <a:gd name="T19" fmla="*/ 129 h 1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3" h="1290">
                  <a:moveTo>
                    <a:pt x="2" y="129"/>
                  </a:moveTo>
                  <a:cubicBezTo>
                    <a:pt x="4" y="50"/>
                    <a:pt x="34" y="0"/>
                    <a:pt x="48" y="65"/>
                  </a:cubicBezTo>
                  <a:cubicBezTo>
                    <a:pt x="62" y="130"/>
                    <a:pt x="52" y="381"/>
                    <a:pt x="84" y="522"/>
                  </a:cubicBezTo>
                  <a:cubicBezTo>
                    <a:pt x="116" y="663"/>
                    <a:pt x="189" y="812"/>
                    <a:pt x="241" y="909"/>
                  </a:cubicBezTo>
                  <a:cubicBezTo>
                    <a:pt x="293" y="1006"/>
                    <a:pt x="341" y="1043"/>
                    <a:pt x="396" y="1106"/>
                  </a:cubicBezTo>
                  <a:cubicBezTo>
                    <a:pt x="450" y="1169"/>
                    <a:pt x="573" y="1283"/>
                    <a:pt x="568" y="1286"/>
                  </a:cubicBezTo>
                  <a:cubicBezTo>
                    <a:pt x="562" y="1290"/>
                    <a:pt x="428" y="1193"/>
                    <a:pt x="363" y="1130"/>
                  </a:cubicBezTo>
                  <a:cubicBezTo>
                    <a:pt x="299" y="1068"/>
                    <a:pt x="237" y="1007"/>
                    <a:pt x="183" y="909"/>
                  </a:cubicBezTo>
                  <a:cubicBezTo>
                    <a:pt x="129" y="811"/>
                    <a:pt x="68" y="670"/>
                    <a:pt x="38" y="540"/>
                  </a:cubicBezTo>
                  <a:cubicBezTo>
                    <a:pt x="8" y="410"/>
                    <a:pt x="0" y="208"/>
                    <a:pt x="2" y="129"/>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5" name="Freeform 93"/>
            <p:cNvSpPr>
              <a:spLocks/>
            </p:cNvSpPr>
            <p:nvPr userDrawn="1"/>
          </p:nvSpPr>
          <p:spPr bwMode="ltGray">
            <a:xfrm>
              <a:off x="4170" y="1008"/>
              <a:ext cx="655" cy="192"/>
            </a:xfrm>
            <a:custGeom>
              <a:avLst/>
              <a:gdLst>
                <a:gd name="T0" fmla="*/ 17 w 731"/>
                <a:gd name="T1" fmla="*/ 187 h 214"/>
                <a:gd name="T2" fmla="*/ 255 w 731"/>
                <a:gd name="T3" fmla="*/ 41 h 214"/>
                <a:gd name="T4" fmla="*/ 456 w 731"/>
                <a:gd name="T5" fmla="*/ 4 h 214"/>
                <a:gd name="T6" fmla="*/ 629 w 731"/>
                <a:gd name="T7" fmla="*/ 16 h 214"/>
                <a:gd name="T8" fmla="*/ 720 w 731"/>
                <a:gd name="T9" fmla="*/ 61 h 214"/>
                <a:gd name="T10" fmla="*/ 565 w 731"/>
                <a:gd name="T11" fmla="*/ 50 h 214"/>
                <a:gd name="T12" fmla="*/ 264 w 731"/>
                <a:gd name="T13" fmla="*/ 77 h 214"/>
                <a:gd name="T14" fmla="*/ 53 w 731"/>
                <a:gd name="T15" fmla="*/ 196 h 214"/>
                <a:gd name="T16" fmla="*/ 17 w 731"/>
                <a:gd name="T17" fmla="*/ 1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1" h="214">
                  <a:moveTo>
                    <a:pt x="17" y="187"/>
                  </a:moveTo>
                  <a:cubicBezTo>
                    <a:pt x="0" y="176"/>
                    <a:pt x="182" y="71"/>
                    <a:pt x="255" y="41"/>
                  </a:cubicBezTo>
                  <a:cubicBezTo>
                    <a:pt x="328" y="11"/>
                    <a:pt x="394" y="8"/>
                    <a:pt x="456" y="4"/>
                  </a:cubicBezTo>
                  <a:cubicBezTo>
                    <a:pt x="518" y="0"/>
                    <a:pt x="585" y="7"/>
                    <a:pt x="629" y="16"/>
                  </a:cubicBezTo>
                  <a:cubicBezTo>
                    <a:pt x="673" y="25"/>
                    <a:pt x="731" y="55"/>
                    <a:pt x="720" y="61"/>
                  </a:cubicBezTo>
                  <a:cubicBezTo>
                    <a:pt x="709" y="67"/>
                    <a:pt x="641" y="47"/>
                    <a:pt x="565" y="50"/>
                  </a:cubicBezTo>
                  <a:cubicBezTo>
                    <a:pt x="489" y="53"/>
                    <a:pt x="349" y="53"/>
                    <a:pt x="264" y="77"/>
                  </a:cubicBezTo>
                  <a:cubicBezTo>
                    <a:pt x="179" y="101"/>
                    <a:pt x="94" y="178"/>
                    <a:pt x="53" y="196"/>
                  </a:cubicBezTo>
                  <a:cubicBezTo>
                    <a:pt x="12" y="214"/>
                    <a:pt x="24" y="189"/>
                    <a:pt x="17" y="187"/>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6" name="Freeform 94"/>
            <p:cNvSpPr>
              <a:spLocks/>
            </p:cNvSpPr>
            <p:nvPr userDrawn="1"/>
          </p:nvSpPr>
          <p:spPr bwMode="ltGray">
            <a:xfrm>
              <a:off x="4322" y="1276"/>
              <a:ext cx="504" cy="82"/>
            </a:xfrm>
            <a:custGeom>
              <a:avLst/>
              <a:gdLst>
                <a:gd name="T0" fmla="*/ 0 w 563"/>
                <a:gd name="T1" fmla="*/ 0 h 91"/>
                <a:gd name="T2" fmla="*/ 64 w 563"/>
                <a:gd name="T3" fmla="*/ 37 h 91"/>
                <a:gd name="T4" fmla="*/ 311 w 563"/>
                <a:gd name="T5" fmla="*/ 18 h 91"/>
                <a:gd name="T6" fmla="*/ 530 w 563"/>
                <a:gd name="T7" fmla="*/ 37 h 91"/>
                <a:gd name="T8" fmla="*/ 512 w 563"/>
                <a:gd name="T9" fmla="*/ 73 h 91"/>
                <a:gd name="T10" fmla="*/ 293 w 563"/>
                <a:gd name="T11" fmla="*/ 55 h 91"/>
                <a:gd name="T12" fmla="*/ 37 w 563"/>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563" h="91">
                  <a:moveTo>
                    <a:pt x="0" y="0"/>
                  </a:moveTo>
                  <a:cubicBezTo>
                    <a:pt x="11" y="6"/>
                    <a:pt x="12" y="34"/>
                    <a:pt x="64" y="37"/>
                  </a:cubicBezTo>
                  <a:cubicBezTo>
                    <a:pt x="116" y="40"/>
                    <a:pt x="233" y="18"/>
                    <a:pt x="311" y="18"/>
                  </a:cubicBezTo>
                  <a:cubicBezTo>
                    <a:pt x="389" y="18"/>
                    <a:pt x="497" y="28"/>
                    <a:pt x="530" y="37"/>
                  </a:cubicBezTo>
                  <a:cubicBezTo>
                    <a:pt x="563" y="46"/>
                    <a:pt x="551" y="70"/>
                    <a:pt x="512" y="73"/>
                  </a:cubicBezTo>
                  <a:cubicBezTo>
                    <a:pt x="473" y="76"/>
                    <a:pt x="372" y="52"/>
                    <a:pt x="293" y="55"/>
                  </a:cubicBezTo>
                  <a:cubicBezTo>
                    <a:pt x="214" y="58"/>
                    <a:pt x="90" y="84"/>
                    <a:pt x="37" y="91"/>
                  </a:cubicBez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7" name="Freeform 95"/>
            <p:cNvSpPr>
              <a:spLocks/>
            </p:cNvSpPr>
            <p:nvPr userDrawn="1"/>
          </p:nvSpPr>
          <p:spPr bwMode="ltGray">
            <a:xfrm>
              <a:off x="4043" y="890"/>
              <a:ext cx="204" cy="247"/>
            </a:xfrm>
            <a:custGeom>
              <a:avLst/>
              <a:gdLst>
                <a:gd name="T0" fmla="*/ 0 w 228"/>
                <a:gd name="T1" fmla="*/ 276 h 276"/>
                <a:gd name="T2" fmla="*/ 156 w 228"/>
                <a:gd name="T3" fmla="*/ 38 h 276"/>
                <a:gd name="T4" fmla="*/ 211 w 228"/>
                <a:gd name="T5" fmla="*/ 47 h 276"/>
                <a:gd name="T6" fmla="*/ 52 w 228"/>
                <a:gd name="T7" fmla="*/ 268 h 276"/>
              </a:gdLst>
              <a:ahLst/>
              <a:cxnLst>
                <a:cxn ang="0">
                  <a:pos x="T0" y="T1"/>
                </a:cxn>
                <a:cxn ang="0">
                  <a:pos x="T2" y="T3"/>
                </a:cxn>
                <a:cxn ang="0">
                  <a:pos x="T4" y="T5"/>
                </a:cxn>
                <a:cxn ang="0">
                  <a:pos x="T6" y="T7"/>
                </a:cxn>
              </a:cxnLst>
              <a:rect l="0" t="0" r="r" b="b"/>
              <a:pathLst>
                <a:path w="228" h="276">
                  <a:moveTo>
                    <a:pt x="0" y="276"/>
                  </a:moveTo>
                  <a:cubicBezTo>
                    <a:pt x="26" y="236"/>
                    <a:pt x="121" y="76"/>
                    <a:pt x="156" y="38"/>
                  </a:cubicBezTo>
                  <a:cubicBezTo>
                    <a:pt x="191" y="0"/>
                    <a:pt x="228" y="9"/>
                    <a:pt x="211" y="47"/>
                  </a:cubicBezTo>
                  <a:cubicBezTo>
                    <a:pt x="194" y="85"/>
                    <a:pt x="85" y="222"/>
                    <a:pt x="52" y="268"/>
                  </a:cubicBez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8" name="Freeform 96"/>
            <p:cNvSpPr>
              <a:spLocks/>
            </p:cNvSpPr>
            <p:nvPr userDrawn="1"/>
          </p:nvSpPr>
          <p:spPr bwMode="ltGray">
            <a:xfrm>
              <a:off x="3854" y="915"/>
              <a:ext cx="67" cy="287"/>
            </a:xfrm>
            <a:custGeom>
              <a:avLst/>
              <a:gdLst>
                <a:gd name="T0" fmla="*/ 1 w 75"/>
                <a:gd name="T1" fmla="*/ 46 h 320"/>
                <a:gd name="T2" fmla="*/ 36 w 75"/>
                <a:gd name="T3" fmla="*/ 285 h 320"/>
                <a:gd name="T4" fmla="*/ 74 w 75"/>
                <a:gd name="T5" fmla="*/ 266 h 320"/>
                <a:gd name="T6" fmla="*/ 28 w 75"/>
                <a:gd name="T7" fmla="*/ 37 h 320"/>
                <a:gd name="T8" fmla="*/ 1 w 75"/>
                <a:gd name="T9" fmla="*/ 46 h 320"/>
              </a:gdLst>
              <a:ahLst/>
              <a:cxnLst>
                <a:cxn ang="0">
                  <a:pos x="T0" y="T1"/>
                </a:cxn>
                <a:cxn ang="0">
                  <a:pos x="T2" y="T3"/>
                </a:cxn>
                <a:cxn ang="0">
                  <a:pos x="T4" y="T5"/>
                </a:cxn>
                <a:cxn ang="0">
                  <a:pos x="T6" y="T7"/>
                </a:cxn>
                <a:cxn ang="0">
                  <a:pos x="T8" y="T9"/>
                </a:cxn>
              </a:cxnLst>
              <a:rect l="0" t="0" r="r" b="b"/>
              <a:pathLst>
                <a:path w="75" h="320">
                  <a:moveTo>
                    <a:pt x="1" y="46"/>
                  </a:moveTo>
                  <a:cubicBezTo>
                    <a:pt x="2" y="87"/>
                    <a:pt x="24" y="248"/>
                    <a:pt x="36" y="285"/>
                  </a:cubicBezTo>
                  <a:cubicBezTo>
                    <a:pt x="50" y="320"/>
                    <a:pt x="75" y="307"/>
                    <a:pt x="74" y="266"/>
                  </a:cubicBezTo>
                  <a:cubicBezTo>
                    <a:pt x="73" y="225"/>
                    <a:pt x="40" y="74"/>
                    <a:pt x="28" y="37"/>
                  </a:cubicBezTo>
                  <a:cubicBezTo>
                    <a:pt x="16" y="0"/>
                    <a:pt x="0" y="5"/>
                    <a:pt x="1" y="46"/>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69" name="Freeform 97"/>
            <p:cNvSpPr>
              <a:spLocks/>
            </p:cNvSpPr>
            <p:nvPr userDrawn="1"/>
          </p:nvSpPr>
          <p:spPr bwMode="ltGray">
            <a:xfrm>
              <a:off x="3319" y="1736"/>
              <a:ext cx="1687" cy="607"/>
            </a:xfrm>
            <a:custGeom>
              <a:avLst/>
              <a:gdLst>
                <a:gd name="T0" fmla="*/ 95 w 1883"/>
                <a:gd name="T1" fmla="*/ 511 h 677"/>
                <a:gd name="T2" fmla="*/ 406 w 1883"/>
                <a:gd name="T3" fmla="*/ 594 h 677"/>
                <a:gd name="T4" fmla="*/ 936 w 1883"/>
                <a:gd name="T5" fmla="*/ 575 h 677"/>
                <a:gd name="T6" fmla="*/ 1430 w 1883"/>
                <a:gd name="T7" fmla="*/ 392 h 677"/>
                <a:gd name="T8" fmla="*/ 1812 w 1883"/>
                <a:gd name="T9" fmla="*/ 49 h 677"/>
                <a:gd name="T10" fmla="*/ 1858 w 1883"/>
                <a:gd name="T11" fmla="*/ 95 h 677"/>
                <a:gd name="T12" fmla="*/ 1812 w 1883"/>
                <a:gd name="T13" fmla="*/ 140 h 677"/>
                <a:gd name="T14" fmla="*/ 1449 w 1883"/>
                <a:gd name="T15" fmla="*/ 458 h 677"/>
                <a:gd name="T16" fmla="*/ 964 w 1883"/>
                <a:gd name="T17" fmla="*/ 639 h 677"/>
                <a:gd name="T18" fmla="*/ 406 w 1883"/>
                <a:gd name="T19" fmla="*/ 666 h 677"/>
                <a:gd name="T20" fmla="*/ 59 w 1883"/>
                <a:gd name="T21" fmla="*/ 575 h 677"/>
                <a:gd name="T22" fmla="*/ 49 w 1883"/>
                <a:gd name="T23" fmla="*/ 548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3" h="677">
                  <a:moveTo>
                    <a:pt x="95" y="511"/>
                  </a:moveTo>
                  <a:cubicBezTo>
                    <a:pt x="145" y="525"/>
                    <a:pt x="266" y="583"/>
                    <a:pt x="406" y="594"/>
                  </a:cubicBezTo>
                  <a:cubicBezTo>
                    <a:pt x="546" y="605"/>
                    <a:pt x="765" y="609"/>
                    <a:pt x="936" y="575"/>
                  </a:cubicBezTo>
                  <a:cubicBezTo>
                    <a:pt x="1107" y="541"/>
                    <a:pt x="1284" y="480"/>
                    <a:pt x="1430" y="392"/>
                  </a:cubicBezTo>
                  <a:cubicBezTo>
                    <a:pt x="1576" y="304"/>
                    <a:pt x="1741" y="98"/>
                    <a:pt x="1812" y="49"/>
                  </a:cubicBezTo>
                  <a:cubicBezTo>
                    <a:pt x="1883" y="0"/>
                    <a:pt x="1858" y="80"/>
                    <a:pt x="1858" y="95"/>
                  </a:cubicBezTo>
                  <a:cubicBezTo>
                    <a:pt x="1858" y="110"/>
                    <a:pt x="1880" y="79"/>
                    <a:pt x="1812" y="140"/>
                  </a:cubicBezTo>
                  <a:cubicBezTo>
                    <a:pt x="1744" y="201"/>
                    <a:pt x="1590" y="375"/>
                    <a:pt x="1449" y="458"/>
                  </a:cubicBezTo>
                  <a:cubicBezTo>
                    <a:pt x="1308" y="541"/>
                    <a:pt x="1138" y="604"/>
                    <a:pt x="964" y="639"/>
                  </a:cubicBezTo>
                  <a:cubicBezTo>
                    <a:pt x="790" y="674"/>
                    <a:pt x="557" y="677"/>
                    <a:pt x="406" y="666"/>
                  </a:cubicBezTo>
                  <a:cubicBezTo>
                    <a:pt x="255" y="655"/>
                    <a:pt x="118" y="595"/>
                    <a:pt x="59" y="575"/>
                  </a:cubicBezTo>
                  <a:cubicBezTo>
                    <a:pt x="0" y="555"/>
                    <a:pt x="51" y="554"/>
                    <a:pt x="49" y="548"/>
                  </a:cubicBez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0" name="Freeform 98"/>
            <p:cNvSpPr>
              <a:spLocks/>
            </p:cNvSpPr>
            <p:nvPr userDrawn="1"/>
          </p:nvSpPr>
          <p:spPr bwMode="ltGray">
            <a:xfrm>
              <a:off x="2898" y="1874"/>
              <a:ext cx="2576" cy="1099"/>
            </a:xfrm>
            <a:custGeom>
              <a:avLst/>
              <a:gdLst>
                <a:gd name="T0" fmla="*/ 53 w 2876"/>
                <a:gd name="T1" fmla="*/ 779 h 1226"/>
                <a:gd name="T2" fmla="*/ 62 w 2876"/>
                <a:gd name="T3" fmla="*/ 788 h 1226"/>
                <a:gd name="T4" fmla="*/ 428 w 2876"/>
                <a:gd name="T5" fmla="*/ 1062 h 1226"/>
                <a:gd name="T6" fmla="*/ 931 w 2876"/>
                <a:gd name="T7" fmla="*/ 1153 h 1226"/>
                <a:gd name="T8" fmla="*/ 1534 w 2876"/>
                <a:gd name="T9" fmla="*/ 1126 h 1226"/>
                <a:gd name="T10" fmla="*/ 2147 w 2876"/>
                <a:gd name="T11" fmla="*/ 907 h 1226"/>
                <a:gd name="T12" fmla="*/ 2600 w 2876"/>
                <a:gd name="T13" fmla="*/ 532 h 1226"/>
                <a:gd name="T14" fmla="*/ 2833 w 2876"/>
                <a:gd name="T15" fmla="*/ 65 h 1226"/>
                <a:gd name="T16" fmla="*/ 2860 w 2876"/>
                <a:gd name="T17" fmla="*/ 139 h 1226"/>
                <a:gd name="T18" fmla="*/ 2787 w 2876"/>
                <a:gd name="T19" fmla="*/ 340 h 1226"/>
                <a:gd name="T20" fmla="*/ 2600 w 2876"/>
                <a:gd name="T21" fmla="*/ 622 h 1226"/>
                <a:gd name="T22" fmla="*/ 2146 w 2876"/>
                <a:gd name="T23" fmla="*/ 985 h 1226"/>
                <a:gd name="T24" fmla="*/ 1553 w 2876"/>
                <a:gd name="T25" fmla="*/ 1181 h 1226"/>
                <a:gd name="T26" fmla="*/ 949 w 2876"/>
                <a:gd name="T27" fmla="*/ 1217 h 1226"/>
                <a:gd name="T28" fmla="*/ 437 w 2876"/>
                <a:gd name="T29" fmla="*/ 1126 h 1226"/>
                <a:gd name="T30" fmla="*/ 145 w 2876"/>
                <a:gd name="T31" fmla="*/ 943 h 1226"/>
                <a:gd name="T32" fmla="*/ 53 w 2876"/>
                <a:gd name="T33" fmla="*/ 779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76" h="1226">
                  <a:moveTo>
                    <a:pt x="53" y="779"/>
                  </a:moveTo>
                  <a:cubicBezTo>
                    <a:pt x="1" y="724"/>
                    <a:pt x="0" y="741"/>
                    <a:pt x="62" y="788"/>
                  </a:cubicBezTo>
                  <a:cubicBezTo>
                    <a:pt x="124" y="835"/>
                    <a:pt x="283" y="1001"/>
                    <a:pt x="428" y="1062"/>
                  </a:cubicBezTo>
                  <a:cubicBezTo>
                    <a:pt x="573" y="1123"/>
                    <a:pt x="747" y="1142"/>
                    <a:pt x="931" y="1153"/>
                  </a:cubicBezTo>
                  <a:cubicBezTo>
                    <a:pt x="1115" y="1164"/>
                    <a:pt x="1331" y="1167"/>
                    <a:pt x="1534" y="1126"/>
                  </a:cubicBezTo>
                  <a:cubicBezTo>
                    <a:pt x="1737" y="1085"/>
                    <a:pt x="1969" y="1006"/>
                    <a:pt x="2147" y="907"/>
                  </a:cubicBezTo>
                  <a:cubicBezTo>
                    <a:pt x="2325" y="808"/>
                    <a:pt x="2486" y="672"/>
                    <a:pt x="2600" y="532"/>
                  </a:cubicBezTo>
                  <a:cubicBezTo>
                    <a:pt x="2714" y="392"/>
                    <a:pt x="2790" y="130"/>
                    <a:pt x="2833" y="65"/>
                  </a:cubicBezTo>
                  <a:cubicBezTo>
                    <a:pt x="2876" y="0"/>
                    <a:pt x="2868" y="93"/>
                    <a:pt x="2860" y="139"/>
                  </a:cubicBezTo>
                  <a:cubicBezTo>
                    <a:pt x="2852" y="185"/>
                    <a:pt x="2830" y="260"/>
                    <a:pt x="2787" y="340"/>
                  </a:cubicBezTo>
                  <a:cubicBezTo>
                    <a:pt x="2744" y="420"/>
                    <a:pt x="2707" y="515"/>
                    <a:pt x="2600" y="622"/>
                  </a:cubicBezTo>
                  <a:cubicBezTo>
                    <a:pt x="2493" y="729"/>
                    <a:pt x="2320" y="892"/>
                    <a:pt x="2146" y="985"/>
                  </a:cubicBezTo>
                  <a:cubicBezTo>
                    <a:pt x="1972" y="1078"/>
                    <a:pt x="1752" y="1142"/>
                    <a:pt x="1553" y="1181"/>
                  </a:cubicBezTo>
                  <a:cubicBezTo>
                    <a:pt x="1354" y="1220"/>
                    <a:pt x="1135" y="1226"/>
                    <a:pt x="949" y="1217"/>
                  </a:cubicBezTo>
                  <a:cubicBezTo>
                    <a:pt x="763" y="1208"/>
                    <a:pt x="571" y="1172"/>
                    <a:pt x="437" y="1126"/>
                  </a:cubicBezTo>
                  <a:cubicBezTo>
                    <a:pt x="303" y="1080"/>
                    <a:pt x="209" y="1001"/>
                    <a:pt x="145" y="943"/>
                  </a:cubicBezTo>
                  <a:cubicBezTo>
                    <a:pt x="81" y="885"/>
                    <a:pt x="72" y="813"/>
                    <a:pt x="53" y="779"/>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1" name="Freeform 99"/>
            <p:cNvSpPr>
              <a:spLocks/>
            </p:cNvSpPr>
            <p:nvPr userDrawn="1"/>
          </p:nvSpPr>
          <p:spPr bwMode="ltGray">
            <a:xfrm>
              <a:off x="3473" y="2703"/>
              <a:ext cx="1961" cy="706"/>
            </a:xfrm>
            <a:custGeom>
              <a:avLst/>
              <a:gdLst>
                <a:gd name="T0" fmla="*/ 7 w 2189"/>
                <a:gd name="T1" fmla="*/ 650 h 788"/>
                <a:gd name="T2" fmla="*/ 143 w 2189"/>
                <a:gd name="T3" fmla="*/ 695 h 788"/>
                <a:gd name="T4" fmla="*/ 572 w 2189"/>
                <a:gd name="T5" fmla="*/ 722 h 788"/>
                <a:gd name="T6" fmla="*/ 993 w 2189"/>
                <a:gd name="T7" fmla="*/ 676 h 788"/>
                <a:gd name="T8" fmla="*/ 1532 w 2189"/>
                <a:gd name="T9" fmla="*/ 484 h 788"/>
                <a:gd name="T10" fmla="*/ 1925 w 2189"/>
                <a:gd name="T11" fmla="*/ 219 h 788"/>
                <a:gd name="T12" fmla="*/ 2163 w 2189"/>
                <a:gd name="T13" fmla="*/ 9 h 788"/>
                <a:gd name="T14" fmla="*/ 2081 w 2189"/>
                <a:gd name="T15" fmla="*/ 164 h 788"/>
                <a:gd name="T16" fmla="*/ 1898 w 2189"/>
                <a:gd name="T17" fmla="*/ 320 h 788"/>
                <a:gd name="T18" fmla="*/ 1514 w 2189"/>
                <a:gd name="T19" fmla="*/ 558 h 788"/>
                <a:gd name="T20" fmla="*/ 1039 w 2189"/>
                <a:gd name="T21" fmla="*/ 731 h 788"/>
                <a:gd name="T22" fmla="*/ 591 w 2189"/>
                <a:gd name="T23" fmla="*/ 786 h 788"/>
                <a:gd name="T24" fmla="*/ 98 w 2189"/>
                <a:gd name="T25" fmla="*/ 741 h 788"/>
                <a:gd name="T26" fmla="*/ 7 w 2189"/>
                <a:gd name="T27" fmla="*/ 650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9" h="788">
                  <a:moveTo>
                    <a:pt x="7" y="650"/>
                  </a:moveTo>
                  <a:cubicBezTo>
                    <a:pt x="14" y="642"/>
                    <a:pt x="49" y="683"/>
                    <a:pt x="143" y="695"/>
                  </a:cubicBezTo>
                  <a:cubicBezTo>
                    <a:pt x="237" y="707"/>
                    <a:pt x="430" y="725"/>
                    <a:pt x="572" y="722"/>
                  </a:cubicBezTo>
                  <a:cubicBezTo>
                    <a:pt x="714" y="719"/>
                    <a:pt x="833" y="716"/>
                    <a:pt x="993" y="676"/>
                  </a:cubicBezTo>
                  <a:cubicBezTo>
                    <a:pt x="1153" y="636"/>
                    <a:pt x="1377" y="560"/>
                    <a:pt x="1532" y="484"/>
                  </a:cubicBezTo>
                  <a:cubicBezTo>
                    <a:pt x="1687" y="408"/>
                    <a:pt x="1820" y="298"/>
                    <a:pt x="1925" y="219"/>
                  </a:cubicBezTo>
                  <a:cubicBezTo>
                    <a:pt x="2030" y="140"/>
                    <a:pt x="2137" y="18"/>
                    <a:pt x="2163" y="9"/>
                  </a:cubicBezTo>
                  <a:cubicBezTo>
                    <a:pt x="2189" y="0"/>
                    <a:pt x="2125" y="112"/>
                    <a:pt x="2081" y="164"/>
                  </a:cubicBezTo>
                  <a:cubicBezTo>
                    <a:pt x="2037" y="216"/>
                    <a:pt x="1992" y="254"/>
                    <a:pt x="1898" y="320"/>
                  </a:cubicBezTo>
                  <a:cubicBezTo>
                    <a:pt x="1804" y="386"/>
                    <a:pt x="1657" y="489"/>
                    <a:pt x="1514" y="558"/>
                  </a:cubicBezTo>
                  <a:cubicBezTo>
                    <a:pt x="1371" y="627"/>
                    <a:pt x="1193" y="693"/>
                    <a:pt x="1039" y="731"/>
                  </a:cubicBezTo>
                  <a:cubicBezTo>
                    <a:pt x="885" y="769"/>
                    <a:pt x="748" y="784"/>
                    <a:pt x="591" y="786"/>
                  </a:cubicBezTo>
                  <a:cubicBezTo>
                    <a:pt x="434" y="788"/>
                    <a:pt x="195" y="764"/>
                    <a:pt x="98" y="741"/>
                  </a:cubicBezTo>
                  <a:cubicBezTo>
                    <a:pt x="1" y="718"/>
                    <a:pt x="0" y="658"/>
                    <a:pt x="7" y="650"/>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2" name="Freeform 100"/>
            <p:cNvSpPr>
              <a:spLocks/>
            </p:cNvSpPr>
            <p:nvPr userDrawn="1"/>
          </p:nvSpPr>
          <p:spPr bwMode="ltGray">
            <a:xfrm>
              <a:off x="4198" y="1089"/>
              <a:ext cx="1273" cy="1017"/>
            </a:xfrm>
            <a:custGeom>
              <a:avLst/>
              <a:gdLst>
                <a:gd name="T0" fmla="*/ 287 w 1421"/>
                <a:gd name="T1" fmla="*/ 318 h 1134"/>
                <a:gd name="T2" fmla="*/ 259 w 1421"/>
                <a:gd name="T3" fmla="*/ 294 h 1134"/>
                <a:gd name="T4" fmla="*/ 214 w 1421"/>
                <a:gd name="T5" fmla="*/ 384 h 1134"/>
                <a:gd name="T6" fmla="*/ 121 w 1421"/>
                <a:gd name="T7" fmla="*/ 423 h 1134"/>
                <a:gd name="T8" fmla="*/ 79 w 1421"/>
                <a:gd name="T9" fmla="*/ 387 h 1134"/>
                <a:gd name="T10" fmla="*/ 46 w 1421"/>
                <a:gd name="T11" fmla="*/ 420 h 1134"/>
                <a:gd name="T12" fmla="*/ 15 w 1421"/>
                <a:gd name="T13" fmla="*/ 454 h 1134"/>
                <a:gd name="T14" fmla="*/ 151 w 1421"/>
                <a:gd name="T15" fmla="*/ 454 h 1134"/>
                <a:gd name="T16" fmla="*/ 46 w 1421"/>
                <a:gd name="T17" fmla="*/ 561 h 1134"/>
                <a:gd name="T18" fmla="*/ 7 w 1421"/>
                <a:gd name="T19" fmla="*/ 654 h 1134"/>
                <a:gd name="T20" fmla="*/ 46 w 1421"/>
                <a:gd name="T21" fmla="*/ 753 h 1134"/>
                <a:gd name="T22" fmla="*/ 85 w 1421"/>
                <a:gd name="T23" fmla="*/ 795 h 1134"/>
                <a:gd name="T24" fmla="*/ 16 w 1421"/>
                <a:gd name="T25" fmla="*/ 822 h 1134"/>
                <a:gd name="T26" fmla="*/ 196 w 1421"/>
                <a:gd name="T27" fmla="*/ 801 h 1134"/>
                <a:gd name="T28" fmla="*/ 82 w 1421"/>
                <a:gd name="T29" fmla="*/ 1068 h 1134"/>
                <a:gd name="T30" fmla="*/ 118 w 1421"/>
                <a:gd name="T31" fmla="*/ 1101 h 1134"/>
                <a:gd name="T32" fmla="*/ 241 w 1421"/>
                <a:gd name="T33" fmla="*/ 862 h 1134"/>
                <a:gd name="T34" fmla="*/ 295 w 1421"/>
                <a:gd name="T35" fmla="*/ 816 h 1134"/>
                <a:gd name="T36" fmla="*/ 250 w 1421"/>
                <a:gd name="T37" fmla="*/ 732 h 1134"/>
                <a:gd name="T38" fmla="*/ 287 w 1421"/>
                <a:gd name="T39" fmla="*/ 771 h 1134"/>
                <a:gd name="T40" fmla="*/ 610 w 1421"/>
                <a:gd name="T41" fmla="*/ 696 h 1134"/>
                <a:gd name="T42" fmla="*/ 820 w 1421"/>
                <a:gd name="T43" fmla="*/ 810 h 1134"/>
                <a:gd name="T44" fmla="*/ 967 w 1421"/>
                <a:gd name="T45" fmla="*/ 998 h 1134"/>
                <a:gd name="T46" fmla="*/ 997 w 1421"/>
                <a:gd name="T47" fmla="*/ 963 h 1134"/>
                <a:gd name="T48" fmla="*/ 1348 w 1421"/>
                <a:gd name="T49" fmla="*/ 1029 h 1134"/>
                <a:gd name="T50" fmla="*/ 1300 w 1421"/>
                <a:gd name="T51" fmla="*/ 960 h 1134"/>
                <a:gd name="T52" fmla="*/ 1336 w 1421"/>
                <a:gd name="T53" fmla="*/ 785 h 1134"/>
                <a:gd name="T54" fmla="*/ 1162 w 1421"/>
                <a:gd name="T55" fmla="*/ 456 h 1134"/>
                <a:gd name="T56" fmla="*/ 1007 w 1421"/>
                <a:gd name="T57" fmla="*/ 227 h 1134"/>
                <a:gd name="T58" fmla="*/ 860 w 1421"/>
                <a:gd name="T59" fmla="*/ 99 h 1134"/>
                <a:gd name="T60" fmla="*/ 664 w 1421"/>
                <a:gd name="T61" fmla="*/ 0 h 1134"/>
                <a:gd name="T62" fmla="*/ 695 w 1421"/>
                <a:gd name="T63" fmla="*/ 91 h 1134"/>
                <a:gd name="T64" fmla="*/ 520 w 1421"/>
                <a:gd name="T65" fmla="*/ 15 h 1134"/>
                <a:gd name="T66" fmla="*/ 469 w 1421"/>
                <a:gd name="T67" fmla="*/ 93 h 1134"/>
                <a:gd name="T68" fmla="*/ 430 w 1421"/>
                <a:gd name="T69" fmla="*/ 189 h 1134"/>
                <a:gd name="T70" fmla="*/ 712 w 1421"/>
                <a:gd name="T71" fmla="*/ 234 h 1134"/>
                <a:gd name="T72" fmla="*/ 634 w 1421"/>
                <a:gd name="T73" fmla="*/ 342 h 1134"/>
                <a:gd name="T74" fmla="*/ 565 w 1421"/>
                <a:gd name="T75" fmla="*/ 363 h 1134"/>
                <a:gd name="T76" fmla="*/ 423 w 1421"/>
                <a:gd name="T77" fmla="*/ 318 h 1134"/>
                <a:gd name="T78" fmla="*/ 283 w 1421"/>
                <a:gd name="T79" fmla="*/ 234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21" h="1134">
                  <a:moveTo>
                    <a:pt x="287" y="273"/>
                  </a:moveTo>
                  <a:lnTo>
                    <a:pt x="287" y="318"/>
                  </a:lnTo>
                  <a:lnTo>
                    <a:pt x="253" y="336"/>
                  </a:lnTo>
                  <a:lnTo>
                    <a:pt x="259" y="294"/>
                  </a:lnTo>
                  <a:lnTo>
                    <a:pt x="223" y="318"/>
                  </a:lnTo>
                  <a:lnTo>
                    <a:pt x="214" y="384"/>
                  </a:lnTo>
                  <a:lnTo>
                    <a:pt x="154" y="396"/>
                  </a:lnTo>
                  <a:lnTo>
                    <a:pt x="121" y="423"/>
                  </a:lnTo>
                  <a:lnTo>
                    <a:pt x="85" y="423"/>
                  </a:lnTo>
                  <a:lnTo>
                    <a:pt x="79" y="387"/>
                  </a:lnTo>
                  <a:lnTo>
                    <a:pt x="46" y="387"/>
                  </a:lnTo>
                  <a:lnTo>
                    <a:pt x="46" y="420"/>
                  </a:lnTo>
                  <a:lnTo>
                    <a:pt x="13" y="426"/>
                  </a:lnTo>
                  <a:lnTo>
                    <a:pt x="15" y="454"/>
                  </a:lnTo>
                  <a:lnTo>
                    <a:pt x="60" y="454"/>
                  </a:lnTo>
                  <a:lnTo>
                    <a:pt x="151" y="454"/>
                  </a:lnTo>
                  <a:lnTo>
                    <a:pt x="105" y="545"/>
                  </a:lnTo>
                  <a:lnTo>
                    <a:pt x="46" y="561"/>
                  </a:lnTo>
                  <a:cubicBezTo>
                    <a:pt x="30" y="571"/>
                    <a:pt x="16" y="588"/>
                    <a:pt x="10" y="603"/>
                  </a:cubicBezTo>
                  <a:cubicBezTo>
                    <a:pt x="4" y="618"/>
                    <a:pt x="0" y="639"/>
                    <a:pt x="7" y="654"/>
                  </a:cubicBezTo>
                  <a:lnTo>
                    <a:pt x="49" y="693"/>
                  </a:lnTo>
                  <a:lnTo>
                    <a:pt x="46" y="753"/>
                  </a:lnTo>
                  <a:lnTo>
                    <a:pt x="76" y="762"/>
                  </a:lnTo>
                  <a:lnTo>
                    <a:pt x="85" y="795"/>
                  </a:lnTo>
                  <a:lnTo>
                    <a:pt x="46" y="792"/>
                  </a:lnTo>
                  <a:lnTo>
                    <a:pt x="16" y="822"/>
                  </a:lnTo>
                  <a:lnTo>
                    <a:pt x="121" y="837"/>
                  </a:lnTo>
                  <a:lnTo>
                    <a:pt x="196" y="801"/>
                  </a:lnTo>
                  <a:lnTo>
                    <a:pt x="166" y="975"/>
                  </a:lnTo>
                  <a:lnTo>
                    <a:pt x="82" y="1068"/>
                  </a:lnTo>
                  <a:cubicBezTo>
                    <a:pt x="65" y="1093"/>
                    <a:pt x="49" y="1116"/>
                    <a:pt x="67" y="1125"/>
                  </a:cubicBezTo>
                  <a:cubicBezTo>
                    <a:pt x="85" y="1134"/>
                    <a:pt x="101" y="1124"/>
                    <a:pt x="118" y="1101"/>
                  </a:cubicBezTo>
                  <a:lnTo>
                    <a:pt x="193" y="957"/>
                  </a:lnTo>
                  <a:lnTo>
                    <a:pt x="241" y="862"/>
                  </a:lnTo>
                  <a:lnTo>
                    <a:pt x="287" y="862"/>
                  </a:lnTo>
                  <a:lnTo>
                    <a:pt x="295" y="816"/>
                  </a:lnTo>
                  <a:lnTo>
                    <a:pt x="256" y="792"/>
                  </a:lnTo>
                  <a:lnTo>
                    <a:pt x="250" y="732"/>
                  </a:lnTo>
                  <a:lnTo>
                    <a:pt x="287" y="726"/>
                  </a:lnTo>
                  <a:lnTo>
                    <a:pt x="287" y="771"/>
                  </a:lnTo>
                  <a:lnTo>
                    <a:pt x="400" y="696"/>
                  </a:lnTo>
                  <a:cubicBezTo>
                    <a:pt x="454" y="684"/>
                    <a:pt x="550" y="687"/>
                    <a:pt x="610" y="696"/>
                  </a:cubicBezTo>
                  <a:cubicBezTo>
                    <a:pt x="670" y="705"/>
                    <a:pt x="728" y="734"/>
                    <a:pt x="763" y="753"/>
                  </a:cubicBezTo>
                  <a:cubicBezTo>
                    <a:pt x="798" y="772"/>
                    <a:pt x="801" y="784"/>
                    <a:pt x="820" y="810"/>
                  </a:cubicBezTo>
                  <a:lnTo>
                    <a:pt x="877" y="908"/>
                  </a:lnTo>
                  <a:lnTo>
                    <a:pt x="967" y="998"/>
                  </a:lnTo>
                  <a:lnTo>
                    <a:pt x="925" y="906"/>
                  </a:lnTo>
                  <a:cubicBezTo>
                    <a:pt x="930" y="900"/>
                    <a:pt x="904" y="939"/>
                    <a:pt x="997" y="963"/>
                  </a:cubicBezTo>
                  <a:cubicBezTo>
                    <a:pt x="1090" y="987"/>
                    <a:pt x="1170" y="1000"/>
                    <a:pt x="1228" y="1011"/>
                  </a:cubicBezTo>
                  <a:lnTo>
                    <a:pt x="1348" y="1029"/>
                  </a:lnTo>
                  <a:lnTo>
                    <a:pt x="1375" y="998"/>
                  </a:lnTo>
                  <a:lnTo>
                    <a:pt x="1300" y="960"/>
                  </a:lnTo>
                  <a:lnTo>
                    <a:pt x="1421" y="953"/>
                  </a:lnTo>
                  <a:lnTo>
                    <a:pt x="1336" y="785"/>
                  </a:lnTo>
                  <a:cubicBezTo>
                    <a:pt x="1307" y="722"/>
                    <a:pt x="1273" y="630"/>
                    <a:pt x="1244" y="575"/>
                  </a:cubicBezTo>
                  <a:cubicBezTo>
                    <a:pt x="1166" y="463"/>
                    <a:pt x="1188" y="486"/>
                    <a:pt x="1162" y="456"/>
                  </a:cubicBezTo>
                  <a:lnTo>
                    <a:pt x="1107" y="383"/>
                  </a:lnTo>
                  <a:lnTo>
                    <a:pt x="1007" y="227"/>
                  </a:lnTo>
                  <a:lnTo>
                    <a:pt x="924" y="154"/>
                  </a:lnTo>
                  <a:lnTo>
                    <a:pt x="860" y="99"/>
                  </a:lnTo>
                  <a:lnTo>
                    <a:pt x="709" y="0"/>
                  </a:lnTo>
                  <a:lnTo>
                    <a:pt x="664" y="0"/>
                  </a:lnTo>
                  <a:lnTo>
                    <a:pt x="730" y="81"/>
                  </a:lnTo>
                  <a:lnTo>
                    <a:pt x="695" y="91"/>
                  </a:lnTo>
                  <a:lnTo>
                    <a:pt x="634" y="24"/>
                  </a:lnTo>
                  <a:lnTo>
                    <a:pt x="520" y="15"/>
                  </a:lnTo>
                  <a:lnTo>
                    <a:pt x="493" y="51"/>
                  </a:lnTo>
                  <a:lnTo>
                    <a:pt x="469" y="93"/>
                  </a:lnTo>
                  <a:lnTo>
                    <a:pt x="436" y="153"/>
                  </a:lnTo>
                  <a:lnTo>
                    <a:pt x="430" y="189"/>
                  </a:lnTo>
                  <a:lnTo>
                    <a:pt x="706" y="186"/>
                  </a:lnTo>
                  <a:lnTo>
                    <a:pt x="712" y="234"/>
                  </a:lnTo>
                  <a:lnTo>
                    <a:pt x="628" y="291"/>
                  </a:lnTo>
                  <a:lnTo>
                    <a:pt x="634" y="342"/>
                  </a:lnTo>
                  <a:lnTo>
                    <a:pt x="574" y="399"/>
                  </a:lnTo>
                  <a:lnTo>
                    <a:pt x="565" y="363"/>
                  </a:lnTo>
                  <a:lnTo>
                    <a:pt x="505" y="366"/>
                  </a:lnTo>
                  <a:cubicBezTo>
                    <a:pt x="481" y="359"/>
                    <a:pt x="448" y="339"/>
                    <a:pt x="423" y="318"/>
                  </a:cubicBezTo>
                  <a:lnTo>
                    <a:pt x="355" y="243"/>
                  </a:lnTo>
                  <a:lnTo>
                    <a:pt x="283" y="234"/>
                  </a:lnTo>
                  <a:lnTo>
                    <a:pt x="287" y="318"/>
                  </a:lnTo>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3" name="Freeform 101"/>
            <p:cNvSpPr>
              <a:spLocks/>
            </p:cNvSpPr>
            <p:nvPr userDrawn="1"/>
          </p:nvSpPr>
          <p:spPr bwMode="ltGray">
            <a:xfrm>
              <a:off x="4408" y="1097"/>
              <a:ext cx="209" cy="188"/>
            </a:xfrm>
            <a:custGeom>
              <a:avLst/>
              <a:gdLst>
                <a:gd name="T0" fmla="*/ 18 w 233"/>
                <a:gd name="T1" fmla="*/ 177 h 210"/>
                <a:gd name="T2" fmla="*/ 0 w 233"/>
                <a:gd name="T3" fmla="*/ 201 h 210"/>
                <a:gd name="T4" fmla="*/ 78 w 233"/>
                <a:gd name="T5" fmla="*/ 210 h 210"/>
                <a:gd name="T6" fmla="*/ 132 w 233"/>
                <a:gd name="T7" fmla="*/ 204 h 210"/>
                <a:gd name="T8" fmla="*/ 147 w 233"/>
                <a:gd name="T9" fmla="*/ 183 h 210"/>
                <a:gd name="T10" fmla="*/ 153 w 233"/>
                <a:gd name="T11" fmla="*/ 111 h 210"/>
                <a:gd name="T12" fmla="*/ 233 w 233"/>
                <a:gd name="T13" fmla="*/ 82 h 210"/>
                <a:gd name="T14" fmla="*/ 159 w 233"/>
                <a:gd name="T15" fmla="*/ 0 h 210"/>
                <a:gd name="T16" fmla="*/ 165 w 233"/>
                <a:gd name="T17" fmla="*/ 48 h 210"/>
                <a:gd name="T18" fmla="*/ 123 w 233"/>
                <a:gd name="T19" fmla="*/ 57 h 210"/>
                <a:gd name="T20" fmla="*/ 117 w 233"/>
                <a:gd name="T21" fmla="*/ 87 h 210"/>
                <a:gd name="T22" fmla="*/ 54 w 233"/>
                <a:gd name="T23" fmla="*/ 78 h 210"/>
                <a:gd name="T24" fmla="*/ 57 w 233"/>
                <a:gd name="T25" fmla="*/ 159 h 210"/>
                <a:gd name="T26" fmla="*/ 18 w 233"/>
                <a:gd name="T27" fmla="*/ 17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3" h="210">
                  <a:moveTo>
                    <a:pt x="18" y="177"/>
                  </a:moveTo>
                  <a:lnTo>
                    <a:pt x="0" y="201"/>
                  </a:lnTo>
                  <a:lnTo>
                    <a:pt x="78" y="210"/>
                  </a:lnTo>
                  <a:lnTo>
                    <a:pt x="132" y="204"/>
                  </a:lnTo>
                  <a:lnTo>
                    <a:pt x="147" y="183"/>
                  </a:lnTo>
                  <a:lnTo>
                    <a:pt x="153" y="111"/>
                  </a:lnTo>
                  <a:lnTo>
                    <a:pt x="233" y="82"/>
                  </a:lnTo>
                  <a:lnTo>
                    <a:pt x="159" y="0"/>
                  </a:lnTo>
                  <a:lnTo>
                    <a:pt x="165" y="48"/>
                  </a:lnTo>
                  <a:lnTo>
                    <a:pt x="123" y="57"/>
                  </a:lnTo>
                  <a:lnTo>
                    <a:pt x="117" y="87"/>
                  </a:lnTo>
                  <a:cubicBezTo>
                    <a:pt x="78" y="99"/>
                    <a:pt x="61" y="65"/>
                    <a:pt x="54" y="78"/>
                  </a:cubicBezTo>
                  <a:lnTo>
                    <a:pt x="57" y="159"/>
                  </a:lnTo>
                  <a:lnTo>
                    <a:pt x="18" y="177"/>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4" name="Freeform 102"/>
            <p:cNvSpPr>
              <a:spLocks/>
            </p:cNvSpPr>
            <p:nvPr userDrawn="1"/>
          </p:nvSpPr>
          <p:spPr bwMode="ltGray">
            <a:xfrm>
              <a:off x="4043" y="1045"/>
              <a:ext cx="451" cy="348"/>
            </a:xfrm>
            <a:custGeom>
              <a:avLst/>
              <a:gdLst>
                <a:gd name="T0" fmla="*/ 97 w 504"/>
                <a:gd name="T1" fmla="*/ 367 h 388"/>
                <a:gd name="T2" fmla="*/ 142 w 504"/>
                <a:gd name="T3" fmla="*/ 367 h 388"/>
                <a:gd name="T4" fmla="*/ 231 w 504"/>
                <a:gd name="T5" fmla="*/ 337 h 388"/>
                <a:gd name="T6" fmla="*/ 261 w 504"/>
                <a:gd name="T7" fmla="*/ 337 h 388"/>
                <a:gd name="T8" fmla="*/ 303 w 504"/>
                <a:gd name="T9" fmla="*/ 340 h 388"/>
                <a:gd name="T10" fmla="*/ 324 w 504"/>
                <a:gd name="T11" fmla="*/ 367 h 388"/>
                <a:gd name="T12" fmla="*/ 324 w 504"/>
                <a:gd name="T13" fmla="*/ 322 h 388"/>
                <a:gd name="T14" fmla="*/ 369 w 504"/>
                <a:gd name="T15" fmla="*/ 276 h 388"/>
                <a:gd name="T16" fmla="*/ 414 w 504"/>
                <a:gd name="T17" fmla="*/ 276 h 388"/>
                <a:gd name="T18" fmla="*/ 324 w 504"/>
                <a:gd name="T19" fmla="*/ 231 h 388"/>
                <a:gd name="T20" fmla="*/ 291 w 504"/>
                <a:gd name="T21" fmla="*/ 277 h 388"/>
                <a:gd name="T22" fmla="*/ 188 w 504"/>
                <a:gd name="T23" fmla="*/ 276 h 388"/>
                <a:gd name="T24" fmla="*/ 233 w 504"/>
                <a:gd name="T25" fmla="*/ 231 h 388"/>
                <a:gd name="T26" fmla="*/ 233 w 504"/>
                <a:gd name="T27" fmla="*/ 185 h 388"/>
                <a:gd name="T28" fmla="*/ 278 w 504"/>
                <a:gd name="T29" fmla="*/ 185 h 388"/>
                <a:gd name="T30" fmla="*/ 321 w 504"/>
                <a:gd name="T31" fmla="*/ 163 h 388"/>
                <a:gd name="T32" fmla="*/ 393 w 504"/>
                <a:gd name="T33" fmla="*/ 202 h 388"/>
                <a:gd name="T34" fmla="*/ 438 w 504"/>
                <a:gd name="T35" fmla="*/ 160 h 388"/>
                <a:gd name="T36" fmla="*/ 462 w 504"/>
                <a:gd name="T37" fmla="*/ 106 h 388"/>
                <a:gd name="T38" fmla="*/ 456 w 504"/>
                <a:gd name="T39" fmla="*/ 82 h 388"/>
                <a:gd name="T40" fmla="*/ 504 w 504"/>
                <a:gd name="T41" fmla="*/ 67 h 388"/>
                <a:gd name="T42" fmla="*/ 501 w 504"/>
                <a:gd name="T43" fmla="*/ 34 h 388"/>
                <a:gd name="T44" fmla="*/ 465 w 504"/>
                <a:gd name="T45" fmla="*/ 10 h 388"/>
                <a:gd name="T46" fmla="*/ 354 w 504"/>
                <a:gd name="T47" fmla="*/ 10 h 388"/>
                <a:gd name="T48" fmla="*/ 222 w 504"/>
                <a:gd name="T49" fmla="*/ 73 h 388"/>
                <a:gd name="T50" fmla="*/ 195 w 504"/>
                <a:gd name="T51" fmla="*/ 103 h 388"/>
                <a:gd name="T52" fmla="*/ 147 w 504"/>
                <a:gd name="T53" fmla="*/ 106 h 388"/>
                <a:gd name="T54" fmla="*/ 81 w 504"/>
                <a:gd name="T55" fmla="*/ 130 h 388"/>
                <a:gd name="T56" fmla="*/ 66 w 504"/>
                <a:gd name="T57" fmla="*/ 148 h 388"/>
                <a:gd name="T58" fmla="*/ 52 w 504"/>
                <a:gd name="T59" fmla="*/ 185 h 388"/>
                <a:gd name="T60" fmla="*/ 52 w 504"/>
                <a:gd name="T61" fmla="*/ 231 h 388"/>
                <a:gd name="T62" fmla="*/ 15 w 504"/>
                <a:gd name="T63" fmla="*/ 241 h 388"/>
                <a:gd name="T64" fmla="*/ 15 w 504"/>
                <a:gd name="T65" fmla="*/ 340 h 388"/>
                <a:gd name="T66" fmla="*/ 54 w 504"/>
                <a:gd name="T67" fmla="*/ 340 h 388"/>
                <a:gd name="T68" fmla="*/ 60 w 504"/>
                <a:gd name="T69" fmla="*/ 298 h 388"/>
                <a:gd name="T70" fmla="*/ 147 w 504"/>
                <a:gd name="T71" fmla="*/ 301 h 388"/>
                <a:gd name="T72" fmla="*/ 132 w 504"/>
                <a:gd name="T73" fmla="*/ 331 h 388"/>
                <a:gd name="T74" fmla="*/ 87 w 504"/>
                <a:gd name="T75" fmla="*/ 337 h 388"/>
                <a:gd name="T76" fmla="*/ 97 w 504"/>
                <a:gd name="T77" fmla="*/ 367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4" h="388">
                  <a:moveTo>
                    <a:pt x="97" y="367"/>
                  </a:moveTo>
                  <a:lnTo>
                    <a:pt x="142" y="367"/>
                  </a:lnTo>
                  <a:cubicBezTo>
                    <a:pt x="164" y="362"/>
                    <a:pt x="180" y="340"/>
                    <a:pt x="231" y="337"/>
                  </a:cubicBezTo>
                  <a:cubicBezTo>
                    <a:pt x="282" y="334"/>
                    <a:pt x="244" y="337"/>
                    <a:pt x="261" y="337"/>
                  </a:cubicBezTo>
                  <a:lnTo>
                    <a:pt x="303" y="340"/>
                  </a:lnTo>
                  <a:lnTo>
                    <a:pt x="324" y="367"/>
                  </a:lnTo>
                  <a:lnTo>
                    <a:pt x="324" y="322"/>
                  </a:lnTo>
                  <a:lnTo>
                    <a:pt x="369" y="276"/>
                  </a:lnTo>
                  <a:lnTo>
                    <a:pt x="414" y="276"/>
                  </a:lnTo>
                  <a:lnTo>
                    <a:pt x="324" y="231"/>
                  </a:lnTo>
                  <a:lnTo>
                    <a:pt x="291" y="277"/>
                  </a:lnTo>
                  <a:lnTo>
                    <a:pt x="188" y="276"/>
                  </a:lnTo>
                  <a:lnTo>
                    <a:pt x="233" y="231"/>
                  </a:lnTo>
                  <a:lnTo>
                    <a:pt x="233" y="185"/>
                  </a:lnTo>
                  <a:lnTo>
                    <a:pt x="278" y="185"/>
                  </a:lnTo>
                  <a:lnTo>
                    <a:pt x="321" y="163"/>
                  </a:lnTo>
                  <a:lnTo>
                    <a:pt x="393" y="202"/>
                  </a:lnTo>
                  <a:lnTo>
                    <a:pt x="438" y="160"/>
                  </a:lnTo>
                  <a:lnTo>
                    <a:pt x="462" y="106"/>
                  </a:lnTo>
                  <a:lnTo>
                    <a:pt x="456" y="82"/>
                  </a:lnTo>
                  <a:lnTo>
                    <a:pt x="504" y="67"/>
                  </a:lnTo>
                  <a:lnTo>
                    <a:pt x="501" y="34"/>
                  </a:lnTo>
                  <a:lnTo>
                    <a:pt x="465" y="10"/>
                  </a:lnTo>
                  <a:cubicBezTo>
                    <a:pt x="441" y="6"/>
                    <a:pt x="394" y="0"/>
                    <a:pt x="354" y="10"/>
                  </a:cubicBezTo>
                  <a:cubicBezTo>
                    <a:pt x="306" y="13"/>
                    <a:pt x="248" y="56"/>
                    <a:pt x="222" y="73"/>
                  </a:cubicBezTo>
                  <a:lnTo>
                    <a:pt x="195" y="103"/>
                  </a:lnTo>
                  <a:lnTo>
                    <a:pt x="147" y="106"/>
                  </a:lnTo>
                  <a:lnTo>
                    <a:pt x="81" y="130"/>
                  </a:lnTo>
                  <a:cubicBezTo>
                    <a:pt x="68" y="137"/>
                    <a:pt x="71" y="139"/>
                    <a:pt x="66" y="148"/>
                  </a:cubicBezTo>
                  <a:cubicBezTo>
                    <a:pt x="61" y="157"/>
                    <a:pt x="54" y="171"/>
                    <a:pt x="52" y="185"/>
                  </a:cubicBezTo>
                  <a:cubicBezTo>
                    <a:pt x="38" y="210"/>
                    <a:pt x="58" y="222"/>
                    <a:pt x="52" y="231"/>
                  </a:cubicBezTo>
                  <a:lnTo>
                    <a:pt x="15" y="241"/>
                  </a:lnTo>
                  <a:cubicBezTo>
                    <a:pt x="9" y="259"/>
                    <a:pt x="0" y="292"/>
                    <a:pt x="15" y="340"/>
                  </a:cubicBezTo>
                  <a:cubicBezTo>
                    <a:pt x="30" y="388"/>
                    <a:pt x="46" y="347"/>
                    <a:pt x="54" y="340"/>
                  </a:cubicBezTo>
                  <a:lnTo>
                    <a:pt x="60" y="298"/>
                  </a:lnTo>
                  <a:lnTo>
                    <a:pt x="147" y="301"/>
                  </a:lnTo>
                  <a:lnTo>
                    <a:pt x="132" y="331"/>
                  </a:lnTo>
                  <a:lnTo>
                    <a:pt x="87" y="337"/>
                  </a:lnTo>
                  <a:lnTo>
                    <a:pt x="97" y="367"/>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5" name="Freeform 103"/>
            <p:cNvSpPr>
              <a:spLocks/>
            </p:cNvSpPr>
            <p:nvPr userDrawn="1"/>
          </p:nvSpPr>
          <p:spPr bwMode="ltGray">
            <a:xfrm>
              <a:off x="4118" y="960"/>
              <a:ext cx="174" cy="156"/>
            </a:xfrm>
            <a:custGeom>
              <a:avLst/>
              <a:gdLst>
                <a:gd name="T0" fmla="*/ 0 w 194"/>
                <a:gd name="T1" fmla="*/ 174 h 174"/>
                <a:gd name="T2" fmla="*/ 33 w 194"/>
                <a:gd name="T3" fmla="*/ 135 h 174"/>
                <a:gd name="T4" fmla="*/ 105 w 194"/>
                <a:gd name="T5" fmla="*/ 132 h 174"/>
                <a:gd name="T6" fmla="*/ 138 w 194"/>
                <a:gd name="T7" fmla="*/ 93 h 174"/>
                <a:gd name="T8" fmla="*/ 141 w 194"/>
                <a:gd name="T9" fmla="*/ 69 h 174"/>
                <a:gd name="T10" fmla="*/ 194 w 194"/>
                <a:gd name="T11" fmla="*/ 54 h 174"/>
                <a:gd name="T12" fmla="*/ 168 w 194"/>
                <a:gd name="T13" fmla="*/ 27 h 174"/>
                <a:gd name="T14" fmla="*/ 135 w 194"/>
                <a:gd name="T15" fmla="*/ 30 h 174"/>
                <a:gd name="T16" fmla="*/ 99 w 194"/>
                <a:gd name="T17" fmla="*/ 0 h 174"/>
                <a:gd name="T18" fmla="*/ 72 w 194"/>
                <a:gd name="T19" fmla="*/ 33 h 174"/>
                <a:gd name="T20" fmla="*/ 0 w 194"/>
                <a:gd name="T21" fmla="*/ 87 h 174"/>
                <a:gd name="T22" fmla="*/ 0 w 194"/>
                <a:gd name="T23"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 h="174">
                  <a:moveTo>
                    <a:pt x="0" y="174"/>
                  </a:moveTo>
                  <a:lnTo>
                    <a:pt x="33" y="135"/>
                  </a:lnTo>
                  <a:lnTo>
                    <a:pt x="105" y="132"/>
                  </a:lnTo>
                  <a:lnTo>
                    <a:pt x="138" y="93"/>
                  </a:lnTo>
                  <a:lnTo>
                    <a:pt x="141" y="69"/>
                  </a:lnTo>
                  <a:lnTo>
                    <a:pt x="194" y="54"/>
                  </a:lnTo>
                  <a:lnTo>
                    <a:pt x="168" y="27"/>
                  </a:lnTo>
                  <a:lnTo>
                    <a:pt x="135" y="30"/>
                  </a:lnTo>
                  <a:lnTo>
                    <a:pt x="99" y="0"/>
                  </a:lnTo>
                  <a:lnTo>
                    <a:pt x="72" y="33"/>
                  </a:lnTo>
                  <a:lnTo>
                    <a:pt x="0" y="87"/>
                  </a:lnTo>
                  <a:lnTo>
                    <a:pt x="0" y="174"/>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6" name="Freeform 104"/>
            <p:cNvSpPr>
              <a:spLocks/>
            </p:cNvSpPr>
            <p:nvPr userDrawn="1"/>
          </p:nvSpPr>
          <p:spPr bwMode="ltGray">
            <a:xfrm>
              <a:off x="2789" y="967"/>
              <a:ext cx="1460" cy="1790"/>
            </a:xfrm>
            <a:custGeom>
              <a:avLst/>
              <a:gdLst>
                <a:gd name="T0" fmla="*/ 1061 w 1630"/>
                <a:gd name="T1" fmla="*/ 9 h 1996"/>
                <a:gd name="T2" fmla="*/ 868 w 1630"/>
                <a:gd name="T3" fmla="*/ 82 h 1996"/>
                <a:gd name="T4" fmla="*/ 558 w 1630"/>
                <a:gd name="T5" fmla="*/ 275 h 1996"/>
                <a:gd name="T6" fmla="*/ 266 w 1630"/>
                <a:gd name="T7" fmla="*/ 604 h 1996"/>
                <a:gd name="T8" fmla="*/ 110 w 1630"/>
                <a:gd name="T9" fmla="*/ 896 h 1996"/>
                <a:gd name="T10" fmla="*/ 10 w 1630"/>
                <a:gd name="T11" fmla="*/ 1271 h 1996"/>
                <a:gd name="T12" fmla="*/ 19 w 1630"/>
                <a:gd name="T13" fmla="*/ 1655 h 1996"/>
                <a:gd name="T14" fmla="*/ 73 w 1630"/>
                <a:gd name="T15" fmla="*/ 1786 h 1996"/>
                <a:gd name="T16" fmla="*/ 145 w 1630"/>
                <a:gd name="T17" fmla="*/ 1849 h 1996"/>
                <a:gd name="T18" fmla="*/ 190 w 1630"/>
                <a:gd name="T19" fmla="*/ 1996 h 1996"/>
                <a:gd name="T20" fmla="*/ 214 w 1630"/>
                <a:gd name="T21" fmla="*/ 1927 h 1996"/>
                <a:gd name="T22" fmla="*/ 250 w 1630"/>
                <a:gd name="T23" fmla="*/ 1819 h 1996"/>
                <a:gd name="T24" fmla="*/ 277 w 1630"/>
                <a:gd name="T25" fmla="*/ 1630 h 1996"/>
                <a:gd name="T26" fmla="*/ 379 w 1630"/>
                <a:gd name="T27" fmla="*/ 1525 h 1996"/>
                <a:gd name="T28" fmla="*/ 385 w 1630"/>
                <a:gd name="T29" fmla="*/ 1621 h 1996"/>
                <a:gd name="T30" fmla="*/ 394 w 1630"/>
                <a:gd name="T31" fmla="*/ 1696 h 1996"/>
                <a:gd name="T32" fmla="*/ 352 w 1630"/>
                <a:gd name="T33" fmla="*/ 1834 h 1996"/>
                <a:gd name="T34" fmla="*/ 475 w 1630"/>
                <a:gd name="T35" fmla="*/ 1609 h 1996"/>
                <a:gd name="T36" fmla="*/ 526 w 1630"/>
                <a:gd name="T37" fmla="*/ 1504 h 1996"/>
                <a:gd name="T38" fmla="*/ 754 w 1630"/>
                <a:gd name="T39" fmla="*/ 1507 h 1996"/>
                <a:gd name="T40" fmla="*/ 823 w 1630"/>
                <a:gd name="T41" fmla="*/ 1462 h 1996"/>
                <a:gd name="T42" fmla="*/ 799 w 1630"/>
                <a:gd name="T43" fmla="*/ 1549 h 1996"/>
                <a:gd name="T44" fmla="*/ 868 w 1630"/>
                <a:gd name="T45" fmla="*/ 1633 h 1996"/>
                <a:gd name="T46" fmla="*/ 922 w 1630"/>
                <a:gd name="T47" fmla="*/ 1462 h 1996"/>
                <a:gd name="T48" fmla="*/ 763 w 1630"/>
                <a:gd name="T49" fmla="*/ 1357 h 1996"/>
                <a:gd name="T50" fmla="*/ 652 w 1630"/>
                <a:gd name="T51" fmla="*/ 1288 h 1996"/>
                <a:gd name="T52" fmla="*/ 670 w 1630"/>
                <a:gd name="T53" fmla="*/ 1225 h 1996"/>
                <a:gd name="T54" fmla="*/ 769 w 1630"/>
                <a:gd name="T55" fmla="*/ 1180 h 1996"/>
                <a:gd name="T56" fmla="*/ 958 w 1630"/>
                <a:gd name="T57" fmla="*/ 1105 h 1996"/>
                <a:gd name="T58" fmla="*/ 1042 w 1630"/>
                <a:gd name="T59" fmla="*/ 1155 h 1996"/>
                <a:gd name="T60" fmla="*/ 1147 w 1630"/>
                <a:gd name="T61" fmla="*/ 1156 h 1996"/>
                <a:gd name="T62" fmla="*/ 1261 w 1630"/>
                <a:gd name="T63" fmla="*/ 1153 h 1996"/>
                <a:gd name="T64" fmla="*/ 1147 w 1630"/>
                <a:gd name="T65" fmla="*/ 1492 h 1996"/>
                <a:gd name="T66" fmla="*/ 1261 w 1630"/>
                <a:gd name="T67" fmla="*/ 1411 h 1996"/>
                <a:gd name="T68" fmla="*/ 1279 w 1630"/>
                <a:gd name="T69" fmla="*/ 1294 h 1996"/>
                <a:gd name="T70" fmla="*/ 1384 w 1630"/>
                <a:gd name="T71" fmla="*/ 1219 h 1996"/>
                <a:gd name="T72" fmla="*/ 1420 w 1630"/>
                <a:gd name="T73" fmla="*/ 1135 h 1996"/>
                <a:gd name="T74" fmla="*/ 1552 w 1630"/>
                <a:gd name="T75" fmla="*/ 1120 h 1996"/>
                <a:gd name="T76" fmla="*/ 1618 w 1630"/>
                <a:gd name="T77" fmla="*/ 1042 h 1996"/>
                <a:gd name="T78" fmla="*/ 1555 w 1630"/>
                <a:gd name="T79" fmla="*/ 1036 h 1996"/>
                <a:gd name="T80" fmla="*/ 1483 w 1630"/>
                <a:gd name="T81" fmla="*/ 958 h 1996"/>
                <a:gd name="T82" fmla="*/ 1330 w 1630"/>
                <a:gd name="T83" fmla="*/ 889 h 1996"/>
                <a:gd name="T84" fmla="*/ 1177 w 1630"/>
                <a:gd name="T85" fmla="*/ 913 h 1996"/>
                <a:gd name="T86" fmla="*/ 1033 w 1630"/>
                <a:gd name="T87" fmla="*/ 748 h 1996"/>
                <a:gd name="T88" fmla="*/ 970 w 1630"/>
                <a:gd name="T89" fmla="*/ 724 h 1996"/>
                <a:gd name="T90" fmla="*/ 1039 w 1630"/>
                <a:gd name="T91" fmla="*/ 676 h 1996"/>
                <a:gd name="T92" fmla="*/ 979 w 1630"/>
                <a:gd name="T93" fmla="*/ 631 h 1996"/>
                <a:gd name="T94" fmla="*/ 913 w 1630"/>
                <a:gd name="T95" fmla="*/ 592 h 1996"/>
                <a:gd name="T96" fmla="*/ 861 w 1630"/>
                <a:gd name="T97" fmla="*/ 520 h 1996"/>
                <a:gd name="T98" fmla="*/ 868 w 1630"/>
                <a:gd name="T99" fmla="*/ 445 h 1996"/>
                <a:gd name="T100" fmla="*/ 994 w 1630"/>
                <a:gd name="T101" fmla="*/ 481 h 1996"/>
                <a:gd name="T102" fmla="*/ 913 w 1630"/>
                <a:gd name="T103" fmla="*/ 436 h 1996"/>
                <a:gd name="T104" fmla="*/ 919 w 1630"/>
                <a:gd name="T105" fmla="*/ 391 h 1996"/>
                <a:gd name="T106" fmla="*/ 1033 w 1630"/>
                <a:gd name="T107" fmla="*/ 334 h 1996"/>
                <a:gd name="T108" fmla="*/ 1048 w 1630"/>
                <a:gd name="T109" fmla="*/ 277 h 1996"/>
                <a:gd name="T110" fmla="*/ 1129 w 1630"/>
                <a:gd name="T111" fmla="*/ 247 h 1996"/>
                <a:gd name="T112" fmla="*/ 1174 w 1630"/>
                <a:gd name="T113" fmla="*/ 136 h 1996"/>
                <a:gd name="T114" fmla="*/ 1180 w 1630"/>
                <a:gd name="T115" fmla="*/ 13 h 1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30" h="1996">
                  <a:moveTo>
                    <a:pt x="1125" y="0"/>
                  </a:moveTo>
                  <a:lnTo>
                    <a:pt x="1061" y="9"/>
                  </a:lnTo>
                  <a:lnTo>
                    <a:pt x="952" y="52"/>
                  </a:lnTo>
                  <a:lnTo>
                    <a:pt x="868" y="82"/>
                  </a:lnTo>
                  <a:lnTo>
                    <a:pt x="768" y="137"/>
                  </a:lnTo>
                  <a:lnTo>
                    <a:pt x="558" y="275"/>
                  </a:lnTo>
                  <a:lnTo>
                    <a:pt x="403" y="430"/>
                  </a:lnTo>
                  <a:lnTo>
                    <a:pt x="266" y="604"/>
                  </a:lnTo>
                  <a:cubicBezTo>
                    <a:pt x="226" y="660"/>
                    <a:pt x="189" y="720"/>
                    <a:pt x="163" y="769"/>
                  </a:cubicBezTo>
                  <a:cubicBezTo>
                    <a:pt x="135" y="828"/>
                    <a:pt x="129" y="844"/>
                    <a:pt x="110" y="896"/>
                  </a:cubicBezTo>
                  <a:lnTo>
                    <a:pt x="46" y="1079"/>
                  </a:lnTo>
                  <a:lnTo>
                    <a:pt x="10" y="1271"/>
                  </a:lnTo>
                  <a:lnTo>
                    <a:pt x="0" y="1445"/>
                  </a:lnTo>
                  <a:lnTo>
                    <a:pt x="19" y="1655"/>
                  </a:lnTo>
                  <a:lnTo>
                    <a:pt x="58" y="1735"/>
                  </a:lnTo>
                  <a:lnTo>
                    <a:pt x="73" y="1786"/>
                  </a:lnTo>
                  <a:lnTo>
                    <a:pt x="103" y="1777"/>
                  </a:lnTo>
                  <a:lnTo>
                    <a:pt x="145" y="1849"/>
                  </a:lnTo>
                  <a:lnTo>
                    <a:pt x="157" y="1957"/>
                  </a:lnTo>
                  <a:lnTo>
                    <a:pt x="190" y="1996"/>
                  </a:lnTo>
                  <a:lnTo>
                    <a:pt x="247" y="1993"/>
                  </a:lnTo>
                  <a:lnTo>
                    <a:pt x="214" y="1927"/>
                  </a:lnTo>
                  <a:lnTo>
                    <a:pt x="199" y="1834"/>
                  </a:lnTo>
                  <a:lnTo>
                    <a:pt x="250" y="1819"/>
                  </a:lnTo>
                  <a:lnTo>
                    <a:pt x="253" y="1705"/>
                  </a:lnTo>
                  <a:lnTo>
                    <a:pt x="277" y="1630"/>
                  </a:lnTo>
                  <a:lnTo>
                    <a:pt x="286" y="1591"/>
                  </a:lnTo>
                  <a:lnTo>
                    <a:pt x="379" y="1525"/>
                  </a:lnTo>
                  <a:lnTo>
                    <a:pt x="325" y="1627"/>
                  </a:lnTo>
                  <a:lnTo>
                    <a:pt x="385" y="1621"/>
                  </a:lnTo>
                  <a:lnTo>
                    <a:pt x="358" y="1666"/>
                  </a:lnTo>
                  <a:cubicBezTo>
                    <a:pt x="359" y="1678"/>
                    <a:pt x="395" y="1678"/>
                    <a:pt x="394" y="1696"/>
                  </a:cubicBezTo>
                  <a:cubicBezTo>
                    <a:pt x="393" y="1714"/>
                    <a:pt x="359" y="1754"/>
                    <a:pt x="352" y="1777"/>
                  </a:cubicBezTo>
                  <a:cubicBezTo>
                    <a:pt x="345" y="1800"/>
                    <a:pt x="330" y="1841"/>
                    <a:pt x="352" y="1834"/>
                  </a:cubicBezTo>
                  <a:cubicBezTo>
                    <a:pt x="374" y="1827"/>
                    <a:pt x="464" y="1769"/>
                    <a:pt x="484" y="1732"/>
                  </a:cubicBezTo>
                  <a:lnTo>
                    <a:pt x="475" y="1609"/>
                  </a:lnTo>
                  <a:lnTo>
                    <a:pt x="517" y="1558"/>
                  </a:lnTo>
                  <a:lnTo>
                    <a:pt x="526" y="1504"/>
                  </a:lnTo>
                  <a:lnTo>
                    <a:pt x="568" y="1570"/>
                  </a:lnTo>
                  <a:lnTo>
                    <a:pt x="754" y="1507"/>
                  </a:lnTo>
                  <a:lnTo>
                    <a:pt x="748" y="1438"/>
                  </a:lnTo>
                  <a:lnTo>
                    <a:pt x="823" y="1462"/>
                  </a:lnTo>
                  <a:lnTo>
                    <a:pt x="844" y="1513"/>
                  </a:lnTo>
                  <a:lnTo>
                    <a:pt x="799" y="1549"/>
                  </a:lnTo>
                  <a:cubicBezTo>
                    <a:pt x="793" y="1567"/>
                    <a:pt x="793" y="1585"/>
                    <a:pt x="808" y="1624"/>
                  </a:cubicBezTo>
                  <a:cubicBezTo>
                    <a:pt x="823" y="1663"/>
                    <a:pt x="859" y="1649"/>
                    <a:pt x="868" y="1633"/>
                  </a:cubicBezTo>
                  <a:lnTo>
                    <a:pt x="865" y="1528"/>
                  </a:lnTo>
                  <a:lnTo>
                    <a:pt x="922" y="1462"/>
                  </a:lnTo>
                  <a:lnTo>
                    <a:pt x="826" y="1417"/>
                  </a:lnTo>
                  <a:lnTo>
                    <a:pt x="763" y="1357"/>
                  </a:lnTo>
                  <a:lnTo>
                    <a:pt x="742" y="1300"/>
                  </a:lnTo>
                  <a:lnTo>
                    <a:pt x="652" y="1288"/>
                  </a:lnTo>
                  <a:lnTo>
                    <a:pt x="664" y="1255"/>
                  </a:lnTo>
                  <a:lnTo>
                    <a:pt x="670" y="1225"/>
                  </a:lnTo>
                  <a:lnTo>
                    <a:pt x="733" y="1222"/>
                  </a:lnTo>
                  <a:lnTo>
                    <a:pt x="769" y="1180"/>
                  </a:lnTo>
                  <a:lnTo>
                    <a:pt x="835" y="1090"/>
                  </a:lnTo>
                  <a:lnTo>
                    <a:pt x="958" y="1105"/>
                  </a:lnTo>
                  <a:lnTo>
                    <a:pt x="991" y="1153"/>
                  </a:lnTo>
                  <a:lnTo>
                    <a:pt x="1042" y="1155"/>
                  </a:lnTo>
                  <a:lnTo>
                    <a:pt x="1105" y="1090"/>
                  </a:lnTo>
                  <a:lnTo>
                    <a:pt x="1147" y="1156"/>
                  </a:lnTo>
                  <a:lnTo>
                    <a:pt x="1216" y="1132"/>
                  </a:lnTo>
                  <a:lnTo>
                    <a:pt x="1261" y="1153"/>
                  </a:lnTo>
                  <a:lnTo>
                    <a:pt x="1147" y="1360"/>
                  </a:lnTo>
                  <a:lnTo>
                    <a:pt x="1147" y="1492"/>
                  </a:lnTo>
                  <a:lnTo>
                    <a:pt x="1189" y="1492"/>
                  </a:lnTo>
                  <a:lnTo>
                    <a:pt x="1261" y="1411"/>
                  </a:lnTo>
                  <a:lnTo>
                    <a:pt x="1258" y="1327"/>
                  </a:lnTo>
                  <a:lnTo>
                    <a:pt x="1279" y="1294"/>
                  </a:lnTo>
                  <a:lnTo>
                    <a:pt x="1294" y="1243"/>
                  </a:lnTo>
                  <a:lnTo>
                    <a:pt x="1384" y="1219"/>
                  </a:lnTo>
                  <a:lnTo>
                    <a:pt x="1372" y="1162"/>
                  </a:lnTo>
                  <a:lnTo>
                    <a:pt x="1420" y="1135"/>
                  </a:lnTo>
                  <a:lnTo>
                    <a:pt x="1459" y="1117"/>
                  </a:lnTo>
                  <a:lnTo>
                    <a:pt x="1552" y="1120"/>
                  </a:lnTo>
                  <a:lnTo>
                    <a:pt x="1591" y="1063"/>
                  </a:lnTo>
                  <a:lnTo>
                    <a:pt x="1618" y="1042"/>
                  </a:lnTo>
                  <a:lnTo>
                    <a:pt x="1630" y="1024"/>
                  </a:lnTo>
                  <a:lnTo>
                    <a:pt x="1555" y="1036"/>
                  </a:lnTo>
                  <a:lnTo>
                    <a:pt x="1555" y="985"/>
                  </a:lnTo>
                  <a:lnTo>
                    <a:pt x="1483" y="958"/>
                  </a:lnTo>
                  <a:lnTo>
                    <a:pt x="1459" y="985"/>
                  </a:lnTo>
                  <a:lnTo>
                    <a:pt x="1330" y="889"/>
                  </a:lnTo>
                  <a:lnTo>
                    <a:pt x="1276" y="931"/>
                  </a:lnTo>
                  <a:lnTo>
                    <a:pt x="1177" y="913"/>
                  </a:lnTo>
                  <a:lnTo>
                    <a:pt x="1186" y="841"/>
                  </a:lnTo>
                  <a:lnTo>
                    <a:pt x="1033" y="748"/>
                  </a:lnTo>
                  <a:lnTo>
                    <a:pt x="970" y="763"/>
                  </a:lnTo>
                  <a:lnTo>
                    <a:pt x="970" y="724"/>
                  </a:lnTo>
                  <a:lnTo>
                    <a:pt x="1003" y="685"/>
                  </a:lnTo>
                  <a:lnTo>
                    <a:pt x="1039" y="676"/>
                  </a:lnTo>
                  <a:lnTo>
                    <a:pt x="1006" y="619"/>
                  </a:lnTo>
                  <a:lnTo>
                    <a:pt x="979" y="631"/>
                  </a:lnTo>
                  <a:lnTo>
                    <a:pt x="979" y="574"/>
                  </a:lnTo>
                  <a:lnTo>
                    <a:pt x="913" y="592"/>
                  </a:lnTo>
                  <a:lnTo>
                    <a:pt x="904" y="514"/>
                  </a:lnTo>
                  <a:lnTo>
                    <a:pt x="861" y="520"/>
                  </a:lnTo>
                  <a:lnTo>
                    <a:pt x="816" y="430"/>
                  </a:lnTo>
                  <a:lnTo>
                    <a:pt x="868" y="445"/>
                  </a:lnTo>
                  <a:lnTo>
                    <a:pt x="910" y="484"/>
                  </a:lnTo>
                  <a:lnTo>
                    <a:pt x="994" y="481"/>
                  </a:lnTo>
                  <a:lnTo>
                    <a:pt x="967" y="433"/>
                  </a:lnTo>
                  <a:lnTo>
                    <a:pt x="913" y="436"/>
                  </a:lnTo>
                  <a:lnTo>
                    <a:pt x="877" y="400"/>
                  </a:lnTo>
                  <a:lnTo>
                    <a:pt x="919" y="391"/>
                  </a:lnTo>
                  <a:lnTo>
                    <a:pt x="970" y="397"/>
                  </a:lnTo>
                  <a:lnTo>
                    <a:pt x="1033" y="334"/>
                  </a:lnTo>
                  <a:lnTo>
                    <a:pt x="1000" y="289"/>
                  </a:lnTo>
                  <a:lnTo>
                    <a:pt x="1048" y="277"/>
                  </a:lnTo>
                  <a:lnTo>
                    <a:pt x="1144" y="283"/>
                  </a:lnTo>
                  <a:lnTo>
                    <a:pt x="1129" y="247"/>
                  </a:lnTo>
                  <a:lnTo>
                    <a:pt x="1171" y="205"/>
                  </a:lnTo>
                  <a:lnTo>
                    <a:pt x="1174" y="136"/>
                  </a:lnTo>
                  <a:lnTo>
                    <a:pt x="1222" y="46"/>
                  </a:lnTo>
                  <a:lnTo>
                    <a:pt x="1180" y="13"/>
                  </a:lnTo>
                  <a:lnTo>
                    <a:pt x="1125"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7" name="Freeform 105"/>
            <p:cNvSpPr>
              <a:spLocks/>
            </p:cNvSpPr>
            <p:nvPr userDrawn="1"/>
          </p:nvSpPr>
          <p:spPr bwMode="ltGray">
            <a:xfrm>
              <a:off x="3747" y="3265"/>
              <a:ext cx="400" cy="295"/>
            </a:xfrm>
            <a:custGeom>
              <a:avLst/>
              <a:gdLst>
                <a:gd name="T0" fmla="*/ 0 w 446"/>
                <a:gd name="T1" fmla="*/ 162 h 329"/>
                <a:gd name="T2" fmla="*/ 0 w 446"/>
                <a:gd name="T3" fmla="*/ 258 h 329"/>
                <a:gd name="T4" fmla="*/ 109 w 446"/>
                <a:gd name="T5" fmla="*/ 295 h 329"/>
                <a:gd name="T6" fmla="*/ 183 w 446"/>
                <a:gd name="T7" fmla="*/ 309 h 329"/>
                <a:gd name="T8" fmla="*/ 240 w 446"/>
                <a:gd name="T9" fmla="*/ 318 h 329"/>
                <a:gd name="T10" fmla="*/ 318 w 446"/>
                <a:gd name="T11" fmla="*/ 327 h 329"/>
                <a:gd name="T12" fmla="*/ 414 w 446"/>
                <a:gd name="T13" fmla="*/ 324 h 329"/>
                <a:gd name="T14" fmla="*/ 427 w 446"/>
                <a:gd name="T15" fmla="*/ 295 h 329"/>
                <a:gd name="T16" fmla="*/ 382 w 446"/>
                <a:gd name="T17" fmla="*/ 250 h 329"/>
                <a:gd name="T18" fmla="*/ 382 w 446"/>
                <a:gd name="T19" fmla="*/ 204 h 329"/>
                <a:gd name="T20" fmla="*/ 309 w 446"/>
                <a:gd name="T21" fmla="*/ 159 h 329"/>
                <a:gd name="T22" fmla="*/ 315 w 446"/>
                <a:gd name="T23" fmla="*/ 90 h 329"/>
                <a:gd name="T24" fmla="*/ 255 w 446"/>
                <a:gd name="T25" fmla="*/ 57 h 329"/>
                <a:gd name="T26" fmla="*/ 246 w 446"/>
                <a:gd name="T27" fmla="*/ 114 h 329"/>
                <a:gd name="T28" fmla="*/ 204 w 446"/>
                <a:gd name="T29" fmla="*/ 84 h 329"/>
                <a:gd name="T30" fmla="*/ 168 w 446"/>
                <a:gd name="T31" fmla="*/ 99 h 329"/>
                <a:gd name="T32" fmla="*/ 180 w 446"/>
                <a:gd name="T33" fmla="*/ 48 h 329"/>
                <a:gd name="T34" fmla="*/ 111 w 446"/>
                <a:gd name="T35" fmla="*/ 36 h 329"/>
                <a:gd name="T36" fmla="*/ 109 w 446"/>
                <a:gd name="T37" fmla="*/ 114 h 329"/>
                <a:gd name="T38" fmla="*/ 144 w 446"/>
                <a:gd name="T39" fmla="*/ 186 h 329"/>
                <a:gd name="T40" fmla="*/ 75 w 446"/>
                <a:gd name="T41" fmla="*/ 195 h 329"/>
                <a:gd name="T42" fmla="*/ 36 w 446"/>
                <a:gd name="T43" fmla="*/ 162 h 329"/>
                <a:gd name="T44" fmla="*/ 0 w 446"/>
                <a:gd name="T45" fmla="*/ 16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6" h="329">
                  <a:moveTo>
                    <a:pt x="0" y="162"/>
                  </a:moveTo>
                  <a:lnTo>
                    <a:pt x="0" y="258"/>
                  </a:lnTo>
                  <a:lnTo>
                    <a:pt x="109" y="295"/>
                  </a:lnTo>
                  <a:lnTo>
                    <a:pt x="183" y="309"/>
                  </a:lnTo>
                  <a:lnTo>
                    <a:pt x="240" y="318"/>
                  </a:lnTo>
                  <a:lnTo>
                    <a:pt x="318" y="327"/>
                  </a:lnTo>
                  <a:lnTo>
                    <a:pt x="414" y="324"/>
                  </a:lnTo>
                  <a:cubicBezTo>
                    <a:pt x="432" y="319"/>
                    <a:pt x="446" y="329"/>
                    <a:pt x="427" y="295"/>
                  </a:cubicBezTo>
                  <a:cubicBezTo>
                    <a:pt x="408" y="261"/>
                    <a:pt x="389" y="265"/>
                    <a:pt x="382" y="250"/>
                  </a:cubicBezTo>
                  <a:lnTo>
                    <a:pt x="382" y="204"/>
                  </a:lnTo>
                  <a:lnTo>
                    <a:pt x="309" y="159"/>
                  </a:lnTo>
                  <a:cubicBezTo>
                    <a:pt x="298" y="140"/>
                    <a:pt x="333" y="144"/>
                    <a:pt x="315" y="90"/>
                  </a:cubicBezTo>
                  <a:cubicBezTo>
                    <a:pt x="297" y="36"/>
                    <a:pt x="266" y="53"/>
                    <a:pt x="255" y="57"/>
                  </a:cubicBezTo>
                  <a:lnTo>
                    <a:pt x="246" y="114"/>
                  </a:lnTo>
                  <a:lnTo>
                    <a:pt x="204" y="84"/>
                  </a:lnTo>
                  <a:lnTo>
                    <a:pt x="168" y="99"/>
                  </a:lnTo>
                  <a:lnTo>
                    <a:pt x="180" y="48"/>
                  </a:lnTo>
                  <a:cubicBezTo>
                    <a:pt x="171" y="38"/>
                    <a:pt x="135" y="0"/>
                    <a:pt x="111" y="36"/>
                  </a:cubicBezTo>
                  <a:cubicBezTo>
                    <a:pt x="87" y="72"/>
                    <a:pt x="104" y="89"/>
                    <a:pt x="109" y="114"/>
                  </a:cubicBezTo>
                  <a:lnTo>
                    <a:pt x="144" y="186"/>
                  </a:lnTo>
                  <a:lnTo>
                    <a:pt x="75" y="195"/>
                  </a:lnTo>
                  <a:lnTo>
                    <a:pt x="36" y="162"/>
                  </a:lnTo>
                  <a:lnTo>
                    <a:pt x="0" y="162"/>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8" name="Freeform 106"/>
            <p:cNvSpPr>
              <a:spLocks/>
            </p:cNvSpPr>
            <p:nvPr userDrawn="1"/>
          </p:nvSpPr>
          <p:spPr bwMode="ltGray">
            <a:xfrm>
              <a:off x="3653" y="3182"/>
              <a:ext cx="395" cy="131"/>
            </a:xfrm>
            <a:custGeom>
              <a:avLst/>
              <a:gdLst>
                <a:gd name="T0" fmla="*/ 6 w 441"/>
                <a:gd name="T1" fmla="*/ 78 h 146"/>
                <a:gd name="T2" fmla="*/ 60 w 441"/>
                <a:gd name="T3" fmla="*/ 141 h 146"/>
                <a:gd name="T4" fmla="*/ 169 w 441"/>
                <a:gd name="T5" fmla="*/ 110 h 146"/>
                <a:gd name="T6" fmla="*/ 216 w 441"/>
                <a:gd name="T7" fmla="*/ 66 h 146"/>
                <a:gd name="T8" fmla="*/ 260 w 441"/>
                <a:gd name="T9" fmla="*/ 110 h 146"/>
                <a:gd name="T10" fmla="*/ 303 w 441"/>
                <a:gd name="T11" fmla="*/ 99 h 146"/>
                <a:gd name="T12" fmla="*/ 351 w 441"/>
                <a:gd name="T13" fmla="*/ 110 h 146"/>
                <a:gd name="T14" fmla="*/ 351 w 441"/>
                <a:gd name="T15" fmla="*/ 64 h 146"/>
                <a:gd name="T16" fmla="*/ 384 w 441"/>
                <a:gd name="T17" fmla="*/ 30 h 146"/>
                <a:gd name="T18" fmla="*/ 402 w 441"/>
                <a:gd name="T19" fmla="*/ 60 h 146"/>
                <a:gd name="T20" fmla="*/ 429 w 441"/>
                <a:gd name="T21" fmla="*/ 18 h 146"/>
                <a:gd name="T22" fmla="*/ 378 w 441"/>
                <a:gd name="T23" fmla="*/ 0 h 146"/>
                <a:gd name="T24" fmla="*/ 305 w 441"/>
                <a:gd name="T25" fmla="*/ 64 h 146"/>
                <a:gd name="T26" fmla="*/ 237 w 441"/>
                <a:gd name="T27" fmla="*/ 12 h 146"/>
                <a:gd name="T28" fmla="*/ 192 w 441"/>
                <a:gd name="T29" fmla="*/ 54 h 146"/>
                <a:gd name="T30" fmla="*/ 144 w 441"/>
                <a:gd name="T31" fmla="*/ 75 h 146"/>
                <a:gd name="T32" fmla="*/ 129 w 441"/>
                <a:gd name="T33" fmla="*/ 84 h 146"/>
                <a:gd name="T34" fmla="*/ 108 w 441"/>
                <a:gd name="T35" fmla="*/ 78 h 146"/>
                <a:gd name="T36" fmla="*/ 60 w 441"/>
                <a:gd name="T37" fmla="*/ 54 h 146"/>
                <a:gd name="T38" fmla="*/ 6 w 441"/>
                <a:gd name="T39" fmla="*/ 7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146">
                  <a:moveTo>
                    <a:pt x="6" y="78"/>
                  </a:moveTo>
                  <a:cubicBezTo>
                    <a:pt x="0" y="90"/>
                    <a:pt x="33" y="136"/>
                    <a:pt x="60" y="141"/>
                  </a:cubicBezTo>
                  <a:cubicBezTo>
                    <a:pt x="87" y="146"/>
                    <a:pt x="143" y="123"/>
                    <a:pt x="169" y="110"/>
                  </a:cubicBezTo>
                  <a:lnTo>
                    <a:pt x="216" y="66"/>
                  </a:lnTo>
                  <a:lnTo>
                    <a:pt x="260" y="110"/>
                  </a:lnTo>
                  <a:lnTo>
                    <a:pt x="303" y="99"/>
                  </a:lnTo>
                  <a:lnTo>
                    <a:pt x="351" y="110"/>
                  </a:lnTo>
                  <a:lnTo>
                    <a:pt x="351" y="64"/>
                  </a:lnTo>
                  <a:lnTo>
                    <a:pt x="384" y="30"/>
                  </a:lnTo>
                  <a:cubicBezTo>
                    <a:pt x="392" y="29"/>
                    <a:pt x="363" y="66"/>
                    <a:pt x="402" y="60"/>
                  </a:cubicBezTo>
                  <a:cubicBezTo>
                    <a:pt x="441" y="54"/>
                    <a:pt x="433" y="28"/>
                    <a:pt x="429" y="18"/>
                  </a:cubicBezTo>
                  <a:lnTo>
                    <a:pt x="378" y="0"/>
                  </a:lnTo>
                  <a:lnTo>
                    <a:pt x="305" y="64"/>
                  </a:lnTo>
                  <a:lnTo>
                    <a:pt x="237" y="12"/>
                  </a:lnTo>
                  <a:lnTo>
                    <a:pt x="192" y="54"/>
                  </a:lnTo>
                  <a:lnTo>
                    <a:pt x="144" y="75"/>
                  </a:lnTo>
                  <a:lnTo>
                    <a:pt x="129" y="84"/>
                  </a:lnTo>
                  <a:lnTo>
                    <a:pt x="108" y="78"/>
                  </a:lnTo>
                  <a:cubicBezTo>
                    <a:pt x="97" y="73"/>
                    <a:pt x="99" y="60"/>
                    <a:pt x="60" y="54"/>
                  </a:cubicBezTo>
                  <a:cubicBezTo>
                    <a:pt x="21" y="48"/>
                    <a:pt x="17" y="73"/>
                    <a:pt x="6" y="78"/>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79" name="Freeform 107"/>
            <p:cNvSpPr>
              <a:spLocks/>
            </p:cNvSpPr>
            <p:nvPr userDrawn="1"/>
          </p:nvSpPr>
          <p:spPr bwMode="ltGray">
            <a:xfrm>
              <a:off x="2944" y="2778"/>
              <a:ext cx="134" cy="178"/>
            </a:xfrm>
            <a:custGeom>
              <a:avLst/>
              <a:gdLst>
                <a:gd name="T0" fmla="*/ 0 w 150"/>
                <a:gd name="T1" fmla="*/ 0 h 198"/>
                <a:gd name="T2" fmla="*/ 15 w 150"/>
                <a:gd name="T3" fmla="*/ 63 h 198"/>
                <a:gd name="T4" fmla="*/ 45 w 150"/>
                <a:gd name="T5" fmla="*/ 120 h 198"/>
                <a:gd name="T6" fmla="*/ 90 w 150"/>
                <a:gd name="T7" fmla="*/ 186 h 198"/>
                <a:gd name="T8" fmla="*/ 123 w 150"/>
                <a:gd name="T9" fmla="*/ 198 h 198"/>
                <a:gd name="T10" fmla="*/ 150 w 150"/>
                <a:gd name="T11" fmla="*/ 162 h 198"/>
                <a:gd name="T12" fmla="*/ 114 w 150"/>
                <a:gd name="T13" fmla="*/ 162 h 198"/>
                <a:gd name="T14" fmla="*/ 111 w 150"/>
                <a:gd name="T15" fmla="*/ 102 h 198"/>
                <a:gd name="T16" fmla="*/ 78 w 150"/>
                <a:gd name="T17" fmla="*/ 84 h 198"/>
                <a:gd name="T18" fmla="*/ 99 w 150"/>
                <a:gd name="T19" fmla="*/ 21 h 198"/>
                <a:gd name="T20" fmla="*/ 48 w 150"/>
                <a:gd name="T21" fmla="*/ 36 h 198"/>
                <a:gd name="T22" fmla="*/ 0 w 150"/>
                <a:gd name="T23"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 h="198">
                  <a:moveTo>
                    <a:pt x="0" y="0"/>
                  </a:moveTo>
                  <a:lnTo>
                    <a:pt x="15" y="63"/>
                  </a:lnTo>
                  <a:lnTo>
                    <a:pt x="45" y="120"/>
                  </a:lnTo>
                  <a:lnTo>
                    <a:pt x="90" y="186"/>
                  </a:lnTo>
                  <a:lnTo>
                    <a:pt x="123" y="198"/>
                  </a:lnTo>
                  <a:lnTo>
                    <a:pt x="150" y="162"/>
                  </a:lnTo>
                  <a:lnTo>
                    <a:pt x="114" y="162"/>
                  </a:lnTo>
                  <a:lnTo>
                    <a:pt x="111" y="102"/>
                  </a:lnTo>
                  <a:lnTo>
                    <a:pt x="78" y="84"/>
                  </a:lnTo>
                  <a:lnTo>
                    <a:pt x="99" y="21"/>
                  </a:lnTo>
                  <a:lnTo>
                    <a:pt x="48" y="36"/>
                  </a:lnTo>
                  <a:lnTo>
                    <a:pt x="0"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0" name="Freeform 108"/>
            <p:cNvSpPr>
              <a:spLocks/>
            </p:cNvSpPr>
            <p:nvPr userDrawn="1"/>
          </p:nvSpPr>
          <p:spPr bwMode="ltGray">
            <a:xfrm>
              <a:off x="3074" y="2697"/>
              <a:ext cx="80" cy="263"/>
            </a:xfrm>
            <a:custGeom>
              <a:avLst/>
              <a:gdLst>
                <a:gd name="T0" fmla="*/ 56 w 90"/>
                <a:gd name="T1" fmla="*/ 0 h 293"/>
                <a:gd name="T2" fmla="*/ 29 w 90"/>
                <a:gd name="T3" fmla="*/ 78 h 293"/>
                <a:gd name="T4" fmla="*/ 2 w 90"/>
                <a:gd name="T5" fmla="*/ 111 h 293"/>
                <a:gd name="T6" fmla="*/ 0 w 90"/>
                <a:gd name="T7" fmla="*/ 157 h 293"/>
                <a:gd name="T8" fmla="*/ 35 w 90"/>
                <a:gd name="T9" fmla="*/ 162 h 293"/>
                <a:gd name="T10" fmla="*/ 45 w 90"/>
                <a:gd name="T11" fmla="*/ 202 h 293"/>
                <a:gd name="T12" fmla="*/ 17 w 90"/>
                <a:gd name="T13" fmla="*/ 231 h 293"/>
                <a:gd name="T14" fmla="*/ 65 w 90"/>
                <a:gd name="T15" fmla="*/ 291 h 293"/>
                <a:gd name="T16" fmla="*/ 90 w 90"/>
                <a:gd name="T17" fmla="*/ 293 h 293"/>
                <a:gd name="T18" fmla="*/ 62 w 90"/>
                <a:gd name="T19" fmla="*/ 261 h 293"/>
                <a:gd name="T20" fmla="*/ 71 w 90"/>
                <a:gd name="T21" fmla="*/ 177 h 293"/>
                <a:gd name="T22" fmla="*/ 45 w 90"/>
                <a:gd name="T23" fmla="*/ 157 h 293"/>
                <a:gd name="T24" fmla="*/ 29 w 90"/>
                <a:gd name="T25" fmla="*/ 129 h 293"/>
                <a:gd name="T26" fmla="*/ 56 w 90"/>
                <a:gd name="T27" fmla="*/ 93 h 293"/>
                <a:gd name="T28" fmla="*/ 90 w 90"/>
                <a:gd name="T29" fmla="*/ 66 h 293"/>
                <a:gd name="T30" fmla="*/ 56 w 90"/>
                <a:gd name="T31"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293">
                  <a:moveTo>
                    <a:pt x="56" y="0"/>
                  </a:moveTo>
                  <a:lnTo>
                    <a:pt x="29" y="78"/>
                  </a:lnTo>
                  <a:lnTo>
                    <a:pt x="2" y="111"/>
                  </a:lnTo>
                  <a:lnTo>
                    <a:pt x="0" y="157"/>
                  </a:lnTo>
                  <a:lnTo>
                    <a:pt x="35" y="162"/>
                  </a:lnTo>
                  <a:lnTo>
                    <a:pt x="45" y="202"/>
                  </a:lnTo>
                  <a:lnTo>
                    <a:pt x="17" y="231"/>
                  </a:lnTo>
                  <a:lnTo>
                    <a:pt x="65" y="291"/>
                  </a:lnTo>
                  <a:lnTo>
                    <a:pt x="90" y="293"/>
                  </a:lnTo>
                  <a:lnTo>
                    <a:pt x="62" y="261"/>
                  </a:lnTo>
                  <a:lnTo>
                    <a:pt x="71" y="177"/>
                  </a:lnTo>
                  <a:lnTo>
                    <a:pt x="45" y="157"/>
                  </a:lnTo>
                  <a:lnTo>
                    <a:pt x="29" y="129"/>
                  </a:lnTo>
                  <a:lnTo>
                    <a:pt x="56" y="93"/>
                  </a:lnTo>
                  <a:lnTo>
                    <a:pt x="90" y="66"/>
                  </a:lnTo>
                  <a:lnTo>
                    <a:pt x="56" y="0"/>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1" name="Freeform 109"/>
            <p:cNvSpPr>
              <a:spLocks/>
            </p:cNvSpPr>
            <p:nvPr userDrawn="1"/>
          </p:nvSpPr>
          <p:spPr bwMode="ltGray">
            <a:xfrm>
              <a:off x="3194" y="2490"/>
              <a:ext cx="258" cy="224"/>
            </a:xfrm>
            <a:custGeom>
              <a:avLst/>
              <a:gdLst>
                <a:gd name="T0" fmla="*/ 0 w 288"/>
                <a:gd name="T1" fmla="*/ 249 h 249"/>
                <a:gd name="T2" fmla="*/ 12 w 288"/>
                <a:gd name="T3" fmla="*/ 213 h 249"/>
                <a:gd name="T4" fmla="*/ 66 w 288"/>
                <a:gd name="T5" fmla="*/ 216 h 249"/>
                <a:gd name="T6" fmla="*/ 69 w 288"/>
                <a:gd name="T7" fmla="*/ 180 h 249"/>
                <a:gd name="T8" fmla="*/ 156 w 288"/>
                <a:gd name="T9" fmla="*/ 147 h 249"/>
                <a:gd name="T10" fmla="*/ 183 w 288"/>
                <a:gd name="T11" fmla="*/ 161 h 249"/>
                <a:gd name="T12" fmla="*/ 171 w 288"/>
                <a:gd name="T13" fmla="*/ 15 h 249"/>
                <a:gd name="T14" fmla="*/ 228 w 288"/>
                <a:gd name="T15" fmla="*/ 0 h 249"/>
                <a:gd name="T16" fmla="*/ 288 w 288"/>
                <a:gd name="T17" fmla="*/ 45 h 249"/>
                <a:gd name="T18" fmla="*/ 246 w 288"/>
                <a:gd name="T19" fmla="*/ 39 h 249"/>
                <a:gd name="T20" fmla="*/ 219 w 288"/>
                <a:gd name="T21" fmla="*/ 63 h 249"/>
                <a:gd name="T22" fmla="*/ 243 w 288"/>
                <a:gd name="T23" fmla="*/ 150 h 249"/>
                <a:gd name="T24" fmla="*/ 183 w 288"/>
                <a:gd name="T25" fmla="*/ 206 h 249"/>
                <a:gd name="T26" fmla="*/ 0 w 288"/>
                <a:gd name="T27" fmla="*/ 249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249">
                  <a:moveTo>
                    <a:pt x="0" y="249"/>
                  </a:moveTo>
                  <a:lnTo>
                    <a:pt x="12" y="213"/>
                  </a:lnTo>
                  <a:lnTo>
                    <a:pt x="66" y="216"/>
                  </a:lnTo>
                  <a:lnTo>
                    <a:pt x="69" y="180"/>
                  </a:lnTo>
                  <a:lnTo>
                    <a:pt x="156" y="147"/>
                  </a:lnTo>
                  <a:lnTo>
                    <a:pt x="183" y="161"/>
                  </a:lnTo>
                  <a:lnTo>
                    <a:pt x="171" y="15"/>
                  </a:lnTo>
                  <a:lnTo>
                    <a:pt x="228" y="0"/>
                  </a:lnTo>
                  <a:lnTo>
                    <a:pt x="288" y="45"/>
                  </a:lnTo>
                  <a:lnTo>
                    <a:pt x="246" y="39"/>
                  </a:lnTo>
                  <a:lnTo>
                    <a:pt x="219" y="63"/>
                  </a:lnTo>
                  <a:lnTo>
                    <a:pt x="243" y="150"/>
                  </a:lnTo>
                  <a:lnTo>
                    <a:pt x="183" y="206"/>
                  </a:lnTo>
                  <a:lnTo>
                    <a:pt x="0" y="249"/>
                  </a:ln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82" name="AutoShape 110"/>
            <p:cNvSpPr>
              <a:spLocks noChangeArrowheads="1"/>
            </p:cNvSpPr>
            <p:nvPr userDrawn="1"/>
          </p:nvSpPr>
          <p:spPr bwMode="ltGray">
            <a:xfrm rot="-32400000">
              <a:off x="3561" y="1130"/>
              <a:ext cx="812" cy="610"/>
            </a:xfrm>
            <a:custGeom>
              <a:avLst/>
              <a:gdLst>
                <a:gd name="G0" fmla="+- 1492 0 0"/>
                <a:gd name="G1" fmla="+- 21600 0 1492"/>
                <a:gd name="G2" fmla="+- 21600 0 1492"/>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492" y="10800"/>
                  </a:moveTo>
                  <a:cubicBezTo>
                    <a:pt x="1492" y="15941"/>
                    <a:pt x="5659" y="20108"/>
                    <a:pt x="10800" y="20108"/>
                  </a:cubicBezTo>
                  <a:cubicBezTo>
                    <a:pt x="15941" y="20108"/>
                    <a:pt x="20108" y="15941"/>
                    <a:pt x="20108" y="10800"/>
                  </a:cubicBezTo>
                  <a:cubicBezTo>
                    <a:pt x="20108" y="5659"/>
                    <a:pt x="15941" y="1492"/>
                    <a:pt x="10800" y="1492"/>
                  </a:cubicBezTo>
                  <a:cubicBezTo>
                    <a:pt x="5659" y="1492"/>
                    <a:pt x="1492" y="5659"/>
                    <a:pt x="1492" y="10800"/>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3149" name="Picture 77" descr="globe"/>
          <p:cNvPicPr>
            <a:picLocks noChangeAspect="1" noChangeArrowheads="1"/>
          </p:cNvPicPr>
          <p:nvPr userDrawn="1"/>
        </p:nvPicPr>
        <p:blipFill>
          <a:blip r:embed="rId2">
            <a:extLst>
              <a:ext uri="{28A0092B-C50C-407E-A947-70E740481C1C}">
                <a14:useLocalDpi xmlns:a14="http://schemas.microsoft.com/office/drawing/2010/main" val="0"/>
              </a:ext>
            </a:extLst>
          </a:blip>
          <a:srcRect r="14944"/>
          <a:stretch>
            <a:fillRect/>
          </a:stretch>
        </p:blipFill>
        <p:spPr bwMode="ltGray">
          <a:xfrm>
            <a:off x="0" y="0"/>
            <a:ext cx="2051050" cy="5300663"/>
          </a:xfrm>
          <a:prstGeom prst="rect">
            <a:avLst/>
          </a:prstGeom>
          <a:noFill/>
          <a:extLst>
            <a:ext uri="{909E8E84-426E-40DD-AFC4-6F175D3DCCD1}">
              <a14:hiddenFill xmlns:a14="http://schemas.microsoft.com/office/drawing/2010/main">
                <a:solidFill>
                  <a:srgbClr val="FFFFFF"/>
                </a:solidFill>
              </a14:hiddenFill>
            </a:ext>
          </a:extLst>
        </p:spPr>
      </p:pic>
      <p:sp>
        <p:nvSpPr>
          <p:cNvPr id="3150" name="Rectangle 78"/>
          <p:cNvSpPr>
            <a:spLocks noChangeArrowheads="1"/>
          </p:cNvSpPr>
          <p:nvPr userDrawn="1"/>
        </p:nvSpPr>
        <p:spPr bwMode="invGray">
          <a:xfrm>
            <a:off x="11113" y="5229225"/>
            <a:ext cx="9132887" cy="1628775"/>
          </a:xfrm>
          <a:prstGeom prst="rect">
            <a:avLst/>
          </a:prstGeom>
          <a:gradFill rotWithShape="1">
            <a:gsLst>
              <a:gs pos="0">
                <a:schemeClr val="bg2">
                  <a:gamma/>
                  <a:shade val="46275"/>
                  <a:invGamma/>
                </a:schemeClr>
              </a:gs>
              <a:gs pos="100000">
                <a:schemeClr val="bg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4" name="Rectangle 2"/>
          <p:cNvSpPr>
            <a:spLocks noGrp="1" noChangeArrowheads="1"/>
          </p:cNvSpPr>
          <p:nvPr>
            <p:ph type="ctrTitle"/>
          </p:nvPr>
        </p:nvSpPr>
        <p:spPr bwMode="auto">
          <a:xfrm>
            <a:off x="2068513" y="5246688"/>
            <a:ext cx="6934200" cy="609600"/>
          </a:xfrm>
          <a:extLst>
            <a:ext uri="{AF507438-7753-43E0-B8FC-AC1667EBCBE1}">
              <a14:hiddenEffects xmlns:a14="http://schemas.microsoft.com/office/drawing/2010/main">
                <a:effectLst>
                  <a:outerShdw dist="53882" dir="2700000" algn="ctr" rotWithShape="0">
                    <a:schemeClr val="tx1"/>
                  </a:outerShdw>
                </a:effectLst>
              </a14:hiddenEffects>
            </a:ext>
          </a:extLst>
        </p:spPr>
        <p:txBody>
          <a:bodyPr/>
          <a:lstStyle>
            <a:lvl1pPr algn="l">
              <a:defRPr sz="4000"/>
            </a:lvl1pPr>
          </a:lstStyle>
          <a:p>
            <a:pPr lvl="0"/>
            <a:r>
              <a:rPr lang="zh-CN" altLang="en-US" noProof="0"/>
              <a:t>单击此处编辑母版标题样式</a:t>
            </a:r>
            <a:endParaRPr lang="en-US" altLang="zh-CN" noProof="0"/>
          </a:p>
        </p:txBody>
      </p:sp>
      <p:sp>
        <p:nvSpPr>
          <p:cNvPr id="3075" name="Rectangle 3"/>
          <p:cNvSpPr>
            <a:spLocks noGrp="1" noChangeArrowheads="1"/>
          </p:cNvSpPr>
          <p:nvPr>
            <p:ph type="subTitle" idx="1"/>
          </p:nvPr>
        </p:nvSpPr>
        <p:spPr>
          <a:xfrm>
            <a:off x="2133600" y="2286000"/>
            <a:ext cx="6324600" cy="1371600"/>
          </a:xfrm>
        </p:spPr>
        <p:txBody>
          <a:bodyPr/>
          <a:lstStyle>
            <a:lvl1pPr marL="0" indent="0">
              <a:buFont typeface="Wingdings" pitchFamily="2" charset="2"/>
              <a:buNone/>
              <a:defRPr sz="2400">
                <a:solidFill>
                  <a:schemeClr val="tx1"/>
                </a:solidFill>
              </a:defRPr>
            </a:lvl1pPr>
          </a:lstStyle>
          <a:p>
            <a:pPr lvl="0"/>
            <a:r>
              <a:rPr lang="zh-CN" altLang="en-US" noProof="0"/>
              <a:t>单击此处编辑母版副标题样式</a:t>
            </a:r>
            <a:endParaRPr lang="en-US" altLang="zh-CN" noProof="0"/>
          </a:p>
        </p:txBody>
      </p:sp>
      <p:grpSp>
        <p:nvGrpSpPr>
          <p:cNvPr id="3151" name="Group 79"/>
          <p:cNvGrpSpPr>
            <a:grpSpLocks/>
          </p:cNvGrpSpPr>
          <p:nvPr userDrawn="1"/>
        </p:nvGrpSpPr>
        <p:grpSpPr bwMode="auto">
          <a:xfrm>
            <a:off x="0" y="1588"/>
            <a:ext cx="9148763" cy="6856412"/>
            <a:chOff x="-3" y="0"/>
            <a:chExt cx="5763" cy="4319"/>
          </a:xfrm>
        </p:grpSpPr>
        <p:sp>
          <p:nvSpPr>
            <p:cNvPr id="3152" name="AutoShape 80"/>
            <p:cNvSpPr>
              <a:spLocks noChangeArrowheads="1"/>
            </p:cNvSpPr>
            <p:nvPr userDrawn="1"/>
          </p:nvSpPr>
          <p:spPr bwMode="white">
            <a:xfrm>
              <a:off x="24" y="24"/>
              <a:ext cx="5712" cy="4272"/>
            </a:xfrm>
            <a:prstGeom prst="roundRect">
              <a:avLst>
                <a:gd name="adj" fmla="val 6227"/>
              </a:avLst>
            </a:prstGeom>
            <a:noFill/>
            <a:ln w="762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53" name="Freeform 81"/>
            <p:cNvSpPr>
              <a:spLocks/>
            </p:cNvSpPr>
            <p:nvPr userDrawn="1"/>
          </p:nvSpPr>
          <p:spPr bwMode="white">
            <a:xfrm>
              <a:off x="0" y="0"/>
              <a:ext cx="288" cy="288"/>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Lst>
              <a:ahLst/>
              <a:cxnLst>
                <a:cxn ang="0">
                  <a:pos x="T0" y="T1"/>
                </a:cxn>
                <a:cxn ang="0">
                  <a:pos x="T2" y="T3"/>
                </a:cxn>
                <a:cxn ang="0">
                  <a:pos x="T4" y="T5"/>
                </a:cxn>
                <a:cxn ang="0">
                  <a:pos x="T6" y="T7"/>
                </a:cxn>
                <a:cxn ang="0">
                  <a:pos x="T8" y="T9"/>
                </a:cxn>
                <a:cxn ang="0">
                  <a:pos x="T10" y="T11"/>
                </a:cxn>
              </a:cxnLst>
              <a:rect l="0" t="0" r="r" b="b"/>
              <a:pathLst>
                <a:path w="336" h="384">
                  <a:moveTo>
                    <a:pt x="0" y="48"/>
                  </a:moveTo>
                  <a:lnTo>
                    <a:pt x="0" y="384"/>
                  </a:lnTo>
                  <a:lnTo>
                    <a:pt x="96" y="192"/>
                  </a:lnTo>
                  <a:lnTo>
                    <a:pt x="192" y="48"/>
                  </a:lnTo>
                  <a:lnTo>
                    <a:pt x="336" y="0"/>
                  </a:lnTo>
                  <a:lnTo>
                    <a:pt x="0" y="0"/>
                  </a:lnTo>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4" name="Freeform 82"/>
            <p:cNvSpPr>
              <a:spLocks/>
            </p:cNvSpPr>
            <p:nvPr userDrawn="1"/>
          </p:nvSpPr>
          <p:spPr bwMode="white">
            <a:xfrm rot="-5408600">
              <a:off x="-50" y="4030"/>
              <a:ext cx="336" cy="242"/>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Lst>
              <a:ahLst/>
              <a:cxnLst>
                <a:cxn ang="0">
                  <a:pos x="T0" y="T1"/>
                </a:cxn>
                <a:cxn ang="0">
                  <a:pos x="T2" y="T3"/>
                </a:cxn>
                <a:cxn ang="0">
                  <a:pos x="T4" y="T5"/>
                </a:cxn>
                <a:cxn ang="0">
                  <a:pos x="T6" y="T7"/>
                </a:cxn>
                <a:cxn ang="0">
                  <a:pos x="T8" y="T9"/>
                </a:cxn>
                <a:cxn ang="0">
                  <a:pos x="T10" y="T11"/>
                </a:cxn>
              </a:cxnLst>
              <a:rect l="0" t="0" r="r" b="b"/>
              <a:pathLst>
                <a:path w="336" h="384">
                  <a:moveTo>
                    <a:pt x="0" y="48"/>
                  </a:moveTo>
                  <a:lnTo>
                    <a:pt x="0" y="384"/>
                  </a:lnTo>
                  <a:lnTo>
                    <a:pt x="96" y="192"/>
                  </a:lnTo>
                  <a:lnTo>
                    <a:pt x="192" y="48"/>
                  </a:lnTo>
                  <a:lnTo>
                    <a:pt x="336" y="0"/>
                  </a:lnTo>
                  <a:lnTo>
                    <a:pt x="0" y="0"/>
                  </a:lnTo>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5" name="Freeform 83"/>
            <p:cNvSpPr>
              <a:spLocks/>
            </p:cNvSpPr>
            <p:nvPr userDrawn="1"/>
          </p:nvSpPr>
          <p:spPr bwMode="white">
            <a:xfrm rot="10769190">
              <a:off x="5519" y="4031"/>
              <a:ext cx="232" cy="287"/>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Lst>
              <a:ahLst/>
              <a:cxnLst>
                <a:cxn ang="0">
                  <a:pos x="T0" y="T1"/>
                </a:cxn>
                <a:cxn ang="0">
                  <a:pos x="T2" y="T3"/>
                </a:cxn>
                <a:cxn ang="0">
                  <a:pos x="T4" y="T5"/>
                </a:cxn>
                <a:cxn ang="0">
                  <a:pos x="T6" y="T7"/>
                </a:cxn>
                <a:cxn ang="0">
                  <a:pos x="T8" y="T9"/>
                </a:cxn>
                <a:cxn ang="0">
                  <a:pos x="T10" y="T11"/>
                </a:cxn>
              </a:cxnLst>
              <a:rect l="0" t="0" r="r" b="b"/>
              <a:pathLst>
                <a:path w="336" h="384">
                  <a:moveTo>
                    <a:pt x="0" y="48"/>
                  </a:moveTo>
                  <a:lnTo>
                    <a:pt x="0" y="384"/>
                  </a:lnTo>
                  <a:lnTo>
                    <a:pt x="96" y="192"/>
                  </a:lnTo>
                  <a:lnTo>
                    <a:pt x="192" y="48"/>
                  </a:lnTo>
                  <a:lnTo>
                    <a:pt x="336" y="0"/>
                  </a:lnTo>
                  <a:lnTo>
                    <a:pt x="0" y="0"/>
                  </a:lnTo>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56" name="Freeform 84"/>
            <p:cNvSpPr>
              <a:spLocks/>
            </p:cNvSpPr>
            <p:nvPr userDrawn="1"/>
          </p:nvSpPr>
          <p:spPr bwMode="white">
            <a:xfrm rot="5400000">
              <a:off x="5472" y="0"/>
              <a:ext cx="288" cy="288"/>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Lst>
              <a:ahLst/>
              <a:cxnLst>
                <a:cxn ang="0">
                  <a:pos x="T0" y="T1"/>
                </a:cxn>
                <a:cxn ang="0">
                  <a:pos x="T2" y="T3"/>
                </a:cxn>
                <a:cxn ang="0">
                  <a:pos x="T4" y="T5"/>
                </a:cxn>
                <a:cxn ang="0">
                  <a:pos x="T6" y="T7"/>
                </a:cxn>
                <a:cxn ang="0">
                  <a:pos x="T8" y="T9"/>
                </a:cxn>
                <a:cxn ang="0">
                  <a:pos x="T10" y="T11"/>
                </a:cxn>
              </a:cxnLst>
              <a:rect l="0" t="0" r="r" b="b"/>
              <a:pathLst>
                <a:path w="336" h="384">
                  <a:moveTo>
                    <a:pt x="0" y="48"/>
                  </a:moveTo>
                  <a:lnTo>
                    <a:pt x="0" y="384"/>
                  </a:lnTo>
                  <a:lnTo>
                    <a:pt x="96" y="192"/>
                  </a:lnTo>
                  <a:lnTo>
                    <a:pt x="192" y="48"/>
                  </a:lnTo>
                  <a:lnTo>
                    <a:pt x="336" y="0"/>
                  </a:lnTo>
                  <a:lnTo>
                    <a:pt x="0" y="0"/>
                  </a:lnTo>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21600000">
                                      <p:cBhvr>
                                        <p:cTn id="6" dur="3000" fill="hold"/>
                                        <p:tgtEl>
                                          <p:spTgt spid="3157"/>
                                        </p:tgtEl>
                                        <p:attrNameLst>
                                          <p:attrName>r</p:attrName>
                                        </p:attrNameLst>
                                      </p:cBhvr>
                                    </p:animRot>
                                  </p:childTnLst>
                                </p:cTn>
                              </p:par>
                              <p:par>
                                <p:cTn id="7" presetID="6" presetClass="emph" presetSubtype="0" fill="hold" nodeType="withEffect">
                                  <p:stCondLst>
                                    <p:cond delay="0"/>
                                  </p:stCondLst>
                                  <p:childTnLst>
                                    <p:animScale>
                                      <p:cBhvr>
                                        <p:cTn id="8" dur="3000" fill="hold"/>
                                        <p:tgtEl>
                                          <p:spTgt spid="3157"/>
                                        </p:tgtEl>
                                      </p:cBhvr>
                                      <p:by x="150000" y="150000"/>
                                    </p:animScale>
                                  </p:childTnLst>
                                </p:cTn>
                              </p:par>
                              <p:par>
                                <p:cTn id="9" presetID="53" presetClass="exit" presetSubtype="0" fill="remove" nodeType="withEffect">
                                  <p:stCondLst>
                                    <p:cond delay="0"/>
                                  </p:stCondLst>
                                  <p:childTnLst>
                                    <p:anim calcmode="lin" valueType="num">
                                      <p:cBhvr>
                                        <p:cTn id="10" dur="3000"/>
                                        <p:tgtEl>
                                          <p:spTgt spid="3157"/>
                                        </p:tgtEl>
                                        <p:attrNameLst>
                                          <p:attrName>ppt_w</p:attrName>
                                        </p:attrNameLst>
                                      </p:cBhvr>
                                      <p:tavLst>
                                        <p:tav tm="0">
                                          <p:val>
                                            <p:strVal val="ppt_w"/>
                                          </p:val>
                                        </p:tav>
                                        <p:tav tm="100000">
                                          <p:val>
                                            <p:fltVal val="0"/>
                                          </p:val>
                                        </p:tav>
                                      </p:tavLst>
                                    </p:anim>
                                    <p:anim calcmode="lin" valueType="num">
                                      <p:cBhvr>
                                        <p:cTn id="11" dur="3000"/>
                                        <p:tgtEl>
                                          <p:spTgt spid="3157"/>
                                        </p:tgtEl>
                                        <p:attrNameLst>
                                          <p:attrName>ppt_h</p:attrName>
                                        </p:attrNameLst>
                                      </p:cBhvr>
                                      <p:tavLst>
                                        <p:tav tm="0">
                                          <p:val>
                                            <p:strVal val="ppt_h"/>
                                          </p:val>
                                        </p:tav>
                                        <p:tav tm="100000">
                                          <p:val>
                                            <p:fltVal val="0"/>
                                          </p:val>
                                        </p:tav>
                                      </p:tavLst>
                                    </p:anim>
                                    <p:animEffect transition="out" filter="fade">
                                      <p:cBhvr>
                                        <p:cTn id="12" dur="3000"/>
                                        <p:tgtEl>
                                          <p:spTgt spid="3157"/>
                                        </p:tgtEl>
                                      </p:cBhvr>
                                    </p:animEffect>
                                    <p:set>
                                      <p:cBhvr>
                                        <p:cTn id="13" dur="1" fill="hold">
                                          <p:stCondLst>
                                            <p:cond delay="2999"/>
                                          </p:stCondLst>
                                        </p:cTn>
                                        <p:tgtEl>
                                          <p:spTgt spid="31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331640" y="188640"/>
            <a:ext cx="7467600" cy="715962"/>
          </a:xfrm>
        </p:spPr>
        <p:txBody>
          <a:bodyPr/>
          <a:lstStyle>
            <a:lvl1pPr algn="ctr">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1"/>
          </p:nvPr>
        </p:nvSpPr>
        <p:spPr/>
        <p:txBody>
          <a:bodyPr/>
          <a:lstStyle>
            <a:lvl1pPr>
              <a:defRPr/>
            </a:lvl1pPr>
          </a:lstStyle>
          <a:p>
            <a:fld id="{FADAB2D3-160D-4C0B-9D6B-6AB99B426641}" type="slidenum">
              <a:rPr lang="en-US" altLang="zh-CN"/>
              <a:pPr/>
              <a:t>‹#›</a:t>
            </a:fld>
            <a:endParaRPr lang="en-US" altLang="zh-CN"/>
          </a:p>
        </p:txBody>
      </p:sp>
    </p:spTree>
    <p:extLst>
      <p:ext uri="{BB962C8B-B14F-4D97-AF65-F5344CB8AC3E}">
        <p14:creationId xmlns:p14="http://schemas.microsoft.com/office/powerpoint/2010/main" val="835029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72300" y="350838"/>
            <a:ext cx="1866900" cy="56975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371600" y="350838"/>
            <a:ext cx="5448300" cy="569753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1"/>
          </p:nvPr>
        </p:nvSpPr>
        <p:spPr/>
        <p:txBody>
          <a:bodyPr/>
          <a:lstStyle>
            <a:lvl1pPr>
              <a:defRPr/>
            </a:lvl1pPr>
          </a:lstStyle>
          <a:p>
            <a:fld id="{07E505AC-AA5B-4F97-B3ED-DC6500940F30}" type="slidenum">
              <a:rPr lang="en-US" altLang="zh-CN"/>
              <a:pPr/>
              <a:t>‹#›</a:t>
            </a:fld>
            <a:endParaRPr lang="en-US" altLang="zh-CN"/>
          </a:p>
        </p:txBody>
      </p:sp>
    </p:spTree>
    <p:extLst>
      <p:ext uri="{BB962C8B-B14F-4D97-AF65-F5344CB8AC3E}">
        <p14:creationId xmlns:p14="http://schemas.microsoft.com/office/powerpoint/2010/main" val="3390365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87624" y="188640"/>
            <a:ext cx="7467600" cy="715962"/>
          </a:xfrm>
        </p:spPr>
        <p:txBody>
          <a:bodyPr/>
          <a:lstStyle>
            <a:lvl1pPr algn="ctr">
              <a:defRPr sz="4000">
                <a:latin typeface="华文中宋" pitchFamily="2" charset="-122"/>
                <a:ea typeface="华文中宋" pitchFamily="2"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solidFill>
                  <a:schemeClr val="tx1"/>
                </a:solidFill>
              </a:defRPr>
            </a:lvl1pPr>
            <a:lvl2pPr marL="742950" indent="-285750">
              <a:buClr>
                <a:srgbClr val="FFFF00"/>
              </a:buClr>
              <a:buFont typeface="Wingdings" pitchFamily="2" charset="2"/>
              <a:buChar char="Ø"/>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灯片编号占位符 4"/>
          <p:cNvSpPr>
            <a:spLocks noGrp="1"/>
          </p:cNvSpPr>
          <p:nvPr>
            <p:ph type="sldNum" sz="quarter" idx="11"/>
          </p:nvPr>
        </p:nvSpPr>
        <p:spPr/>
        <p:txBody>
          <a:bodyPr/>
          <a:lstStyle>
            <a:lvl1pPr>
              <a:defRPr/>
            </a:lvl1pPr>
          </a:lstStyle>
          <a:p>
            <a:fld id="{ECCE4CB5-51F3-4687-9C9F-BEE527CC1AF1}" type="slidenum">
              <a:rPr lang="en-US" altLang="zh-CN"/>
              <a:pPr/>
              <a:t>‹#›</a:t>
            </a:fld>
            <a:endParaRPr lang="en-US" altLang="zh-CN"/>
          </a:p>
        </p:txBody>
      </p:sp>
    </p:spTree>
    <p:extLst>
      <p:ext uri="{BB962C8B-B14F-4D97-AF65-F5344CB8AC3E}">
        <p14:creationId xmlns:p14="http://schemas.microsoft.com/office/powerpoint/2010/main" val="1707728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灯片编号占位符 4"/>
          <p:cNvSpPr>
            <a:spLocks noGrp="1"/>
          </p:cNvSpPr>
          <p:nvPr>
            <p:ph type="sldNum" sz="quarter" idx="11"/>
          </p:nvPr>
        </p:nvSpPr>
        <p:spPr/>
        <p:txBody>
          <a:bodyPr/>
          <a:lstStyle>
            <a:lvl1pPr>
              <a:defRPr/>
            </a:lvl1pPr>
          </a:lstStyle>
          <a:p>
            <a:fld id="{A4E70705-A9F2-4CB8-AD48-FAD91EA949A8}" type="slidenum">
              <a:rPr lang="en-US" altLang="zh-CN"/>
              <a:pPr/>
              <a:t>‹#›</a:t>
            </a:fld>
            <a:endParaRPr lang="en-US" altLang="zh-CN"/>
          </a:p>
        </p:txBody>
      </p:sp>
    </p:spTree>
    <p:extLst>
      <p:ext uri="{BB962C8B-B14F-4D97-AF65-F5344CB8AC3E}">
        <p14:creationId xmlns:p14="http://schemas.microsoft.com/office/powerpoint/2010/main" val="3278375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259632" y="188640"/>
            <a:ext cx="7467600" cy="715962"/>
          </a:xfrm>
        </p:spPr>
        <p:txBody>
          <a:bodyPr/>
          <a:lstStyle>
            <a:lvl1pPr algn="ctr">
              <a:defRPr/>
            </a:lvl1pPr>
          </a:lstStyle>
          <a:p>
            <a:r>
              <a:rPr lang="zh-CN" altLang="en-US" dirty="0"/>
              <a:t>单击此处编辑母版标题样式</a:t>
            </a:r>
          </a:p>
        </p:txBody>
      </p:sp>
      <p:sp>
        <p:nvSpPr>
          <p:cNvPr id="3" name="内容占位符 2"/>
          <p:cNvSpPr>
            <a:spLocks noGrp="1"/>
          </p:cNvSpPr>
          <p:nvPr>
            <p:ph sz="half" idx="1"/>
          </p:nvPr>
        </p:nvSpPr>
        <p:spPr>
          <a:xfrm>
            <a:off x="1371600" y="1095375"/>
            <a:ext cx="3657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81600" y="1095375"/>
            <a:ext cx="36576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灯片编号占位符 5"/>
          <p:cNvSpPr>
            <a:spLocks noGrp="1"/>
          </p:cNvSpPr>
          <p:nvPr>
            <p:ph type="sldNum" sz="quarter" idx="11"/>
          </p:nvPr>
        </p:nvSpPr>
        <p:spPr/>
        <p:txBody>
          <a:bodyPr/>
          <a:lstStyle>
            <a:lvl1pPr>
              <a:defRPr/>
            </a:lvl1pPr>
          </a:lstStyle>
          <a:p>
            <a:fld id="{EE8F593B-0071-45CD-B71C-2C5E3534DA5A}" type="slidenum">
              <a:rPr lang="en-US" altLang="zh-CN"/>
              <a:pPr/>
              <a:t>‹#›</a:t>
            </a:fld>
            <a:endParaRPr lang="en-US" altLang="zh-CN"/>
          </a:p>
        </p:txBody>
      </p:sp>
    </p:spTree>
    <p:extLst>
      <p:ext uri="{BB962C8B-B14F-4D97-AF65-F5344CB8AC3E}">
        <p14:creationId xmlns:p14="http://schemas.microsoft.com/office/powerpoint/2010/main" val="2252225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11560" y="0"/>
            <a:ext cx="8229600" cy="1143000"/>
          </a:xfrm>
        </p:spPr>
        <p:txBody>
          <a:bodyPr/>
          <a:lstStyle>
            <a:lvl1pPr algn="ctr">
              <a:defRPr/>
            </a:lvl1pPr>
          </a:lstStyle>
          <a:p>
            <a:r>
              <a:rPr lang="zh-CN" altLang="en-US" dirty="0"/>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灯片编号占位符 7"/>
          <p:cNvSpPr>
            <a:spLocks noGrp="1"/>
          </p:cNvSpPr>
          <p:nvPr>
            <p:ph type="sldNum" sz="quarter" idx="11"/>
          </p:nvPr>
        </p:nvSpPr>
        <p:spPr/>
        <p:txBody>
          <a:bodyPr/>
          <a:lstStyle>
            <a:lvl1pPr>
              <a:defRPr/>
            </a:lvl1pPr>
          </a:lstStyle>
          <a:p>
            <a:fld id="{86A6D46E-C90F-4159-9280-71B72D3A1AE3}" type="slidenum">
              <a:rPr lang="en-US" altLang="zh-CN"/>
              <a:pPr/>
              <a:t>‹#›</a:t>
            </a:fld>
            <a:endParaRPr lang="en-US" altLang="zh-CN"/>
          </a:p>
        </p:txBody>
      </p:sp>
    </p:spTree>
    <p:extLst>
      <p:ext uri="{BB962C8B-B14F-4D97-AF65-F5344CB8AC3E}">
        <p14:creationId xmlns:p14="http://schemas.microsoft.com/office/powerpoint/2010/main" val="2908191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259632" y="188640"/>
            <a:ext cx="7467600" cy="715962"/>
          </a:xfrm>
        </p:spPr>
        <p:txBody>
          <a:bodyPr/>
          <a:lstStyle>
            <a:lvl1pPr algn="ctr">
              <a:defRPr sz="4000" b="0">
                <a:latin typeface="华文中宋" pitchFamily="2" charset="-122"/>
                <a:ea typeface="华文中宋" pitchFamily="2" charset="-122"/>
              </a:defRPr>
            </a:lvl1pPr>
          </a:lstStyle>
          <a:p>
            <a:r>
              <a:rPr lang="zh-CN" altLang="en-US" dirty="0"/>
              <a:t>单击此处编辑母版标题样式</a:t>
            </a:r>
          </a:p>
        </p:txBody>
      </p:sp>
      <p:sp>
        <p:nvSpPr>
          <p:cNvPr id="4" name="灯片编号占位符 3"/>
          <p:cNvSpPr>
            <a:spLocks noGrp="1"/>
          </p:cNvSpPr>
          <p:nvPr>
            <p:ph type="sldNum" sz="quarter" idx="11"/>
          </p:nvPr>
        </p:nvSpPr>
        <p:spPr/>
        <p:txBody>
          <a:bodyPr/>
          <a:lstStyle>
            <a:lvl1pPr>
              <a:defRPr/>
            </a:lvl1pPr>
          </a:lstStyle>
          <a:p>
            <a:fld id="{286E7960-0927-4C5F-9709-06C36A8BCF30}" type="slidenum">
              <a:rPr lang="en-US" altLang="zh-CN"/>
              <a:pPr/>
              <a:t>‹#›</a:t>
            </a:fld>
            <a:endParaRPr lang="en-US" altLang="zh-CN"/>
          </a:p>
        </p:txBody>
      </p:sp>
    </p:spTree>
    <p:extLst>
      <p:ext uri="{BB962C8B-B14F-4D97-AF65-F5344CB8AC3E}">
        <p14:creationId xmlns:p14="http://schemas.microsoft.com/office/powerpoint/2010/main" val="176355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1"/>
          </p:nvPr>
        </p:nvSpPr>
        <p:spPr/>
        <p:txBody>
          <a:bodyPr/>
          <a:lstStyle>
            <a:lvl1pPr>
              <a:defRPr/>
            </a:lvl1pPr>
          </a:lstStyle>
          <a:p>
            <a:fld id="{4960C66F-4D68-41C2-87CA-3009B875B1C4}" type="slidenum">
              <a:rPr lang="en-US" altLang="zh-CN"/>
              <a:pPr/>
              <a:t>‹#›</a:t>
            </a:fld>
            <a:endParaRPr lang="en-US" altLang="zh-CN"/>
          </a:p>
        </p:txBody>
      </p:sp>
    </p:spTree>
    <p:extLst>
      <p:ext uri="{BB962C8B-B14F-4D97-AF65-F5344CB8AC3E}">
        <p14:creationId xmlns:p14="http://schemas.microsoft.com/office/powerpoint/2010/main" val="1364610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buClr>
                <a:srgbClr val="FFFF00"/>
              </a:buCl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灯片编号占位符 5"/>
          <p:cNvSpPr>
            <a:spLocks noGrp="1"/>
          </p:cNvSpPr>
          <p:nvPr>
            <p:ph type="sldNum" sz="quarter" idx="11"/>
          </p:nvPr>
        </p:nvSpPr>
        <p:spPr/>
        <p:txBody>
          <a:bodyPr/>
          <a:lstStyle>
            <a:lvl1pPr>
              <a:defRPr/>
            </a:lvl1pPr>
          </a:lstStyle>
          <a:p>
            <a:fld id="{B2892893-1DB1-4CCD-9685-0C8C511563A3}" type="slidenum">
              <a:rPr lang="en-US" altLang="zh-CN"/>
              <a:pPr/>
              <a:t>‹#›</a:t>
            </a:fld>
            <a:endParaRPr lang="en-US" altLang="zh-CN"/>
          </a:p>
        </p:txBody>
      </p:sp>
    </p:spTree>
    <p:extLst>
      <p:ext uri="{BB962C8B-B14F-4D97-AF65-F5344CB8AC3E}">
        <p14:creationId xmlns:p14="http://schemas.microsoft.com/office/powerpoint/2010/main" val="1035880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灯片编号占位符 5"/>
          <p:cNvSpPr>
            <a:spLocks noGrp="1"/>
          </p:cNvSpPr>
          <p:nvPr>
            <p:ph type="sldNum" sz="quarter" idx="11"/>
          </p:nvPr>
        </p:nvSpPr>
        <p:spPr/>
        <p:txBody>
          <a:bodyPr/>
          <a:lstStyle>
            <a:lvl1pPr>
              <a:defRPr/>
            </a:lvl1pPr>
          </a:lstStyle>
          <a:p>
            <a:fld id="{F52A0CFD-C1D7-4E4B-8F2F-9784C95B734D}" type="slidenum">
              <a:rPr lang="en-US" altLang="zh-CN"/>
              <a:pPr/>
              <a:t>‹#›</a:t>
            </a:fld>
            <a:endParaRPr lang="en-US" altLang="zh-CN"/>
          </a:p>
        </p:txBody>
      </p:sp>
    </p:spTree>
    <p:extLst>
      <p:ext uri="{BB962C8B-B14F-4D97-AF65-F5344CB8AC3E}">
        <p14:creationId xmlns:p14="http://schemas.microsoft.com/office/powerpoint/2010/main" val="837127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60000"/>
            <a:lumOff val="40000"/>
          </a:schemeClr>
        </a:solidFill>
        <a:effectLst/>
      </p:bgPr>
    </p:bg>
    <p:spTree>
      <p:nvGrpSpPr>
        <p:cNvPr id="1" name=""/>
        <p:cNvGrpSpPr/>
        <p:nvPr/>
      </p:nvGrpSpPr>
      <p:grpSpPr>
        <a:xfrm>
          <a:off x="0" y="0"/>
          <a:ext cx="0" cy="0"/>
          <a:chOff x="0" y="0"/>
          <a:chExt cx="0" cy="0"/>
        </a:xfrm>
      </p:grpSpPr>
      <p:sp>
        <p:nvSpPr>
          <p:cNvPr id="1101" name="Rectangle 77"/>
          <p:cNvSpPr>
            <a:spLocks noChangeArrowheads="1"/>
          </p:cNvSpPr>
          <p:nvPr/>
        </p:nvSpPr>
        <p:spPr bwMode="invGray">
          <a:xfrm>
            <a:off x="85181" y="41276"/>
            <a:ext cx="9088438" cy="925512"/>
          </a:xfrm>
          <a:prstGeom prst="rect">
            <a:avLst/>
          </a:prstGeom>
          <a:gradFill rotWithShape="1">
            <a:gsLst>
              <a:gs pos="0">
                <a:schemeClr val="bg2"/>
              </a:gs>
              <a:gs pos="100000">
                <a:schemeClr val="bg2">
                  <a:gamma/>
                  <a:shade val="46275"/>
                  <a:invGamma/>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02" name="Picture 78" descr="이미지"/>
          <p:cNvPicPr>
            <a:picLocks noChangeAspect="1" noChangeArrowheads="1"/>
          </p:cNvPicPr>
          <p:nvPr/>
        </p:nvPicPr>
        <p:blipFill>
          <a:blip r:embed="rId13">
            <a:lum bright="-6000" contrast="6000"/>
            <a:extLst>
              <a:ext uri="{28A0092B-C50C-407E-A947-70E740481C1C}">
                <a14:useLocalDpi xmlns:a14="http://schemas.microsoft.com/office/drawing/2010/main" val="0"/>
              </a:ext>
            </a:extLst>
          </a:blip>
          <a:srcRect l="52229" r="935" b="9456"/>
          <a:stretch>
            <a:fillRect/>
          </a:stretch>
        </p:blipFill>
        <p:spPr bwMode="auto">
          <a:xfrm rot="-21600000">
            <a:off x="0" y="41276"/>
            <a:ext cx="827584" cy="925511"/>
          </a:xfrm>
          <a:prstGeom prst="rect">
            <a:avLst/>
          </a:prstGeom>
          <a:noFill/>
          <a:extLst>
            <a:ext uri="{909E8E84-426E-40DD-AFC4-6F175D3DCCD1}">
              <a14:hiddenFill xmlns:a14="http://schemas.microsoft.com/office/drawing/2010/main">
                <a:solidFill>
                  <a:srgbClr val="FFFFFF"/>
                </a:solidFill>
              </a14:hiddenFill>
            </a:ext>
          </a:extLst>
        </p:spPr>
      </p:pic>
      <p:sp>
        <p:nvSpPr>
          <p:cNvPr id="1103" name="Rectangle 79" descr="좁은 수평선"/>
          <p:cNvSpPr>
            <a:spLocks noChangeArrowheads="1"/>
          </p:cNvSpPr>
          <p:nvPr/>
        </p:nvSpPr>
        <p:spPr bwMode="ltGray">
          <a:xfrm>
            <a:off x="74884" y="966787"/>
            <a:ext cx="752700" cy="5891213"/>
          </a:xfrm>
          <a:prstGeom prst="rect">
            <a:avLst/>
          </a:prstGeom>
          <a:pattFill prst="narHorz">
            <a:fgClr>
              <a:schemeClr val="bg1"/>
            </a:fgClr>
            <a:bgClr>
              <a:srgbClr val="000000"/>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04" name="Group 80"/>
          <p:cNvGrpSpPr>
            <a:grpSpLocks/>
          </p:cNvGrpSpPr>
          <p:nvPr/>
        </p:nvGrpSpPr>
        <p:grpSpPr bwMode="auto">
          <a:xfrm>
            <a:off x="0" y="0"/>
            <a:ext cx="9148763" cy="6856413"/>
            <a:chOff x="-3" y="0"/>
            <a:chExt cx="5763" cy="4319"/>
          </a:xfrm>
        </p:grpSpPr>
        <p:sp>
          <p:nvSpPr>
            <p:cNvPr id="1105" name="AutoShape 81"/>
            <p:cNvSpPr>
              <a:spLocks noChangeArrowheads="1"/>
            </p:cNvSpPr>
            <p:nvPr userDrawn="1"/>
          </p:nvSpPr>
          <p:spPr bwMode="white">
            <a:xfrm>
              <a:off x="24" y="24"/>
              <a:ext cx="5712" cy="4272"/>
            </a:xfrm>
            <a:prstGeom prst="roundRect">
              <a:avLst>
                <a:gd name="adj" fmla="val 6227"/>
              </a:avLst>
            </a:prstGeom>
            <a:noFill/>
            <a:ln w="7620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 name="Freeform 82"/>
            <p:cNvSpPr>
              <a:spLocks/>
            </p:cNvSpPr>
            <p:nvPr userDrawn="1"/>
          </p:nvSpPr>
          <p:spPr bwMode="white">
            <a:xfrm>
              <a:off x="0" y="0"/>
              <a:ext cx="288" cy="288"/>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Lst>
              <a:ahLst/>
              <a:cxnLst>
                <a:cxn ang="0">
                  <a:pos x="T0" y="T1"/>
                </a:cxn>
                <a:cxn ang="0">
                  <a:pos x="T2" y="T3"/>
                </a:cxn>
                <a:cxn ang="0">
                  <a:pos x="T4" y="T5"/>
                </a:cxn>
                <a:cxn ang="0">
                  <a:pos x="T6" y="T7"/>
                </a:cxn>
                <a:cxn ang="0">
                  <a:pos x="T8" y="T9"/>
                </a:cxn>
                <a:cxn ang="0">
                  <a:pos x="T10" y="T11"/>
                </a:cxn>
              </a:cxnLst>
              <a:rect l="0" t="0" r="r" b="b"/>
              <a:pathLst>
                <a:path w="336" h="384">
                  <a:moveTo>
                    <a:pt x="0" y="48"/>
                  </a:moveTo>
                  <a:lnTo>
                    <a:pt x="0" y="384"/>
                  </a:lnTo>
                  <a:lnTo>
                    <a:pt x="96" y="192"/>
                  </a:lnTo>
                  <a:lnTo>
                    <a:pt x="192" y="48"/>
                  </a:lnTo>
                  <a:lnTo>
                    <a:pt x="336" y="0"/>
                  </a:lnTo>
                  <a:lnTo>
                    <a:pt x="0" y="0"/>
                  </a:lnTo>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7" name="Freeform 83"/>
            <p:cNvSpPr>
              <a:spLocks/>
            </p:cNvSpPr>
            <p:nvPr userDrawn="1"/>
          </p:nvSpPr>
          <p:spPr bwMode="white">
            <a:xfrm rot="-5408600">
              <a:off x="-50" y="4030"/>
              <a:ext cx="336" cy="242"/>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Lst>
              <a:ahLst/>
              <a:cxnLst>
                <a:cxn ang="0">
                  <a:pos x="T0" y="T1"/>
                </a:cxn>
                <a:cxn ang="0">
                  <a:pos x="T2" y="T3"/>
                </a:cxn>
                <a:cxn ang="0">
                  <a:pos x="T4" y="T5"/>
                </a:cxn>
                <a:cxn ang="0">
                  <a:pos x="T6" y="T7"/>
                </a:cxn>
                <a:cxn ang="0">
                  <a:pos x="T8" y="T9"/>
                </a:cxn>
                <a:cxn ang="0">
                  <a:pos x="T10" y="T11"/>
                </a:cxn>
              </a:cxnLst>
              <a:rect l="0" t="0" r="r" b="b"/>
              <a:pathLst>
                <a:path w="336" h="384">
                  <a:moveTo>
                    <a:pt x="0" y="48"/>
                  </a:moveTo>
                  <a:lnTo>
                    <a:pt x="0" y="384"/>
                  </a:lnTo>
                  <a:lnTo>
                    <a:pt x="96" y="192"/>
                  </a:lnTo>
                  <a:lnTo>
                    <a:pt x="192" y="48"/>
                  </a:lnTo>
                  <a:lnTo>
                    <a:pt x="336" y="0"/>
                  </a:lnTo>
                  <a:lnTo>
                    <a:pt x="0" y="0"/>
                  </a:lnTo>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8" name="Freeform 84"/>
            <p:cNvSpPr>
              <a:spLocks/>
            </p:cNvSpPr>
            <p:nvPr userDrawn="1"/>
          </p:nvSpPr>
          <p:spPr bwMode="white">
            <a:xfrm rot="10769190">
              <a:off x="5519" y="4031"/>
              <a:ext cx="232" cy="287"/>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Lst>
              <a:ahLst/>
              <a:cxnLst>
                <a:cxn ang="0">
                  <a:pos x="T0" y="T1"/>
                </a:cxn>
                <a:cxn ang="0">
                  <a:pos x="T2" y="T3"/>
                </a:cxn>
                <a:cxn ang="0">
                  <a:pos x="T4" y="T5"/>
                </a:cxn>
                <a:cxn ang="0">
                  <a:pos x="T6" y="T7"/>
                </a:cxn>
                <a:cxn ang="0">
                  <a:pos x="T8" y="T9"/>
                </a:cxn>
                <a:cxn ang="0">
                  <a:pos x="T10" y="T11"/>
                </a:cxn>
              </a:cxnLst>
              <a:rect l="0" t="0" r="r" b="b"/>
              <a:pathLst>
                <a:path w="336" h="384">
                  <a:moveTo>
                    <a:pt x="0" y="48"/>
                  </a:moveTo>
                  <a:lnTo>
                    <a:pt x="0" y="384"/>
                  </a:lnTo>
                  <a:lnTo>
                    <a:pt x="96" y="192"/>
                  </a:lnTo>
                  <a:lnTo>
                    <a:pt x="192" y="48"/>
                  </a:lnTo>
                  <a:lnTo>
                    <a:pt x="336" y="0"/>
                  </a:lnTo>
                  <a:lnTo>
                    <a:pt x="0" y="0"/>
                  </a:lnTo>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09" name="Freeform 85"/>
            <p:cNvSpPr>
              <a:spLocks/>
            </p:cNvSpPr>
            <p:nvPr userDrawn="1"/>
          </p:nvSpPr>
          <p:spPr bwMode="white">
            <a:xfrm rot="5400000">
              <a:off x="5472" y="0"/>
              <a:ext cx="288" cy="288"/>
            </a:xfrm>
            <a:custGeom>
              <a:avLst/>
              <a:gdLst>
                <a:gd name="T0" fmla="*/ 0 w 336"/>
                <a:gd name="T1" fmla="*/ 48 h 384"/>
                <a:gd name="T2" fmla="*/ 0 w 336"/>
                <a:gd name="T3" fmla="*/ 384 h 384"/>
                <a:gd name="T4" fmla="*/ 96 w 336"/>
                <a:gd name="T5" fmla="*/ 192 h 384"/>
                <a:gd name="T6" fmla="*/ 192 w 336"/>
                <a:gd name="T7" fmla="*/ 48 h 384"/>
                <a:gd name="T8" fmla="*/ 336 w 336"/>
                <a:gd name="T9" fmla="*/ 0 h 384"/>
                <a:gd name="T10" fmla="*/ 0 w 336"/>
                <a:gd name="T11" fmla="*/ 0 h 384"/>
              </a:gdLst>
              <a:ahLst/>
              <a:cxnLst>
                <a:cxn ang="0">
                  <a:pos x="T0" y="T1"/>
                </a:cxn>
                <a:cxn ang="0">
                  <a:pos x="T2" y="T3"/>
                </a:cxn>
                <a:cxn ang="0">
                  <a:pos x="T4" y="T5"/>
                </a:cxn>
                <a:cxn ang="0">
                  <a:pos x="T6" y="T7"/>
                </a:cxn>
                <a:cxn ang="0">
                  <a:pos x="T8" y="T9"/>
                </a:cxn>
                <a:cxn ang="0">
                  <a:pos x="T10" y="T11"/>
                </a:cxn>
              </a:cxnLst>
              <a:rect l="0" t="0" r="r" b="b"/>
              <a:pathLst>
                <a:path w="336" h="384">
                  <a:moveTo>
                    <a:pt x="0" y="48"/>
                  </a:moveTo>
                  <a:lnTo>
                    <a:pt x="0" y="384"/>
                  </a:lnTo>
                  <a:lnTo>
                    <a:pt x="96" y="192"/>
                  </a:lnTo>
                  <a:lnTo>
                    <a:pt x="192" y="48"/>
                  </a:lnTo>
                  <a:lnTo>
                    <a:pt x="336" y="0"/>
                  </a:lnTo>
                  <a:lnTo>
                    <a:pt x="0" y="0"/>
                  </a:lnTo>
                </a:path>
              </a:pathLst>
            </a:cu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7" name="Rectangle 3"/>
          <p:cNvSpPr>
            <a:spLocks noGrp="1" noChangeArrowheads="1"/>
          </p:cNvSpPr>
          <p:nvPr>
            <p:ph type="body" idx="1"/>
          </p:nvPr>
        </p:nvSpPr>
        <p:spPr bwMode="auto">
          <a:xfrm>
            <a:off x="899593" y="1124744"/>
            <a:ext cx="8020569" cy="519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sp>
        <p:nvSpPr>
          <p:cNvPr id="1030" name="Rectangle 6"/>
          <p:cNvSpPr>
            <a:spLocks noGrp="1" noChangeArrowheads="1"/>
          </p:cNvSpPr>
          <p:nvPr>
            <p:ph type="sldNum" sz="quarter" idx="4"/>
          </p:nvPr>
        </p:nvSpPr>
        <p:spPr bwMode="auto">
          <a:xfrm>
            <a:off x="3429000" y="6477000"/>
            <a:ext cx="21336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2"/>
                </a:solidFill>
                <a:ea typeface="宋体" charset="-122"/>
              </a:defRPr>
            </a:lvl1pPr>
          </a:lstStyle>
          <a:p>
            <a:fld id="{6B788806-1C03-4DC7-BBEE-379FDB72DBFC}" type="slidenum">
              <a:rPr lang="en-US" altLang="zh-CN"/>
              <a:pPr/>
              <a:t>‹#›</a:t>
            </a:fld>
            <a:endParaRPr lang="en-US" altLang="zh-CN"/>
          </a:p>
        </p:txBody>
      </p:sp>
      <p:sp>
        <p:nvSpPr>
          <p:cNvPr id="1026" name="Rectangle 2"/>
          <p:cNvSpPr>
            <a:spLocks noGrp="1" noChangeArrowheads="1"/>
          </p:cNvSpPr>
          <p:nvPr>
            <p:ph type="title"/>
          </p:nvPr>
        </p:nvSpPr>
        <p:spPr bwMode="black">
          <a:xfrm>
            <a:off x="1115616" y="146051"/>
            <a:ext cx="74676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110" name="Line 86"/>
          <p:cNvSpPr>
            <a:spLocks noChangeShapeType="1"/>
          </p:cNvSpPr>
          <p:nvPr/>
        </p:nvSpPr>
        <p:spPr bwMode="auto">
          <a:xfrm>
            <a:off x="1187450" y="6453188"/>
            <a:ext cx="7488238" cy="0"/>
          </a:xfrm>
          <a:prstGeom prst="line">
            <a:avLst/>
          </a:prstGeom>
          <a:noFill/>
          <a:ln w="9525">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1" fontAlgn="base" hangingPunct="1">
        <a:spcBef>
          <a:spcPct val="0"/>
        </a:spcBef>
        <a:spcAft>
          <a:spcPct val="0"/>
        </a:spcAft>
        <a:defRPr sz="4000" b="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defRPr>
      </a:lvl1pPr>
      <a:lvl2pPr algn="r" rtl="0" eaLnBrk="1" fontAlgn="base" hangingPunct="1">
        <a:spcBef>
          <a:spcPct val="0"/>
        </a:spcBef>
        <a:spcAft>
          <a:spcPct val="0"/>
        </a:spcAft>
        <a:defRPr sz="3600" b="1">
          <a:solidFill>
            <a:schemeClr val="bg1"/>
          </a:solidFill>
          <a:latin typeface="Verdana" pitchFamily="34" charset="0"/>
        </a:defRPr>
      </a:lvl2pPr>
      <a:lvl3pPr algn="r" rtl="0" eaLnBrk="1" fontAlgn="base" hangingPunct="1">
        <a:spcBef>
          <a:spcPct val="0"/>
        </a:spcBef>
        <a:spcAft>
          <a:spcPct val="0"/>
        </a:spcAft>
        <a:defRPr sz="3600" b="1">
          <a:solidFill>
            <a:schemeClr val="bg1"/>
          </a:solidFill>
          <a:latin typeface="Verdana" pitchFamily="34" charset="0"/>
        </a:defRPr>
      </a:lvl3pPr>
      <a:lvl4pPr algn="r" rtl="0" eaLnBrk="1" fontAlgn="base" hangingPunct="1">
        <a:spcBef>
          <a:spcPct val="0"/>
        </a:spcBef>
        <a:spcAft>
          <a:spcPct val="0"/>
        </a:spcAft>
        <a:defRPr sz="3600" b="1">
          <a:solidFill>
            <a:schemeClr val="bg1"/>
          </a:solidFill>
          <a:latin typeface="Verdana" pitchFamily="34" charset="0"/>
        </a:defRPr>
      </a:lvl4pPr>
      <a:lvl5pPr algn="r" rtl="0" eaLnBrk="1" fontAlgn="base" hangingPunct="1">
        <a:spcBef>
          <a:spcPct val="0"/>
        </a:spcBef>
        <a:spcAft>
          <a:spcPct val="0"/>
        </a:spcAft>
        <a:defRPr sz="3600" b="1">
          <a:solidFill>
            <a:schemeClr val="bg1"/>
          </a:solidFill>
          <a:latin typeface="Verdana" pitchFamily="34" charset="0"/>
        </a:defRPr>
      </a:lvl5pPr>
      <a:lvl6pPr marL="457200" algn="r" rtl="0" eaLnBrk="1" fontAlgn="base" hangingPunct="1">
        <a:spcBef>
          <a:spcPct val="0"/>
        </a:spcBef>
        <a:spcAft>
          <a:spcPct val="0"/>
        </a:spcAft>
        <a:defRPr sz="3600" b="1">
          <a:solidFill>
            <a:schemeClr val="bg1"/>
          </a:solidFill>
          <a:latin typeface="Verdana" pitchFamily="34" charset="0"/>
        </a:defRPr>
      </a:lvl6pPr>
      <a:lvl7pPr marL="914400" algn="r" rtl="0" eaLnBrk="1" fontAlgn="base" hangingPunct="1">
        <a:spcBef>
          <a:spcPct val="0"/>
        </a:spcBef>
        <a:spcAft>
          <a:spcPct val="0"/>
        </a:spcAft>
        <a:defRPr sz="3600" b="1">
          <a:solidFill>
            <a:schemeClr val="bg1"/>
          </a:solidFill>
          <a:latin typeface="Verdana" pitchFamily="34" charset="0"/>
        </a:defRPr>
      </a:lvl7pPr>
      <a:lvl8pPr marL="1371600" algn="r" rtl="0" eaLnBrk="1" fontAlgn="base" hangingPunct="1">
        <a:spcBef>
          <a:spcPct val="0"/>
        </a:spcBef>
        <a:spcAft>
          <a:spcPct val="0"/>
        </a:spcAft>
        <a:defRPr sz="3600" b="1">
          <a:solidFill>
            <a:schemeClr val="bg1"/>
          </a:solidFill>
          <a:latin typeface="Verdana" pitchFamily="34" charset="0"/>
        </a:defRPr>
      </a:lvl8pPr>
      <a:lvl9pPr marL="1828800" algn="r" rtl="0" eaLnBrk="1" fontAlgn="base" hangingPunct="1">
        <a:spcBef>
          <a:spcPct val="0"/>
        </a:spcBef>
        <a:spcAft>
          <a:spcPct val="0"/>
        </a:spcAft>
        <a:defRPr sz="3600" b="1">
          <a:solidFill>
            <a:schemeClr val="bg1"/>
          </a:solidFill>
          <a:latin typeface="Verdana" pitchFamily="34" charset="0"/>
        </a:defRPr>
      </a:lvl9pPr>
    </p:titleStyle>
    <p:bodyStyle>
      <a:lvl1pPr marL="342900" indent="-342900" algn="l" rtl="0" eaLnBrk="1" fontAlgn="base" hangingPunct="1">
        <a:spcBef>
          <a:spcPct val="20000"/>
        </a:spcBef>
        <a:spcAft>
          <a:spcPct val="0"/>
        </a:spcAft>
        <a:buClr>
          <a:srgbClr val="FFFF00"/>
        </a:buClr>
        <a:buFont typeface="Wingdings" pitchFamily="2" charset="2"/>
        <a:buChar char="v"/>
        <a:defRPr sz="3200">
          <a:solidFill>
            <a:schemeClr val="accent4">
              <a:lumMod val="10000"/>
            </a:schemeClr>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accent4">
              <a:lumMod val="10000"/>
            </a:schemeClr>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accent4">
              <a:lumMod val="10000"/>
            </a:schemeClr>
          </a:solidFill>
          <a:latin typeface="Arial" charset="0"/>
        </a:defRPr>
      </a:lvl3pPr>
      <a:lvl4pPr marL="1600200" indent="-228600" algn="l" rtl="0" eaLnBrk="1" fontAlgn="base" hangingPunct="1">
        <a:spcBef>
          <a:spcPct val="20000"/>
        </a:spcBef>
        <a:spcAft>
          <a:spcPct val="0"/>
        </a:spcAft>
        <a:buChar char="–"/>
        <a:defRPr sz="2000">
          <a:solidFill>
            <a:schemeClr val="accent4">
              <a:lumMod val="10000"/>
            </a:schemeClr>
          </a:solidFill>
          <a:latin typeface="Arial" charset="0"/>
        </a:defRPr>
      </a:lvl4pPr>
      <a:lvl5pPr marL="2057400" indent="-228600" algn="l" rtl="0" eaLnBrk="1" fontAlgn="base" hangingPunct="1">
        <a:spcBef>
          <a:spcPct val="20000"/>
        </a:spcBef>
        <a:spcAft>
          <a:spcPct val="0"/>
        </a:spcAft>
        <a:buChar char="»"/>
        <a:defRPr sz="2000">
          <a:solidFill>
            <a:schemeClr val="accent4">
              <a:lumMod val="10000"/>
            </a:schemeClr>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1.pdf"/><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35.pdf"/><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1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1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76.w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907704" y="5229200"/>
            <a:ext cx="6762750" cy="1164679"/>
          </a:xfrm>
        </p:spPr>
        <p:txBody>
          <a:bodyPr/>
          <a:lstStyle/>
          <a:p>
            <a:pPr algn="ctr">
              <a:spcBef>
                <a:spcPts val="0"/>
              </a:spcBef>
            </a:pPr>
            <a:r>
              <a:rPr lang="zh-CN" altLang="en-US" sz="2400" b="0">
                <a:solidFill>
                  <a:schemeClr val="tx1"/>
                </a:solidFill>
                <a:latin typeface="华文行楷" pitchFamily="2" charset="-122"/>
                <a:ea typeface="华文行楷" pitchFamily="2" charset="-122"/>
              </a:rPr>
              <a:t>何高峰</a:t>
            </a:r>
            <a:br>
              <a:rPr lang="en-US" altLang="zh-CN" sz="2400" b="0" dirty="0">
                <a:solidFill>
                  <a:schemeClr val="tx1"/>
                </a:solidFill>
                <a:ea typeface="宋体" charset="-122"/>
              </a:rPr>
            </a:br>
            <a:r>
              <a:rPr lang="zh-CN" altLang="en-US" sz="2400" b="0" dirty="0">
                <a:solidFill>
                  <a:schemeClr val="tx1"/>
                </a:solidFill>
                <a:latin typeface="华文行楷" pitchFamily="2" charset="-122"/>
                <a:ea typeface="华文行楷" pitchFamily="2" charset="-122"/>
              </a:rPr>
              <a:t>南京邮电大学</a:t>
            </a:r>
            <a:br>
              <a:rPr lang="en-US" altLang="zh-CN" sz="2400" b="0" dirty="0">
                <a:solidFill>
                  <a:schemeClr val="tx1"/>
                </a:solidFill>
                <a:ea typeface="宋体" charset="-122"/>
              </a:rPr>
            </a:br>
            <a:r>
              <a:rPr lang="en-US" altLang="zh-CN" sz="2400" b="0" dirty="0">
                <a:solidFill>
                  <a:schemeClr val="tx1"/>
                </a:solidFill>
                <a:latin typeface="华文行楷" pitchFamily="2" charset="-122"/>
                <a:ea typeface="华文行楷" pitchFamily="2" charset="-122"/>
              </a:rPr>
              <a:t>Email</a:t>
            </a:r>
            <a:r>
              <a:rPr lang="zh-CN" altLang="en-US" sz="2400" b="0" dirty="0">
                <a:solidFill>
                  <a:schemeClr val="tx1"/>
                </a:solidFill>
                <a:ea typeface="宋体" charset="-122"/>
              </a:rPr>
              <a:t>：</a:t>
            </a:r>
            <a:r>
              <a:rPr lang="en-US" altLang="zh-CN" sz="2400" dirty="0">
                <a:solidFill>
                  <a:schemeClr val="tx1"/>
                </a:solidFill>
                <a:latin typeface="华文行楷" pitchFamily="2" charset="-122"/>
                <a:ea typeface="华文行楷" pitchFamily="2" charset="-122"/>
              </a:rPr>
              <a:t>hegaofeng</a:t>
            </a:r>
            <a:r>
              <a:rPr lang="en-US" altLang="zh-CN" sz="2400" b="0" dirty="0">
                <a:solidFill>
                  <a:schemeClr val="tx1"/>
                </a:solidFill>
                <a:latin typeface="华文行楷" pitchFamily="2" charset="-122"/>
                <a:ea typeface="华文行楷" pitchFamily="2" charset="-122"/>
              </a:rPr>
              <a:t>@njupt.edu.cn</a:t>
            </a:r>
          </a:p>
        </p:txBody>
      </p:sp>
      <p:sp>
        <p:nvSpPr>
          <p:cNvPr id="2051" name="Rectangle 3"/>
          <p:cNvSpPr>
            <a:spLocks noGrp="1" noChangeArrowheads="1"/>
          </p:cNvSpPr>
          <p:nvPr>
            <p:ph type="subTitle" idx="1"/>
          </p:nvPr>
        </p:nvSpPr>
        <p:spPr>
          <a:xfrm>
            <a:off x="2555776" y="2132856"/>
            <a:ext cx="6019800" cy="1143000"/>
          </a:xfrm>
        </p:spPr>
        <p:txBody>
          <a:bodyPr/>
          <a:lstStyle/>
          <a:p>
            <a:pPr>
              <a:lnSpc>
                <a:spcPct val="80000"/>
              </a:lnSpc>
            </a:pPr>
            <a:r>
              <a:rPr lang="zh-CN" altLang="en-US" sz="8800" dirty="0">
                <a:solidFill>
                  <a:srgbClr val="FFFF99"/>
                </a:solidFill>
                <a:latin typeface="方正舒体" pitchFamily="2" charset="-122"/>
                <a:ea typeface="方正舒体" pitchFamily="2" charset="-122"/>
                <a:cs typeface="+mj-cs"/>
              </a:rPr>
              <a:t>传输层安全</a:t>
            </a:r>
            <a:endParaRPr lang="en-US" altLang="zh-CN" sz="8800" dirty="0">
              <a:solidFill>
                <a:srgbClr val="FFFF99"/>
              </a:solidFill>
              <a:latin typeface="方正舒体" pitchFamily="2" charset="-122"/>
              <a:ea typeface="方正舒体" pitchFamily="2" charset="-122"/>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a:t>Web</a:t>
            </a:r>
            <a:r>
              <a:rPr lang="zh-CN" altLang="en-US"/>
              <a:t>安全问题的提出</a:t>
            </a:r>
          </a:p>
        </p:txBody>
      </p:sp>
      <p:sp>
        <p:nvSpPr>
          <p:cNvPr id="163843" name="Rectangle 3"/>
          <p:cNvSpPr>
            <a:spLocks noGrp="1" noChangeArrowheads="1"/>
          </p:cNvSpPr>
          <p:nvPr>
            <p:ph idx="1"/>
          </p:nvPr>
        </p:nvSpPr>
        <p:spPr>
          <a:xfrm>
            <a:off x="899592" y="1268760"/>
            <a:ext cx="8020569" cy="5197788"/>
          </a:xfrm>
        </p:spPr>
        <p:txBody>
          <a:bodyPr/>
          <a:lstStyle/>
          <a:p>
            <a:pPr marL="449263" indent="-449263">
              <a:lnSpc>
                <a:spcPct val="150000"/>
              </a:lnSpc>
              <a:spcBef>
                <a:spcPts val="600"/>
              </a:spcBef>
              <a:spcAft>
                <a:spcPts val="600"/>
              </a:spcAft>
              <a:buSzPct val="80000"/>
            </a:pPr>
            <a:r>
              <a:rPr lang="en-US" altLang="zh-CN" sz="2400" dirty="0">
                <a:solidFill>
                  <a:schemeClr val="tx1"/>
                </a:solidFill>
                <a:latin typeface="华文中宋" pitchFamily="2" charset="-122"/>
                <a:ea typeface="华文中宋" pitchFamily="2" charset="-122"/>
              </a:rPr>
              <a:t>Web</a:t>
            </a:r>
            <a:r>
              <a:rPr lang="zh-CN" altLang="en-US" sz="2400" dirty="0">
                <a:solidFill>
                  <a:schemeClr val="tx1"/>
                </a:solidFill>
                <a:latin typeface="华文中宋" pitchFamily="2" charset="-122"/>
                <a:ea typeface="华文中宋" pitchFamily="2" charset="-122"/>
              </a:rPr>
              <a:t>应用的简单性使其</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迅速普及</a:t>
            </a:r>
          </a:p>
          <a:p>
            <a:pPr marL="449263" indent="-449263">
              <a:lnSpc>
                <a:spcPct val="150000"/>
              </a:lnSpc>
              <a:spcBef>
                <a:spcPts val="600"/>
              </a:spcBef>
              <a:spcAft>
                <a:spcPts val="600"/>
              </a:spcAft>
              <a:buSzPct val="80000"/>
            </a:pPr>
            <a:r>
              <a:rPr lang="zh-CN" altLang="en-US" sz="2400" dirty="0">
                <a:solidFill>
                  <a:schemeClr val="tx1"/>
                </a:solidFill>
                <a:latin typeface="华文中宋" pitchFamily="2" charset="-122"/>
                <a:ea typeface="华文中宋" pitchFamily="2" charset="-122"/>
              </a:rPr>
              <a:t>本质是基于</a:t>
            </a:r>
            <a:r>
              <a:rPr lang="en-US" altLang="zh-CN" sz="2400" dirty="0">
                <a:solidFill>
                  <a:schemeClr val="tx1"/>
                </a:solidFill>
                <a:latin typeface="华文中宋" pitchFamily="2" charset="-122"/>
                <a:ea typeface="华文中宋" pitchFamily="2" charset="-122"/>
              </a:rPr>
              <a:t>TCP/IP</a:t>
            </a:r>
            <a:r>
              <a:rPr lang="zh-CN" altLang="en-US" sz="2400" dirty="0">
                <a:solidFill>
                  <a:schemeClr val="tx1"/>
                </a:solidFill>
                <a:latin typeface="华文中宋" pitchFamily="2" charset="-122"/>
                <a:ea typeface="华文中宋" pitchFamily="2" charset="-122"/>
              </a:rPr>
              <a:t>的</a:t>
            </a:r>
            <a:r>
              <a:rPr lang="en-US" altLang="zh-CN" sz="2400" dirty="0">
                <a:solidFill>
                  <a:schemeClr val="tx1"/>
                </a:solidFill>
                <a:latin typeface="华文中宋" pitchFamily="2" charset="-122"/>
                <a:ea typeface="华文中宋" pitchFamily="2" charset="-122"/>
              </a:rPr>
              <a:t>C/S</a:t>
            </a:r>
            <a:r>
              <a:rPr lang="zh-CN" altLang="en-US" sz="2400" dirty="0">
                <a:solidFill>
                  <a:schemeClr val="tx1"/>
                </a:solidFill>
                <a:latin typeface="华文中宋" pitchFamily="2" charset="-122"/>
                <a:ea typeface="华文中宋" pitchFamily="2" charset="-122"/>
              </a:rPr>
              <a:t>、</a:t>
            </a:r>
            <a:r>
              <a:rPr lang="en-US" altLang="zh-CN" sz="2400" dirty="0">
                <a:solidFill>
                  <a:schemeClr val="tx1"/>
                </a:solidFill>
                <a:latin typeface="华文中宋" pitchFamily="2" charset="-122"/>
                <a:ea typeface="华文中宋" pitchFamily="2" charset="-122"/>
              </a:rPr>
              <a:t> B/S</a:t>
            </a:r>
            <a:r>
              <a:rPr lang="zh-CN" altLang="en-US" sz="2400" dirty="0">
                <a:solidFill>
                  <a:schemeClr val="tx1"/>
                </a:solidFill>
                <a:latin typeface="华文中宋" pitchFamily="2" charset="-122"/>
                <a:ea typeface="华文中宋" pitchFamily="2" charset="-122"/>
              </a:rPr>
              <a:t>应用，</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无安全性</a:t>
            </a:r>
          </a:p>
          <a:p>
            <a:pPr marL="449263" indent="-449263">
              <a:lnSpc>
                <a:spcPct val="150000"/>
              </a:lnSpc>
              <a:spcBef>
                <a:spcPts val="600"/>
              </a:spcBef>
              <a:spcAft>
                <a:spcPts val="600"/>
              </a:spcAft>
              <a:buSzPct val="80000"/>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a:t>
            </a:r>
            <a:r>
              <a:rPr lang="zh-CN" altLang="en-US" sz="2400" dirty="0">
                <a:solidFill>
                  <a:schemeClr val="tx1"/>
                </a:solidFill>
                <a:latin typeface="华文中宋" pitchFamily="2" charset="-122"/>
                <a:ea typeface="华文中宋" pitchFamily="2" charset="-122"/>
              </a:rPr>
              <a:t>信息是双向的，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可被主动攻击</a:t>
            </a:r>
          </a:p>
          <a:p>
            <a:pPr marL="449263" indent="-449263">
              <a:lnSpc>
                <a:spcPct val="150000"/>
              </a:lnSpc>
              <a:spcBef>
                <a:spcPts val="600"/>
              </a:spcBef>
              <a:spcAft>
                <a:spcPts val="600"/>
              </a:spcAft>
              <a:buSzPct val="80000"/>
            </a:pPr>
            <a:r>
              <a:rPr lang="zh-CN" altLang="en-US" sz="2400" dirty="0">
                <a:solidFill>
                  <a:schemeClr val="tx1"/>
                </a:solidFill>
                <a:latin typeface="华文中宋" pitchFamily="2" charset="-122"/>
                <a:ea typeface="华文中宋" pitchFamily="2" charset="-122"/>
              </a:rPr>
              <a:t>复杂的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软件系统存在隐患</a:t>
            </a:r>
            <a:r>
              <a:rPr lang="zh-CN" altLang="en-US" sz="2400" dirty="0">
                <a:solidFill>
                  <a:schemeClr val="tx1"/>
                </a:solidFill>
                <a:latin typeface="华文中宋" pitchFamily="2" charset="-122"/>
                <a:ea typeface="华文中宋" pitchFamily="2" charset="-122"/>
              </a:rPr>
              <a:t>：浏览器一般只能理解基本的数据格式如 </a:t>
            </a:r>
            <a:r>
              <a:rPr lang="en-US" altLang="zh-CN" sz="2400" dirty="0">
                <a:solidFill>
                  <a:schemeClr val="tx1"/>
                </a:solidFill>
                <a:latin typeface="华文中宋" pitchFamily="2" charset="-122"/>
                <a:ea typeface="华文中宋" pitchFamily="2" charset="-122"/>
              </a:rPr>
              <a:t>HTML</a:t>
            </a:r>
            <a:r>
              <a:rPr lang="zh-CN" altLang="en-US" sz="2400" dirty="0">
                <a:solidFill>
                  <a:schemeClr val="tx1"/>
                </a:solidFill>
                <a:latin typeface="华文中宋" pitchFamily="2" charset="-122"/>
                <a:ea typeface="华文中宋" pitchFamily="2" charset="-122"/>
              </a:rPr>
              <a:t>、</a:t>
            </a:r>
            <a:r>
              <a:rPr lang="en-US" altLang="zh-CN" sz="2400" dirty="0">
                <a:solidFill>
                  <a:schemeClr val="tx1"/>
                </a:solidFill>
                <a:latin typeface="华文中宋" pitchFamily="2" charset="-122"/>
                <a:ea typeface="华文中宋" pitchFamily="2" charset="-122"/>
              </a:rPr>
              <a:t>JPEG</a:t>
            </a:r>
            <a:r>
              <a:rPr lang="zh-CN" altLang="en-US" sz="2400" dirty="0">
                <a:solidFill>
                  <a:schemeClr val="tx1"/>
                </a:solidFill>
                <a:latin typeface="华文中宋" pitchFamily="2" charset="-122"/>
                <a:ea typeface="华文中宋" pitchFamily="2" charset="-122"/>
              </a:rPr>
              <a:t>和</a:t>
            </a:r>
            <a:r>
              <a:rPr lang="en-US" altLang="zh-CN" sz="2400" dirty="0">
                <a:solidFill>
                  <a:schemeClr val="tx1"/>
                </a:solidFill>
                <a:latin typeface="华文中宋" pitchFamily="2" charset="-122"/>
                <a:ea typeface="华文中宋" pitchFamily="2" charset="-122"/>
              </a:rPr>
              <a:t>GIF</a:t>
            </a:r>
            <a:r>
              <a:rPr lang="zh-CN" altLang="en-US" sz="2400" dirty="0">
                <a:solidFill>
                  <a:schemeClr val="tx1"/>
                </a:solidFill>
                <a:latin typeface="华文中宋" pitchFamily="2" charset="-122"/>
                <a:ea typeface="华文中宋" pitchFamily="2" charset="-122"/>
              </a:rPr>
              <a:t>格式。对其它的数据格式，浏览器要通过外部程序来观察</a:t>
            </a:r>
          </a:p>
          <a:p>
            <a:pPr marL="449263" indent="-449263">
              <a:lnSpc>
                <a:spcPct val="150000"/>
              </a:lnSpc>
              <a:spcBef>
                <a:spcPts val="600"/>
              </a:spcBef>
              <a:spcAft>
                <a:spcPts val="600"/>
              </a:spcAft>
              <a:buSzPct val="80000"/>
            </a:pPr>
            <a:r>
              <a:rPr lang="zh-CN" altLang="en-US" sz="2400" dirty="0">
                <a:solidFill>
                  <a:schemeClr val="tx1"/>
                </a:solidFill>
                <a:latin typeface="华文中宋" pitchFamily="2" charset="-122"/>
                <a:ea typeface="华文中宋" pitchFamily="2" charset="-122"/>
              </a:rPr>
              <a:t>客户的多样性，</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缺乏安全意识</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10</a:t>
            </a:fld>
            <a:endParaRPr lang="en-US" altLang="zh-CN"/>
          </a:p>
        </p:txBody>
      </p:sp>
    </p:spTree>
    <p:extLst>
      <p:ext uri="{BB962C8B-B14F-4D97-AF65-F5344CB8AC3E}">
        <p14:creationId xmlns:p14="http://schemas.microsoft.com/office/powerpoint/2010/main" val="350124991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TLS</a:t>
            </a:r>
            <a:r>
              <a:rPr lang="zh-CN" altLang="en-US" dirty="0"/>
              <a:t>伪随机函数</a:t>
            </a:r>
          </a:p>
        </p:txBody>
      </p:sp>
      <p:sp>
        <p:nvSpPr>
          <p:cNvPr id="3" name="灯片编号占位符 2"/>
          <p:cNvSpPr>
            <a:spLocks noGrp="1"/>
          </p:cNvSpPr>
          <p:nvPr>
            <p:ph type="sldNum" sz="quarter" idx="11"/>
          </p:nvPr>
        </p:nvSpPr>
        <p:spPr/>
        <p:txBody>
          <a:bodyPr/>
          <a:lstStyle/>
          <a:p>
            <a:fld id="{286E7960-0927-4C5F-9709-06C36A8BCF30}" type="slidenum">
              <a:rPr lang="en-US" altLang="zh-CN" smtClean="0"/>
              <a:pPr/>
              <a:t>100</a:t>
            </a:fld>
            <a:endParaRPr lang="en-US" altLang="zh-CN"/>
          </a:p>
        </p:txBody>
      </p:sp>
      <p:sp>
        <p:nvSpPr>
          <p:cNvPr id="4" name="Rectangle 1"/>
          <p:cNvSpPr>
            <a:spLocks noChangeArrowheads="1"/>
          </p:cNvSpPr>
          <p:nvPr/>
        </p:nvSpPr>
        <p:spPr bwMode="auto">
          <a:xfrm>
            <a:off x="755576" y="1705642"/>
            <a:ext cx="8388424"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hangingPunct="0"/>
            <a:r>
              <a:rPr lang="en-US" altLang="zh-CN" sz="2800" b="1" dirty="0" err="1">
                <a:solidFill>
                  <a:srgbClr val="FFFFFF"/>
                </a:solidFill>
                <a:latin typeface="+mn-ea"/>
              </a:rPr>
              <a:t>master_secret</a:t>
            </a:r>
            <a:r>
              <a:rPr lang="en-US" altLang="zh-CN" sz="2800" b="1" dirty="0">
                <a:solidFill>
                  <a:srgbClr val="FFFFFF"/>
                </a:solidFill>
                <a:latin typeface="+mn-ea"/>
              </a:rPr>
              <a:t> = PRF(</a:t>
            </a:r>
            <a:r>
              <a:rPr lang="en-US" altLang="zh-CN" sz="2800" b="1" dirty="0" err="1">
                <a:solidFill>
                  <a:srgbClr val="FFFFFF"/>
                </a:solidFill>
                <a:latin typeface="+mn-ea"/>
              </a:rPr>
              <a:t>pre_master_secret</a:t>
            </a:r>
            <a:r>
              <a:rPr lang="en-US" altLang="zh-CN" sz="2800" b="1" dirty="0">
                <a:solidFill>
                  <a:srgbClr val="FFFFFF"/>
                </a:solidFill>
                <a:latin typeface="+mn-ea"/>
              </a:rPr>
              <a:t>, "master secret",  </a:t>
            </a:r>
            <a:r>
              <a:rPr lang="en-US" altLang="zh-CN" sz="2800" b="1" dirty="0" err="1">
                <a:solidFill>
                  <a:srgbClr val="FFFFFF"/>
                </a:solidFill>
                <a:latin typeface="+mn-ea"/>
              </a:rPr>
              <a:t>ClientHello.random</a:t>
            </a:r>
            <a:r>
              <a:rPr lang="en-US" altLang="zh-CN" sz="2800" b="1" dirty="0">
                <a:solidFill>
                  <a:srgbClr val="FFFFFF"/>
                </a:solidFill>
                <a:latin typeface="+mn-ea"/>
              </a:rPr>
              <a:t> + </a:t>
            </a:r>
            <a:r>
              <a:rPr lang="en-US" altLang="zh-CN" sz="2800" b="1" dirty="0" err="1">
                <a:solidFill>
                  <a:srgbClr val="FFFFFF"/>
                </a:solidFill>
                <a:latin typeface="+mn-ea"/>
              </a:rPr>
              <a:t>ServerHello.random</a:t>
            </a:r>
            <a:r>
              <a:rPr lang="en-US" altLang="zh-CN" sz="2800" b="1" dirty="0">
                <a:solidFill>
                  <a:srgbClr val="FFFFFF"/>
                </a:solidFill>
                <a:latin typeface="+mn-ea"/>
              </a:rPr>
              <a:t>) </a:t>
            </a:r>
          </a:p>
          <a:p>
            <a:pPr lvl="0" eaLnBrk="0" hangingPunct="0"/>
            <a:endParaRPr lang="en-US" altLang="zh-CN" sz="2800" b="1" dirty="0">
              <a:solidFill>
                <a:srgbClr val="FFFFFF"/>
              </a:solidFill>
              <a:latin typeface="+mn-ea"/>
            </a:endParaRPr>
          </a:p>
          <a:p>
            <a:pPr lvl="0" eaLnBrk="0" hangingPunct="0"/>
            <a:r>
              <a:rPr lang="en-US" altLang="zh-CN" sz="2800" b="1" dirty="0" err="1">
                <a:solidFill>
                  <a:srgbClr val="FFFFFF"/>
                </a:solidFill>
                <a:latin typeface="+mn-ea"/>
              </a:rPr>
              <a:t>key_block</a:t>
            </a:r>
            <a:r>
              <a:rPr lang="en-US" altLang="zh-CN" sz="2800" b="1" dirty="0">
                <a:solidFill>
                  <a:srgbClr val="FFFFFF"/>
                </a:solidFill>
                <a:latin typeface="+mn-ea"/>
              </a:rPr>
              <a:t> = PRF(</a:t>
            </a:r>
            <a:r>
              <a:rPr lang="en-US" altLang="zh-CN" sz="2800" b="1" dirty="0" err="1">
                <a:solidFill>
                  <a:srgbClr val="FFFFFF"/>
                </a:solidFill>
                <a:latin typeface="+mn-ea"/>
              </a:rPr>
              <a:t>SecurityParameters.master_secret</a:t>
            </a:r>
            <a:r>
              <a:rPr lang="en-US" altLang="zh-CN" sz="2800" b="1" dirty="0">
                <a:solidFill>
                  <a:srgbClr val="FFFFFF"/>
                </a:solidFill>
                <a:latin typeface="+mn-ea"/>
              </a:rPr>
              <a:t>,</a:t>
            </a:r>
          </a:p>
          <a:p>
            <a:pPr lvl="0" eaLnBrk="0" hangingPunct="0"/>
            <a:r>
              <a:rPr lang="en-US" altLang="zh-CN" sz="2800" b="1" dirty="0">
                <a:solidFill>
                  <a:srgbClr val="FFFFFF"/>
                </a:solidFill>
                <a:latin typeface="+mn-ea"/>
              </a:rPr>
              <a:t>                  "key expansion",</a:t>
            </a:r>
          </a:p>
          <a:p>
            <a:pPr lvl="0" eaLnBrk="0" hangingPunct="0"/>
            <a:r>
              <a:rPr lang="en-US" altLang="zh-CN" sz="2800" b="1" dirty="0">
                <a:solidFill>
                  <a:srgbClr val="FFFFFF"/>
                </a:solidFill>
                <a:latin typeface="+mn-ea"/>
              </a:rPr>
              <a:t>                  </a:t>
            </a:r>
            <a:r>
              <a:rPr lang="en-US" altLang="zh-CN" sz="2800" b="1" dirty="0" err="1">
                <a:solidFill>
                  <a:srgbClr val="FFFFFF"/>
                </a:solidFill>
                <a:latin typeface="+mn-ea"/>
              </a:rPr>
              <a:t>SecurityParameters.server_random</a:t>
            </a:r>
            <a:r>
              <a:rPr lang="en-US" altLang="zh-CN" sz="2800" b="1" dirty="0">
                <a:solidFill>
                  <a:srgbClr val="FFFFFF"/>
                </a:solidFill>
                <a:latin typeface="+mn-ea"/>
              </a:rPr>
              <a:t> +</a:t>
            </a:r>
          </a:p>
          <a:p>
            <a:pPr lvl="0" eaLnBrk="0" hangingPunct="0"/>
            <a:r>
              <a:rPr lang="en-US" altLang="zh-CN" sz="2800" b="1" dirty="0">
                <a:solidFill>
                  <a:srgbClr val="FFFFFF"/>
                </a:solidFill>
                <a:latin typeface="+mn-ea"/>
              </a:rPr>
              <a:t>                  </a:t>
            </a:r>
            <a:r>
              <a:rPr lang="en-US" altLang="zh-CN" sz="2800" b="1" dirty="0" err="1">
                <a:solidFill>
                  <a:srgbClr val="FFFFFF"/>
                </a:solidFill>
                <a:latin typeface="+mn-ea"/>
              </a:rPr>
              <a:t>SecurityParameters.client_random</a:t>
            </a:r>
            <a:r>
              <a:rPr lang="en-US" altLang="zh-CN" sz="2800" b="1" dirty="0">
                <a:solidFill>
                  <a:srgbClr val="FFFFFF"/>
                </a:solidFill>
                <a:latin typeface="+mn-ea"/>
              </a:rPr>
              <a:t>)</a:t>
            </a:r>
            <a:r>
              <a:rPr kumimoji="0" lang="zh-CN" altLang="zh-CN" sz="2800" b="1" i="0" u="none" strike="noStrike" cap="none" normalizeH="0" baseline="0" dirty="0">
                <a:ln>
                  <a:noFill/>
                </a:ln>
                <a:solidFill>
                  <a:srgbClr val="FFFFFF"/>
                </a:solidFill>
                <a:effectLst/>
                <a:latin typeface="+mn-ea"/>
              </a:rPr>
              <a:t> </a:t>
            </a:r>
          </a:p>
        </p:txBody>
      </p:sp>
    </p:spTree>
    <p:extLst>
      <p:ext uri="{BB962C8B-B14F-4D97-AF65-F5344CB8AC3E}">
        <p14:creationId xmlns:p14="http://schemas.microsoft.com/office/powerpoint/2010/main" val="63386455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a:ea typeface="宋体" charset="-122"/>
              </a:rPr>
              <a:t>SSL</a:t>
            </a:r>
            <a:r>
              <a:rPr lang="zh-CN" altLang="en-US" b="1">
                <a:ea typeface="宋体" charset="-122"/>
              </a:rPr>
              <a:t>和</a:t>
            </a:r>
            <a:r>
              <a:rPr lang="en-US" altLang="zh-CN" b="1">
                <a:ea typeface="宋体" charset="-122"/>
              </a:rPr>
              <a:t>TLS</a:t>
            </a:r>
            <a:r>
              <a:rPr lang="zh-CN" altLang="en-US" b="1">
                <a:ea typeface="宋体" charset="-122"/>
              </a:rPr>
              <a:t>的区别</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101</a:t>
            </a:fld>
            <a:endParaRPr lang="en-US" altLang="zh-CN"/>
          </a:p>
        </p:txBody>
      </p:sp>
      <p:sp>
        <p:nvSpPr>
          <p:cNvPr id="514051" name="Rectangle 3"/>
          <p:cNvSpPr>
            <a:spLocks noGrp="1" noChangeArrowheads="1"/>
          </p:cNvSpPr>
          <p:nvPr>
            <p:ph type="body" idx="4294967295"/>
          </p:nvPr>
        </p:nvSpPr>
        <p:spPr>
          <a:xfrm>
            <a:off x="1006475" y="981075"/>
            <a:ext cx="8137525" cy="5029200"/>
          </a:xfrm>
          <a:noFill/>
        </p:spPr>
        <p:txBody>
          <a:bodyPr/>
          <a:lstStyle/>
          <a:p>
            <a:pPr>
              <a:lnSpc>
                <a:spcPct val="150000"/>
              </a:lnSpc>
              <a:spcBef>
                <a:spcPts val="1200"/>
              </a:spcBef>
              <a:spcAft>
                <a:spcPts val="1200"/>
              </a:spcAft>
            </a:pPr>
            <a:r>
              <a:rPr lang="zh-CN" altLang="en-US" sz="2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填充</a:t>
            </a:r>
            <a:r>
              <a:rPr lang="en-US" altLang="zh-CN" sz="2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p>
          <a:p>
            <a:pPr lvl="1">
              <a:lnSpc>
                <a:spcPct val="150000"/>
              </a:lnSpc>
              <a:spcBef>
                <a:spcPts val="1200"/>
              </a:spcBef>
              <a:spcAft>
                <a:spcPts val="1200"/>
              </a:spcAft>
            </a:pPr>
            <a:r>
              <a:rPr lang="zh-CN" altLang="en-US" sz="2600" dirty="0">
                <a:solidFill>
                  <a:srgbClr val="FFFFFF"/>
                </a:solidFill>
                <a:latin typeface="华文中宋" pitchFamily="2" charset="-122"/>
                <a:ea typeface="华文中宋" pitchFamily="2" charset="-122"/>
              </a:rPr>
              <a:t>在</a:t>
            </a:r>
            <a:r>
              <a:rPr lang="en-US" altLang="zh-CN" sz="2600" dirty="0">
                <a:solidFill>
                  <a:srgbClr val="FFFFFF"/>
                </a:solidFill>
                <a:latin typeface="华文中宋" pitchFamily="2" charset="-122"/>
                <a:ea typeface="华文中宋" pitchFamily="2" charset="-122"/>
              </a:rPr>
              <a:t>SSL </a:t>
            </a:r>
            <a:r>
              <a:rPr lang="zh-CN" altLang="en-US" sz="2600" dirty="0">
                <a:solidFill>
                  <a:srgbClr val="FFFFFF"/>
                </a:solidFill>
                <a:latin typeface="华文中宋" pitchFamily="2" charset="-122"/>
                <a:ea typeface="华文中宋" pitchFamily="2" charset="-122"/>
              </a:rPr>
              <a:t>中，对用户数据加密前的填充量是使得填充后的数据长度正好是分组加密算法中分组长度整数倍的最小值</a:t>
            </a:r>
            <a:endParaRPr lang="en-US" altLang="zh-CN" sz="2600" dirty="0">
              <a:solidFill>
                <a:srgbClr val="FFFFFF"/>
              </a:solidFill>
              <a:latin typeface="华文中宋" pitchFamily="2" charset="-122"/>
              <a:ea typeface="华文中宋" pitchFamily="2" charset="-122"/>
            </a:endParaRPr>
          </a:p>
          <a:p>
            <a:pPr lvl="1">
              <a:lnSpc>
                <a:spcPct val="150000"/>
              </a:lnSpc>
              <a:spcBef>
                <a:spcPts val="1200"/>
              </a:spcBef>
              <a:spcAft>
                <a:spcPts val="1200"/>
              </a:spcAft>
            </a:pPr>
            <a:r>
              <a:rPr lang="zh-CN" altLang="en-US" sz="2600" dirty="0">
                <a:solidFill>
                  <a:srgbClr val="FFFFFF"/>
                </a:solidFill>
                <a:latin typeface="华文中宋" pitchFamily="2" charset="-122"/>
                <a:ea typeface="华文中宋" pitchFamily="2" charset="-122"/>
              </a:rPr>
              <a:t>在</a:t>
            </a:r>
            <a:r>
              <a:rPr lang="en-US" altLang="zh-CN" sz="2600" dirty="0">
                <a:solidFill>
                  <a:srgbClr val="FFFFFF"/>
                </a:solidFill>
                <a:latin typeface="华文中宋" pitchFamily="2" charset="-122"/>
                <a:ea typeface="华文中宋" pitchFamily="2" charset="-122"/>
              </a:rPr>
              <a:t>TLS </a:t>
            </a:r>
            <a:r>
              <a:rPr lang="zh-CN" altLang="en-US" sz="2600" dirty="0">
                <a:solidFill>
                  <a:srgbClr val="FFFFFF"/>
                </a:solidFill>
                <a:latin typeface="华文中宋" pitchFamily="2" charset="-122"/>
                <a:ea typeface="华文中宋" pitchFamily="2" charset="-122"/>
              </a:rPr>
              <a:t>中，填充量可以是最大不超过</a:t>
            </a:r>
            <a:r>
              <a:rPr lang="en-US" altLang="zh-CN" sz="2600" dirty="0">
                <a:solidFill>
                  <a:srgbClr val="FFFFFF"/>
                </a:solidFill>
                <a:latin typeface="华文中宋" pitchFamily="2" charset="-122"/>
                <a:ea typeface="华文中宋" pitchFamily="2" charset="-122"/>
              </a:rPr>
              <a:t>255 </a:t>
            </a:r>
            <a:r>
              <a:rPr lang="zh-CN" altLang="en-US" sz="2600" dirty="0">
                <a:solidFill>
                  <a:srgbClr val="FFFFFF"/>
                </a:solidFill>
                <a:latin typeface="华文中宋" pitchFamily="2" charset="-122"/>
                <a:ea typeface="华文中宋" pitchFamily="2" charset="-122"/>
              </a:rPr>
              <a:t>字节且使得填充后的数据正好是分组长度整数倍的任意量</a:t>
            </a:r>
          </a:p>
        </p:txBody>
      </p:sp>
    </p:spTree>
    <p:extLst>
      <p:ext uri="{BB962C8B-B14F-4D97-AF65-F5344CB8AC3E}">
        <p14:creationId xmlns:p14="http://schemas.microsoft.com/office/powerpoint/2010/main" val="40667170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102</a:t>
            </a:fld>
            <a:endParaRPr lang="en-US" altLang="zh-CN"/>
          </a:p>
        </p:txBody>
      </p:sp>
      <p:sp>
        <p:nvSpPr>
          <p:cNvPr id="68610" name="标题 1"/>
          <p:cNvSpPr>
            <a:spLocks noGrp="1"/>
          </p:cNvSpPr>
          <p:nvPr>
            <p:ph type="title" idx="4294967295"/>
          </p:nvPr>
        </p:nvSpPr>
        <p:spPr>
          <a:xfrm>
            <a:off x="1676400" y="146050"/>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TLS/SSL</a:t>
            </a:r>
            <a:r>
              <a:rPr lang="zh-CN" altLang="en-US" dirty="0">
                <a:sym typeface="Wingdings" pitchFamily="2" charset="2"/>
              </a:rPr>
              <a:t>比较</a:t>
            </a:r>
            <a:endParaRPr lang="zh-CN" altLang="en-US" dirty="0"/>
          </a:p>
        </p:txBody>
      </p:sp>
      <p:sp>
        <p:nvSpPr>
          <p:cNvPr id="3" name="内容占位符 2"/>
          <p:cNvSpPr>
            <a:spLocks noGrp="1"/>
          </p:cNvSpPr>
          <p:nvPr>
            <p:ph idx="4294967295"/>
          </p:nvPr>
        </p:nvSpPr>
        <p:spPr>
          <a:xfrm>
            <a:off x="1295400" y="1341438"/>
            <a:ext cx="7848600" cy="4876800"/>
          </a:xfrm>
        </p:spPr>
        <p:txBody>
          <a:bodyPr lIns="91440" tIns="45720" rIns="91440" bIns="45720"/>
          <a:lstStyle/>
          <a:p>
            <a:pPr>
              <a:lnSpc>
                <a:spcPct val="150000"/>
              </a:lnSpc>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版本号：</a:t>
            </a:r>
            <a:r>
              <a:rPr lang="en-US" altLang="zh-CN" sz="2400" dirty="0">
                <a:solidFill>
                  <a:srgbClr val="FFFFFF"/>
                </a:solidFill>
                <a:latin typeface="华文中宋" pitchFamily="2" charset="-122"/>
                <a:ea typeface="华文中宋" pitchFamily="2" charset="-122"/>
                <a:sym typeface="Wingdings" pitchFamily="2" charset="2"/>
              </a:rPr>
              <a:t>SSL3.0=3+0</a:t>
            </a:r>
            <a:r>
              <a:rPr lang="zh-CN" altLang="en-US" sz="2400" dirty="0">
                <a:solidFill>
                  <a:srgbClr val="FFFFFF"/>
                </a:solidFill>
                <a:latin typeface="华文中宋" pitchFamily="2" charset="-122"/>
                <a:ea typeface="华文中宋" pitchFamily="2" charset="-122"/>
                <a:sym typeface="Wingdings" pitchFamily="2" charset="2"/>
              </a:rPr>
              <a:t>；</a:t>
            </a:r>
            <a:r>
              <a:rPr lang="en-US" altLang="zh-CN" sz="2400" dirty="0">
                <a:solidFill>
                  <a:srgbClr val="FFFFFF"/>
                </a:solidFill>
                <a:latin typeface="华文中宋" pitchFamily="2" charset="-122"/>
                <a:ea typeface="华文中宋" pitchFamily="2" charset="-122"/>
                <a:sym typeface="Wingdings" pitchFamily="2" charset="2"/>
              </a:rPr>
              <a:t>TLS1.0=3+1</a:t>
            </a:r>
          </a:p>
          <a:p>
            <a:pPr>
              <a:lnSpc>
                <a:spcPct val="150000"/>
              </a:lnSpc>
            </a:pP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MAC</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方案：</a:t>
            </a:r>
            <a:r>
              <a:rPr lang="zh-CN" altLang="en-US" sz="2400" dirty="0">
                <a:solidFill>
                  <a:srgbClr val="FFFFFF"/>
                </a:solidFill>
                <a:latin typeface="华文中宋" pitchFamily="2" charset="-122"/>
                <a:ea typeface="华文中宋" pitchFamily="2" charset="-122"/>
                <a:sym typeface="Wingdings" pitchFamily="2" charset="2"/>
              </a:rPr>
              <a:t>算法改进</a:t>
            </a:r>
            <a:r>
              <a:rPr lang="en-US" altLang="zh-CN" sz="2400" dirty="0">
                <a:solidFill>
                  <a:srgbClr val="FFFFFF"/>
                </a:solidFill>
                <a:latin typeface="华文中宋" pitchFamily="2" charset="-122"/>
                <a:ea typeface="华文中宋" pitchFamily="2" charset="-122"/>
                <a:sym typeface="Wingdings" pitchFamily="2" charset="2"/>
              </a:rPr>
              <a:t>+MAC</a:t>
            </a:r>
            <a:r>
              <a:rPr lang="zh-CN" altLang="en-US" sz="2400" dirty="0">
                <a:solidFill>
                  <a:srgbClr val="FFFFFF"/>
                </a:solidFill>
                <a:latin typeface="华文中宋" pitchFamily="2" charset="-122"/>
                <a:ea typeface="华文中宋" pitchFamily="2" charset="-122"/>
                <a:sym typeface="Wingdings" pitchFamily="2" charset="2"/>
              </a:rPr>
              <a:t>计算范围</a:t>
            </a:r>
            <a:endParaRPr lang="en-US" altLang="zh-CN" sz="2400" dirty="0">
              <a:solidFill>
                <a:srgbClr val="FFFFFF"/>
              </a:solidFill>
              <a:latin typeface="华文中宋" pitchFamily="2" charset="-122"/>
              <a:ea typeface="华文中宋" pitchFamily="2" charset="-122"/>
              <a:sym typeface="Wingdings" pitchFamily="2" charset="2"/>
            </a:endParaRPr>
          </a:p>
          <a:p>
            <a:pPr>
              <a:lnSpc>
                <a:spcPct val="150000"/>
              </a:lnSpc>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伪随机函数</a:t>
            </a:r>
            <a:endPar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警告码：</a:t>
            </a:r>
            <a:r>
              <a:rPr lang="en-US" altLang="zh-CN" sz="2400" dirty="0">
                <a:solidFill>
                  <a:srgbClr val="FFFFFF"/>
                </a:solidFill>
                <a:latin typeface="华文中宋" pitchFamily="2" charset="-122"/>
                <a:ea typeface="华文中宋" pitchFamily="2" charset="-122"/>
                <a:sym typeface="Wingdings" pitchFamily="2" charset="2"/>
              </a:rPr>
              <a:t>TLS=SSL</a:t>
            </a:r>
            <a:r>
              <a:rPr lang="zh-CN" altLang="en-US" sz="2400" dirty="0">
                <a:solidFill>
                  <a:srgbClr val="FFFFFF"/>
                </a:solidFill>
                <a:latin typeface="华文中宋" pitchFamily="2" charset="-122"/>
                <a:ea typeface="华文中宋" pitchFamily="2" charset="-122"/>
                <a:sym typeface="Wingdings" pitchFamily="2" charset="2"/>
              </a:rPr>
              <a:t>警告码</a:t>
            </a:r>
            <a:r>
              <a:rPr lang="en-US" altLang="zh-CN" sz="2400" dirty="0">
                <a:solidFill>
                  <a:srgbClr val="FFFFFF"/>
                </a:solidFill>
                <a:latin typeface="华文中宋" pitchFamily="2" charset="-122"/>
                <a:ea typeface="华文中宋" pitchFamily="2" charset="-122"/>
                <a:sym typeface="Wingdings" pitchFamily="2" charset="2"/>
              </a:rPr>
              <a:t>+</a:t>
            </a:r>
            <a:r>
              <a:rPr lang="zh-CN" altLang="en-US" sz="2400" dirty="0">
                <a:solidFill>
                  <a:srgbClr val="FFFFFF"/>
                </a:solidFill>
                <a:latin typeface="华文中宋" pitchFamily="2" charset="-122"/>
                <a:ea typeface="华文中宋" pitchFamily="2" charset="-122"/>
                <a:sym typeface="Wingdings" pitchFamily="2" charset="2"/>
              </a:rPr>
              <a:t>新增警告码</a:t>
            </a:r>
            <a:endParaRPr lang="en-US" altLang="zh-CN" sz="2400" dirty="0">
              <a:solidFill>
                <a:srgbClr val="FFFFFF"/>
              </a:solidFill>
              <a:latin typeface="华文中宋" pitchFamily="2" charset="-122"/>
              <a:ea typeface="华文中宋" pitchFamily="2" charset="-122"/>
              <a:sym typeface="Wingdings" pitchFamily="2" charset="2"/>
            </a:endParaRPr>
          </a:p>
          <a:p>
            <a:pPr>
              <a:lnSpc>
                <a:spcPct val="150000"/>
              </a:lnSpc>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客户证书类型：</a:t>
            </a:r>
            <a:r>
              <a:rPr lang="en-US" altLang="zh-CN" sz="2400" dirty="0">
                <a:solidFill>
                  <a:srgbClr val="FFFFFF"/>
                </a:solidFill>
                <a:latin typeface="华文中宋" pitchFamily="2" charset="-122"/>
                <a:ea typeface="华文中宋" pitchFamily="2" charset="-122"/>
                <a:sym typeface="Wingdings" pitchFamily="2" charset="2"/>
              </a:rPr>
              <a:t>TLS</a:t>
            </a:r>
            <a:r>
              <a:rPr lang="zh-CN" altLang="en-US" sz="2400" dirty="0">
                <a:solidFill>
                  <a:srgbClr val="FFFFFF"/>
                </a:solidFill>
                <a:latin typeface="华文中宋" pitchFamily="2" charset="-122"/>
                <a:ea typeface="华文中宋" pitchFamily="2" charset="-122"/>
                <a:sym typeface="Wingdings" pitchFamily="2" charset="2"/>
              </a:rPr>
              <a:t>少了</a:t>
            </a:r>
            <a:r>
              <a:rPr lang="en-US" altLang="zh-CN" sz="2400" dirty="0" err="1">
                <a:solidFill>
                  <a:srgbClr val="FFFFFF"/>
                </a:solidFill>
                <a:latin typeface="华文中宋" pitchFamily="2" charset="-122"/>
                <a:ea typeface="华文中宋" pitchFamily="2" charset="-122"/>
                <a:sym typeface="Wingdings" pitchFamily="2" charset="2"/>
              </a:rPr>
              <a:t>Fortezza</a:t>
            </a:r>
            <a:r>
              <a:rPr lang="zh-CN" altLang="en-US" sz="2400" dirty="0">
                <a:solidFill>
                  <a:srgbClr val="FFFFFF"/>
                </a:solidFill>
                <a:latin typeface="华文中宋" pitchFamily="2" charset="-122"/>
                <a:ea typeface="华文中宋" pitchFamily="2" charset="-122"/>
                <a:sym typeface="Wingdings" pitchFamily="2" charset="2"/>
              </a:rPr>
              <a:t>证书</a:t>
            </a:r>
            <a:r>
              <a:rPr lang="en-US" altLang="zh-CN" sz="2400" dirty="0">
                <a:solidFill>
                  <a:srgbClr val="FFFFFF"/>
                </a:solidFill>
                <a:latin typeface="华文中宋" pitchFamily="2" charset="-122"/>
                <a:ea typeface="华文中宋" pitchFamily="2" charset="-122"/>
                <a:sym typeface="Wingdings" pitchFamily="2" charset="2"/>
              </a:rPr>
              <a:t>&amp;D-H</a:t>
            </a:r>
            <a:r>
              <a:rPr lang="zh-CN" altLang="en-US" sz="2400" dirty="0">
                <a:solidFill>
                  <a:srgbClr val="FFFFFF"/>
                </a:solidFill>
                <a:latin typeface="华文中宋" pitchFamily="2" charset="-122"/>
                <a:ea typeface="华文中宋" pitchFamily="2" charset="-122"/>
                <a:sym typeface="Wingdings" pitchFamily="2" charset="2"/>
              </a:rPr>
              <a:t>参数证书</a:t>
            </a:r>
            <a:endParaRPr lang="en-US" altLang="zh-CN" sz="2400" dirty="0">
              <a:solidFill>
                <a:srgbClr val="FFFFFF"/>
              </a:solidFill>
              <a:latin typeface="华文中宋" pitchFamily="2" charset="-122"/>
              <a:ea typeface="华文中宋" pitchFamily="2" charset="-122"/>
              <a:sym typeface="Wingdings" pitchFamily="2" charset="2"/>
            </a:endParaRPr>
          </a:p>
          <a:p>
            <a:pPr>
              <a:lnSpc>
                <a:spcPct val="150000"/>
              </a:lnSpc>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结束消息：</a:t>
            </a:r>
            <a:r>
              <a:rPr lang="zh-CN" altLang="en-US" sz="2400" dirty="0">
                <a:solidFill>
                  <a:srgbClr val="FFFFFF"/>
                </a:solidFill>
                <a:latin typeface="华文中宋" pitchFamily="2" charset="-122"/>
                <a:ea typeface="华文中宋" pitchFamily="2" charset="-122"/>
                <a:sym typeface="Wingdings" pitchFamily="2" charset="2"/>
              </a:rPr>
              <a:t>计算方法不一样</a:t>
            </a:r>
            <a:endParaRPr lang="en-US" altLang="zh-CN" sz="2400" dirty="0">
              <a:solidFill>
                <a:srgbClr val="FFFFFF"/>
              </a:solidFill>
              <a:latin typeface="华文中宋" pitchFamily="2" charset="-122"/>
              <a:ea typeface="华文中宋" pitchFamily="2" charset="-122"/>
              <a:sym typeface="Wingdings" pitchFamily="2" charset="2"/>
            </a:endParaRPr>
          </a:p>
          <a:p>
            <a:pPr>
              <a:lnSpc>
                <a:spcPct val="150000"/>
              </a:lnSpc>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密码计算</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填充长度</a:t>
            </a:r>
          </a:p>
        </p:txBody>
      </p:sp>
    </p:spTree>
    <p:extLst>
      <p:ext uri="{BB962C8B-B14F-4D97-AF65-F5344CB8AC3E}">
        <p14:creationId xmlns:p14="http://schemas.microsoft.com/office/powerpoint/2010/main" val="2409103225"/>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103</a:t>
            </a:fld>
            <a:endParaRPr lang="en-US" altLang="zh-CN"/>
          </a:p>
        </p:txBody>
      </p:sp>
      <p:sp>
        <p:nvSpPr>
          <p:cNvPr id="68610" name="标题 1"/>
          <p:cNvSpPr>
            <a:spLocks noGrp="1"/>
          </p:cNvSpPr>
          <p:nvPr>
            <p:ph type="title" idx="4294967295"/>
          </p:nvPr>
        </p:nvSpPr>
        <p:spPr>
          <a:xfrm>
            <a:off x="1676400" y="146050"/>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协议</a:t>
            </a:r>
            <a:endParaRPr lang="zh-CN" altLang="en-US" dirty="0"/>
          </a:p>
        </p:txBody>
      </p:sp>
      <p:sp>
        <p:nvSpPr>
          <p:cNvPr id="5" name="内容占位符 2">
            <a:extLst>
              <a:ext uri="{FF2B5EF4-FFF2-40B4-BE49-F238E27FC236}">
                <a16:creationId xmlns:a16="http://schemas.microsoft.com/office/drawing/2014/main" id="{38B68545-88B0-4458-881F-2F3343505E97}"/>
              </a:ext>
            </a:extLst>
          </p:cNvPr>
          <p:cNvSpPr txBox="1">
            <a:spLocks/>
          </p:cNvSpPr>
          <p:nvPr/>
        </p:nvSpPr>
        <p:spPr bwMode="auto">
          <a:xfrm>
            <a:off x="899592" y="869740"/>
            <a:ext cx="7848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FF00"/>
              </a:buClr>
              <a:buFont typeface="Wingdings" pitchFamily="2" charset="2"/>
              <a:buChar char="v"/>
              <a:defRPr sz="3200">
                <a:solidFill>
                  <a:schemeClr val="accent4">
                    <a:lumMod val="10000"/>
                  </a:schemeClr>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accent4">
                    <a:lumMod val="10000"/>
                  </a:schemeClr>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accent4">
                    <a:lumMod val="10000"/>
                  </a:schemeClr>
                </a:solidFill>
                <a:latin typeface="Arial" charset="0"/>
              </a:defRPr>
            </a:lvl3pPr>
            <a:lvl4pPr marL="1600200" indent="-228600" algn="l" rtl="0" eaLnBrk="1" fontAlgn="base" hangingPunct="1">
              <a:spcBef>
                <a:spcPct val="20000"/>
              </a:spcBef>
              <a:spcAft>
                <a:spcPct val="0"/>
              </a:spcAft>
              <a:buChar char="–"/>
              <a:defRPr sz="2000">
                <a:solidFill>
                  <a:schemeClr val="accent4">
                    <a:lumMod val="10000"/>
                  </a:schemeClr>
                </a:solidFill>
                <a:latin typeface="Arial" charset="0"/>
              </a:defRPr>
            </a:lvl4pPr>
            <a:lvl5pPr marL="2057400" indent="-228600" algn="l" rtl="0" eaLnBrk="1" fontAlgn="base" hangingPunct="1">
              <a:spcBef>
                <a:spcPct val="20000"/>
              </a:spcBef>
              <a:spcAft>
                <a:spcPct val="0"/>
              </a:spcAft>
              <a:buChar char="»"/>
              <a:defRPr sz="2000">
                <a:solidFill>
                  <a:schemeClr val="accent4">
                    <a:lumMod val="10000"/>
                  </a:schemeClr>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pPr>
            <a:r>
              <a:rPr lang="zh-CN" altLang="en-US" sz="2800" kern="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全新设计，变化非常大</a:t>
            </a:r>
            <a:endParaRPr lang="en-US" altLang="zh-CN" sz="2800" kern="0" dirty="0">
              <a:latin typeface="华文中宋" pitchFamily="2" charset="-122"/>
              <a:ea typeface="华文中宋" pitchFamily="2" charset="-122"/>
              <a:sym typeface="Wingdings" pitchFamily="2" charset="2"/>
            </a:endParaRPr>
          </a:p>
          <a:p>
            <a:pPr>
              <a:lnSpc>
                <a:spcPct val="150000"/>
              </a:lnSpc>
            </a:pPr>
            <a:r>
              <a:rPr lang="zh-CN" altLang="en-US" sz="2800" kern="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高效、安全</a:t>
            </a:r>
            <a:endParaRPr lang="en-US" altLang="zh-CN" sz="2800" kern="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r>
              <a:rPr lang="zh-CN" altLang="en-US" sz="2800" kern="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高效：</a:t>
            </a:r>
            <a:r>
              <a:rPr lang="en-US" altLang="zh-CN" sz="2800" kern="0" dirty="0">
                <a:solidFill>
                  <a:srgbClr val="FFFFFF"/>
                </a:solidFill>
                <a:latin typeface="华文中宋" pitchFamily="2" charset="-122"/>
                <a:ea typeface="华文中宋" pitchFamily="2" charset="-122"/>
                <a:sym typeface="Wingdings" pitchFamily="2" charset="2"/>
              </a:rPr>
              <a:t>Client</a:t>
            </a:r>
            <a:r>
              <a:rPr lang="zh-CN" altLang="en-US" sz="2800" kern="0" dirty="0">
                <a:solidFill>
                  <a:srgbClr val="FFFFFF"/>
                </a:solidFill>
                <a:latin typeface="华文中宋" pitchFamily="2" charset="-122"/>
                <a:ea typeface="华文中宋" pitchFamily="2" charset="-122"/>
                <a:sym typeface="Wingdings" pitchFamily="2" charset="2"/>
              </a:rPr>
              <a:t>和</a:t>
            </a:r>
            <a:r>
              <a:rPr lang="en-US" altLang="zh-CN" sz="2800" kern="0" dirty="0">
                <a:solidFill>
                  <a:srgbClr val="FFFFFF"/>
                </a:solidFill>
                <a:latin typeface="华文中宋" pitchFamily="2" charset="-122"/>
                <a:ea typeface="华文中宋" pitchFamily="2" charset="-122"/>
                <a:sym typeface="Wingdings" pitchFamily="2" charset="2"/>
              </a:rPr>
              <a:t>Server</a:t>
            </a:r>
            <a:r>
              <a:rPr lang="zh-CN" altLang="en-US" sz="2800" kern="0" dirty="0">
                <a:solidFill>
                  <a:srgbClr val="FFFFFF"/>
                </a:solidFill>
                <a:latin typeface="华文中宋" pitchFamily="2" charset="-122"/>
                <a:ea typeface="华文中宋" pitchFamily="2" charset="-122"/>
                <a:sym typeface="Wingdings" pitchFamily="2" charset="2"/>
              </a:rPr>
              <a:t>经过</a:t>
            </a:r>
            <a:r>
              <a:rPr lang="zh-CN" altLang="en-US" sz="2800" b="1" kern="0" dirty="0">
                <a:solidFill>
                  <a:srgbClr val="C00000"/>
                </a:solidFill>
                <a:latin typeface="华文中宋" pitchFamily="2" charset="-122"/>
                <a:ea typeface="华文中宋" pitchFamily="2" charset="-122"/>
                <a:sym typeface="Wingdings" pitchFamily="2" charset="2"/>
              </a:rPr>
              <a:t>一轮交互</a:t>
            </a:r>
            <a:r>
              <a:rPr lang="zh-CN" altLang="en-US" sz="2800" kern="0" dirty="0">
                <a:solidFill>
                  <a:srgbClr val="FFFFFF"/>
                </a:solidFill>
                <a:latin typeface="华文中宋" pitchFamily="2" charset="-122"/>
                <a:ea typeface="华文中宋" pitchFamily="2" charset="-122"/>
                <a:sym typeface="Wingdings" pitchFamily="2" charset="2"/>
              </a:rPr>
              <a:t>，直接发送数据</a:t>
            </a:r>
            <a:endParaRPr lang="en-US" altLang="zh-CN" sz="2800" kern="0" dirty="0">
              <a:solidFill>
                <a:srgbClr val="FFFFFF"/>
              </a:solidFill>
              <a:latin typeface="华文中宋" pitchFamily="2" charset="-122"/>
              <a:ea typeface="华文中宋" pitchFamily="2" charset="-122"/>
              <a:sym typeface="Wingdings" pitchFamily="2" charset="2"/>
            </a:endParaRPr>
          </a:p>
          <a:p>
            <a:pPr>
              <a:lnSpc>
                <a:spcPct val="150000"/>
              </a:lnSpc>
            </a:pPr>
            <a:r>
              <a:rPr lang="zh-CN" altLang="en-US" sz="2800" kern="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安全：</a:t>
            </a:r>
            <a:r>
              <a:rPr lang="zh-CN" altLang="en-US" sz="2800" kern="0" dirty="0">
                <a:solidFill>
                  <a:srgbClr val="FFFFFF"/>
                </a:solidFill>
                <a:latin typeface="华文中宋" pitchFamily="2" charset="-122"/>
                <a:ea typeface="华文中宋" pitchFamily="2" charset="-122"/>
                <a:sym typeface="Wingdings" pitchFamily="2" charset="2"/>
              </a:rPr>
              <a:t>只采用最安全的算法，加密：</a:t>
            </a:r>
            <a:r>
              <a:rPr lang="en-US" altLang="zh-CN" sz="2800" kern="0" dirty="0">
                <a:solidFill>
                  <a:srgbClr val="FFFFFF"/>
                </a:solidFill>
                <a:latin typeface="华文中宋" pitchFamily="2" charset="-122"/>
                <a:ea typeface="华文中宋" pitchFamily="2" charset="-122"/>
                <a:sym typeface="Wingdings" pitchFamily="2" charset="2"/>
              </a:rPr>
              <a:t>AES</a:t>
            </a:r>
            <a:r>
              <a:rPr lang="zh-CN" altLang="en-US" sz="2800" kern="0" dirty="0">
                <a:solidFill>
                  <a:srgbClr val="FFFFFF"/>
                </a:solidFill>
                <a:latin typeface="华文中宋" pitchFamily="2" charset="-122"/>
                <a:ea typeface="华文中宋" pitchFamily="2" charset="-122"/>
                <a:sym typeface="Wingdings" pitchFamily="2" charset="2"/>
              </a:rPr>
              <a:t>或</a:t>
            </a:r>
            <a:r>
              <a:rPr lang="en-US" altLang="zh-CN" sz="2800" kern="0" dirty="0">
                <a:solidFill>
                  <a:srgbClr val="FFFFFF"/>
                </a:solidFill>
                <a:latin typeface="华文中宋" pitchFamily="2" charset="-122"/>
                <a:ea typeface="华文中宋" pitchFamily="2" charset="-122"/>
                <a:sym typeface="Wingdings" pitchFamily="2" charset="2"/>
              </a:rPr>
              <a:t>ChaCha20</a:t>
            </a:r>
            <a:r>
              <a:rPr lang="zh-CN" altLang="en-US" sz="2800" kern="0" dirty="0">
                <a:solidFill>
                  <a:srgbClr val="FFFFFF"/>
                </a:solidFill>
                <a:latin typeface="华文中宋" pitchFamily="2" charset="-122"/>
                <a:ea typeface="华文中宋" pitchFamily="2" charset="-122"/>
                <a:sym typeface="Wingdings" pitchFamily="2" charset="2"/>
              </a:rPr>
              <a:t>算法，密钥协商：</a:t>
            </a:r>
            <a:r>
              <a:rPr lang="en-US" altLang="zh-CN" sz="2800" kern="0" dirty="0">
                <a:solidFill>
                  <a:srgbClr val="FFFFFF"/>
                </a:solidFill>
                <a:latin typeface="华文中宋" pitchFamily="2" charset="-122"/>
                <a:ea typeface="华文中宋" pitchFamily="2" charset="-122"/>
                <a:sym typeface="Wingdings" pitchFamily="2" charset="2"/>
              </a:rPr>
              <a:t>DH</a:t>
            </a:r>
            <a:r>
              <a:rPr lang="zh-CN" altLang="en-US" sz="2800" kern="0" dirty="0">
                <a:solidFill>
                  <a:srgbClr val="FFFFFF"/>
                </a:solidFill>
                <a:latin typeface="华文中宋" pitchFamily="2" charset="-122"/>
                <a:ea typeface="华文中宋" pitchFamily="2" charset="-122"/>
                <a:sym typeface="Wingdings" pitchFamily="2" charset="2"/>
              </a:rPr>
              <a:t>算法</a:t>
            </a:r>
            <a:endParaRPr lang="en-US" altLang="zh-CN" sz="2800" kern="0" dirty="0">
              <a:solidFill>
                <a:srgbClr val="FFFFFF"/>
              </a:solidFill>
              <a:latin typeface="华文中宋" pitchFamily="2" charset="-122"/>
              <a:ea typeface="华文中宋" pitchFamily="2" charset="-122"/>
              <a:sym typeface="Wingdings" pitchFamily="2" charset="2"/>
            </a:endParaRPr>
          </a:p>
          <a:p>
            <a:pPr>
              <a:lnSpc>
                <a:spcPct val="150000"/>
              </a:lnSpc>
            </a:pPr>
            <a:r>
              <a:rPr lang="zh-CN" altLang="en-US" sz="2800" kern="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安全：</a:t>
            </a:r>
            <a:r>
              <a:rPr lang="zh-CN" altLang="en-US" sz="2800" kern="0" dirty="0">
                <a:solidFill>
                  <a:srgbClr val="FFFFFF"/>
                </a:solidFill>
                <a:latin typeface="华文中宋" pitchFamily="2" charset="-122"/>
                <a:ea typeface="华文中宋" pitchFamily="2" charset="-122"/>
                <a:sym typeface="Wingdings" pitchFamily="2" charset="2"/>
              </a:rPr>
              <a:t>只有</a:t>
            </a:r>
            <a:r>
              <a:rPr lang="en-US" altLang="zh-CN" sz="2800" kern="0" dirty="0" err="1">
                <a:solidFill>
                  <a:srgbClr val="FFFFFF"/>
                </a:solidFill>
                <a:latin typeface="华文中宋" pitchFamily="2" charset="-122"/>
                <a:ea typeface="华文中宋" pitchFamily="2" charset="-122"/>
                <a:sym typeface="Wingdings" pitchFamily="2" charset="2"/>
              </a:rPr>
              <a:t>ClientHello</a:t>
            </a:r>
            <a:r>
              <a:rPr lang="zh-CN" altLang="en-US" sz="2800" kern="0" dirty="0">
                <a:solidFill>
                  <a:srgbClr val="FFFFFF"/>
                </a:solidFill>
                <a:latin typeface="华文中宋" pitchFamily="2" charset="-122"/>
                <a:ea typeface="华文中宋" pitchFamily="2" charset="-122"/>
                <a:sym typeface="Wingdings" pitchFamily="2" charset="2"/>
              </a:rPr>
              <a:t>是明文，后续所有报文都是密文形式</a:t>
            </a:r>
          </a:p>
        </p:txBody>
      </p:sp>
    </p:spTree>
    <p:extLst>
      <p:ext uri="{BB962C8B-B14F-4D97-AF65-F5344CB8AC3E}">
        <p14:creationId xmlns:p14="http://schemas.microsoft.com/office/powerpoint/2010/main" val="2159328315"/>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104</a:t>
            </a:fld>
            <a:endParaRPr lang="en-US" altLang="zh-CN"/>
          </a:p>
        </p:txBody>
      </p:sp>
      <p:sp>
        <p:nvSpPr>
          <p:cNvPr id="68610" name="标题 1"/>
          <p:cNvSpPr>
            <a:spLocks noGrp="1"/>
          </p:cNvSpPr>
          <p:nvPr>
            <p:ph type="title" idx="4294967295"/>
          </p:nvPr>
        </p:nvSpPr>
        <p:spPr>
          <a:xfrm>
            <a:off x="944923" y="134630"/>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1.2</a:t>
            </a:r>
            <a:r>
              <a:rPr lang="zh-CN" altLang="en-US" dirty="0">
                <a:sym typeface="Wingdings" pitchFamily="2" charset="2"/>
              </a:rPr>
              <a:t>协议（</a:t>
            </a:r>
            <a:r>
              <a:rPr lang="en-US" altLang="zh-CN" dirty="0">
                <a:sym typeface="Wingdings" pitchFamily="2" charset="2"/>
              </a:rPr>
              <a:t>DH</a:t>
            </a:r>
            <a:r>
              <a:rPr lang="zh-CN" altLang="en-US" dirty="0">
                <a:sym typeface="Wingdings" pitchFamily="2" charset="2"/>
              </a:rPr>
              <a:t>交换密钥）</a:t>
            </a:r>
            <a:endParaRPr lang="zh-CN" altLang="en-US" dirty="0"/>
          </a:p>
        </p:txBody>
      </p:sp>
      <p:pic>
        <p:nvPicPr>
          <p:cNvPr id="4098" name="Picture 2" descr="https://oe9nbfytu.qnssl.com/c/6a3ea0cb2cc1b1135a1e5295ab89a6db">
            <a:extLst>
              <a:ext uri="{FF2B5EF4-FFF2-40B4-BE49-F238E27FC236}">
                <a16:creationId xmlns:a16="http://schemas.microsoft.com/office/drawing/2014/main" id="{EE714715-4A8A-432F-83F5-9C29E8179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628800"/>
            <a:ext cx="7560840" cy="473658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23415DE-4438-44E7-B93E-0149D3822F5E}"/>
              </a:ext>
            </a:extLst>
          </p:cNvPr>
          <p:cNvSpPr txBox="1"/>
          <p:nvPr/>
        </p:nvSpPr>
        <p:spPr>
          <a:xfrm>
            <a:off x="1115616" y="4922004"/>
            <a:ext cx="4824536" cy="523220"/>
          </a:xfrm>
          <a:prstGeom prst="rect">
            <a:avLst/>
          </a:prstGeom>
          <a:noFill/>
        </p:spPr>
        <p:txBody>
          <a:bodyPr wrap="square" rtlCol="0">
            <a:spAutoFit/>
          </a:bodyPr>
          <a:lstStyle/>
          <a:p>
            <a:r>
              <a:rPr lang="en-US" altLang="zh-CN" sz="2800" b="1" dirty="0">
                <a:solidFill>
                  <a:srgbClr val="C00000"/>
                </a:solidFill>
              </a:rPr>
              <a:t>2</a:t>
            </a:r>
            <a:r>
              <a:rPr lang="zh-CN" altLang="en-US" sz="2800" b="1" dirty="0">
                <a:solidFill>
                  <a:srgbClr val="C00000"/>
                </a:solidFill>
              </a:rPr>
              <a:t>个</a:t>
            </a:r>
            <a:r>
              <a:rPr lang="en-US" altLang="zh-CN" sz="2800" b="1" dirty="0">
                <a:solidFill>
                  <a:srgbClr val="C00000"/>
                </a:solidFill>
              </a:rPr>
              <a:t>RTT</a:t>
            </a:r>
            <a:r>
              <a:rPr lang="zh-CN" altLang="en-US" sz="2800" b="1" dirty="0">
                <a:solidFill>
                  <a:srgbClr val="C00000"/>
                </a:solidFill>
              </a:rPr>
              <a:t>（</a:t>
            </a:r>
            <a:r>
              <a:rPr lang="en-US" altLang="zh-CN" sz="2800" b="1" dirty="0">
                <a:solidFill>
                  <a:srgbClr val="C00000"/>
                </a:solidFill>
              </a:rPr>
              <a:t>Round-Trip</a:t>
            </a:r>
            <a:r>
              <a:rPr lang="zh-CN" altLang="en-US" sz="2800" b="1" dirty="0">
                <a:solidFill>
                  <a:srgbClr val="C00000"/>
                </a:solidFill>
              </a:rPr>
              <a:t> </a:t>
            </a:r>
            <a:r>
              <a:rPr lang="en-US" altLang="zh-CN" sz="2800" b="1" dirty="0">
                <a:solidFill>
                  <a:srgbClr val="C00000"/>
                </a:solidFill>
              </a:rPr>
              <a:t>Time</a:t>
            </a:r>
            <a:r>
              <a:rPr lang="zh-CN" altLang="en-US" sz="2800" b="1" dirty="0">
                <a:solidFill>
                  <a:srgbClr val="C00000"/>
                </a:solidFill>
              </a:rPr>
              <a:t>）</a:t>
            </a:r>
          </a:p>
        </p:txBody>
      </p:sp>
    </p:spTree>
    <p:extLst>
      <p:ext uri="{BB962C8B-B14F-4D97-AF65-F5344CB8AC3E}">
        <p14:creationId xmlns:p14="http://schemas.microsoft.com/office/powerpoint/2010/main" val="2903500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105</a:t>
            </a:fld>
            <a:endParaRPr lang="en-US" altLang="zh-CN"/>
          </a:p>
        </p:txBody>
      </p:sp>
      <p:sp>
        <p:nvSpPr>
          <p:cNvPr id="68610" name="标题 1"/>
          <p:cNvSpPr>
            <a:spLocks noGrp="1"/>
          </p:cNvSpPr>
          <p:nvPr>
            <p:ph type="title" idx="4294967295"/>
          </p:nvPr>
        </p:nvSpPr>
        <p:spPr>
          <a:xfrm>
            <a:off x="1174251" y="192757"/>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协议</a:t>
            </a:r>
            <a:endParaRPr lang="zh-CN" altLang="en-US" dirty="0"/>
          </a:p>
        </p:txBody>
      </p:sp>
      <p:pic>
        <p:nvPicPr>
          <p:cNvPr id="5122" name="Picture 2" descr="https://oe9nbfytu.qnssl.com/c/5ff5fb4eb50c4ef5750af60b53737653">
            <a:extLst>
              <a:ext uri="{FF2B5EF4-FFF2-40B4-BE49-F238E27FC236}">
                <a16:creationId xmlns:a16="http://schemas.microsoft.com/office/drawing/2014/main" id="{CEEDCF74-AB59-44C5-8533-0520D81F8A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1" y="1628800"/>
            <a:ext cx="8016919" cy="482142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25FAE499-B6ED-44E8-8371-BF15FCB435A3}"/>
              </a:ext>
            </a:extLst>
          </p:cNvPr>
          <p:cNvSpPr txBox="1"/>
          <p:nvPr/>
        </p:nvSpPr>
        <p:spPr>
          <a:xfrm>
            <a:off x="1016732" y="3645024"/>
            <a:ext cx="4824536" cy="523220"/>
          </a:xfrm>
          <a:prstGeom prst="rect">
            <a:avLst/>
          </a:prstGeom>
          <a:noFill/>
        </p:spPr>
        <p:txBody>
          <a:bodyPr wrap="square" rtlCol="0">
            <a:spAutoFit/>
          </a:bodyPr>
          <a:lstStyle/>
          <a:p>
            <a:r>
              <a:rPr lang="en-US" altLang="zh-CN" sz="2800" b="1" dirty="0">
                <a:solidFill>
                  <a:srgbClr val="C00000"/>
                </a:solidFill>
              </a:rPr>
              <a:t>1</a:t>
            </a:r>
            <a:r>
              <a:rPr lang="zh-CN" altLang="en-US" sz="2800" b="1" dirty="0">
                <a:solidFill>
                  <a:srgbClr val="C00000"/>
                </a:solidFill>
              </a:rPr>
              <a:t>个</a:t>
            </a:r>
            <a:r>
              <a:rPr lang="en-US" altLang="zh-CN" sz="2800" b="1" dirty="0">
                <a:solidFill>
                  <a:srgbClr val="C00000"/>
                </a:solidFill>
              </a:rPr>
              <a:t>RTT</a:t>
            </a:r>
            <a:r>
              <a:rPr lang="zh-CN" altLang="en-US" sz="2800" b="1" dirty="0">
                <a:solidFill>
                  <a:srgbClr val="C00000"/>
                </a:solidFill>
              </a:rPr>
              <a:t>（</a:t>
            </a:r>
            <a:r>
              <a:rPr lang="en-US" altLang="zh-CN" sz="2800" b="1" dirty="0">
                <a:solidFill>
                  <a:srgbClr val="C00000"/>
                </a:solidFill>
              </a:rPr>
              <a:t>Round-Trip</a:t>
            </a:r>
            <a:r>
              <a:rPr lang="zh-CN" altLang="en-US" sz="2800" b="1" dirty="0">
                <a:solidFill>
                  <a:srgbClr val="C00000"/>
                </a:solidFill>
              </a:rPr>
              <a:t> </a:t>
            </a:r>
            <a:r>
              <a:rPr lang="en-US" altLang="zh-CN" sz="2800" b="1" dirty="0">
                <a:solidFill>
                  <a:srgbClr val="C00000"/>
                </a:solidFill>
              </a:rPr>
              <a:t>Time</a:t>
            </a:r>
            <a:r>
              <a:rPr lang="zh-CN" altLang="en-US" sz="2800" b="1" dirty="0">
                <a:solidFill>
                  <a:srgbClr val="C00000"/>
                </a:solidFill>
              </a:rPr>
              <a:t>）</a:t>
            </a:r>
          </a:p>
        </p:txBody>
      </p:sp>
      <p:sp>
        <p:nvSpPr>
          <p:cNvPr id="7" name="文本框 6">
            <a:extLst>
              <a:ext uri="{FF2B5EF4-FFF2-40B4-BE49-F238E27FC236}">
                <a16:creationId xmlns:a16="http://schemas.microsoft.com/office/drawing/2014/main" id="{7F40BB6E-1C3D-4B59-93FA-05DB4B224051}"/>
              </a:ext>
            </a:extLst>
          </p:cNvPr>
          <p:cNvSpPr txBox="1"/>
          <p:nvPr/>
        </p:nvSpPr>
        <p:spPr>
          <a:xfrm>
            <a:off x="3817315" y="2060848"/>
            <a:ext cx="4824536" cy="523220"/>
          </a:xfrm>
          <a:prstGeom prst="rect">
            <a:avLst/>
          </a:prstGeom>
          <a:noFill/>
        </p:spPr>
        <p:txBody>
          <a:bodyPr wrap="square" rtlCol="0">
            <a:spAutoFit/>
          </a:bodyPr>
          <a:lstStyle/>
          <a:p>
            <a:r>
              <a:rPr lang="zh-CN" altLang="en-US" sz="2800" b="1" dirty="0">
                <a:solidFill>
                  <a:srgbClr val="C00000"/>
                </a:solidFill>
              </a:rPr>
              <a:t>只用</a:t>
            </a:r>
            <a:r>
              <a:rPr lang="en-US" altLang="zh-CN" sz="2800" b="1" dirty="0">
                <a:solidFill>
                  <a:srgbClr val="C00000"/>
                </a:solidFill>
              </a:rPr>
              <a:t>DH</a:t>
            </a:r>
            <a:r>
              <a:rPr lang="zh-CN" altLang="en-US" sz="2800" b="1" dirty="0">
                <a:solidFill>
                  <a:srgbClr val="C00000"/>
                </a:solidFill>
              </a:rPr>
              <a:t>协议进行密钥交换！</a:t>
            </a:r>
          </a:p>
        </p:txBody>
      </p:sp>
    </p:spTree>
    <p:extLst>
      <p:ext uri="{BB962C8B-B14F-4D97-AF65-F5344CB8AC3E}">
        <p14:creationId xmlns:p14="http://schemas.microsoft.com/office/powerpoint/2010/main" val="41441840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106</a:t>
            </a:fld>
            <a:endParaRPr lang="en-US" altLang="zh-CN"/>
          </a:p>
        </p:txBody>
      </p:sp>
      <p:sp>
        <p:nvSpPr>
          <p:cNvPr id="68610" name="标题 1"/>
          <p:cNvSpPr>
            <a:spLocks noGrp="1"/>
          </p:cNvSpPr>
          <p:nvPr>
            <p:ph type="title" idx="4294967295"/>
          </p:nvPr>
        </p:nvSpPr>
        <p:spPr>
          <a:xfrm>
            <a:off x="838200" y="188640"/>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协议</a:t>
            </a:r>
            <a:endParaRPr lang="zh-CN" altLang="en-US" dirty="0"/>
          </a:p>
        </p:txBody>
      </p:sp>
      <p:pic>
        <p:nvPicPr>
          <p:cNvPr id="3" name="图片 2">
            <a:extLst>
              <a:ext uri="{FF2B5EF4-FFF2-40B4-BE49-F238E27FC236}">
                <a16:creationId xmlns:a16="http://schemas.microsoft.com/office/drawing/2014/main" id="{322FC754-018A-4807-A401-D287859C8AFE}"/>
              </a:ext>
            </a:extLst>
          </p:cNvPr>
          <p:cNvPicPr>
            <a:picLocks noChangeAspect="1"/>
          </p:cNvPicPr>
          <p:nvPr/>
        </p:nvPicPr>
        <p:blipFill>
          <a:blip r:embed="rId2"/>
          <a:stretch>
            <a:fillRect/>
          </a:stretch>
        </p:blipFill>
        <p:spPr>
          <a:xfrm>
            <a:off x="143508" y="1356776"/>
            <a:ext cx="8856984" cy="5115615"/>
          </a:xfrm>
          <a:prstGeom prst="rect">
            <a:avLst/>
          </a:prstGeom>
        </p:spPr>
      </p:pic>
    </p:spTree>
    <p:extLst>
      <p:ext uri="{BB962C8B-B14F-4D97-AF65-F5344CB8AC3E}">
        <p14:creationId xmlns:p14="http://schemas.microsoft.com/office/powerpoint/2010/main" val="1679490751"/>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107</a:t>
            </a:fld>
            <a:endParaRPr lang="en-US" altLang="zh-CN"/>
          </a:p>
        </p:txBody>
      </p:sp>
      <p:sp>
        <p:nvSpPr>
          <p:cNvPr id="68610" name="标题 1"/>
          <p:cNvSpPr>
            <a:spLocks noGrp="1"/>
          </p:cNvSpPr>
          <p:nvPr>
            <p:ph type="title" idx="4294967295"/>
          </p:nvPr>
        </p:nvSpPr>
        <p:spPr>
          <a:xfrm>
            <a:off x="1160140" y="188640"/>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 </a:t>
            </a:r>
            <a:r>
              <a:rPr lang="en-US" altLang="zh-CN" dirty="0">
                <a:sym typeface="Wingdings" pitchFamily="2" charset="2"/>
              </a:rPr>
              <a:t>0-RTT</a:t>
            </a:r>
            <a:endParaRPr lang="zh-CN" altLang="en-US" dirty="0"/>
          </a:p>
        </p:txBody>
      </p:sp>
      <p:pic>
        <p:nvPicPr>
          <p:cNvPr id="6146" name="Picture 2" descr="https://oe9nbfytu.qnssl.com/c/3129555e3afa482f148c9d5ec59fb561">
            <a:extLst>
              <a:ext uri="{FF2B5EF4-FFF2-40B4-BE49-F238E27FC236}">
                <a16:creationId xmlns:a16="http://schemas.microsoft.com/office/drawing/2014/main" id="{3097439D-B2FB-4B9F-9BEE-27D7D68595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400" y="1022476"/>
            <a:ext cx="7997080" cy="545452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6BCC2D3-BEC6-4353-9A73-54A7F246A3A7}"/>
              </a:ext>
            </a:extLst>
          </p:cNvPr>
          <p:cNvSpPr txBox="1"/>
          <p:nvPr/>
        </p:nvSpPr>
        <p:spPr>
          <a:xfrm>
            <a:off x="1016732" y="3645024"/>
            <a:ext cx="4824536" cy="523220"/>
          </a:xfrm>
          <a:prstGeom prst="rect">
            <a:avLst/>
          </a:prstGeom>
          <a:noFill/>
        </p:spPr>
        <p:txBody>
          <a:bodyPr wrap="square" rtlCol="0">
            <a:spAutoFit/>
          </a:bodyPr>
          <a:lstStyle/>
          <a:p>
            <a:r>
              <a:rPr lang="en-US" altLang="zh-CN" sz="2800" b="1" dirty="0">
                <a:solidFill>
                  <a:srgbClr val="C00000"/>
                </a:solidFill>
              </a:rPr>
              <a:t>0</a:t>
            </a:r>
            <a:r>
              <a:rPr lang="zh-CN" altLang="en-US" sz="2800" b="1" dirty="0">
                <a:solidFill>
                  <a:srgbClr val="C00000"/>
                </a:solidFill>
              </a:rPr>
              <a:t>个</a:t>
            </a:r>
            <a:r>
              <a:rPr lang="en-US" altLang="zh-CN" sz="2800" b="1" dirty="0">
                <a:solidFill>
                  <a:srgbClr val="C00000"/>
                </a:solidFill>
              </a:rPr>
              <a:t>RTT</a:t>
            </a:r>
            <a:r>
              <a:rPr lang="zh-CN" altLang="en-US" sz="2800" b="1" dirty="0">
                <a:solidFill>
                  <a:srgbClr val="C00000"/>
                </a:solidFill>
              </a:rPr>
              <a:t>（</a:t>
            </a:r>
            <a:r>
              <a:rPr lang="en-US" altLang="zh-CN" sz="2800" b="1" dirty="0">
                <a:solidFill>
                  <a:srgbClr val="C00000"/>
                </a:solidFill>
              </a:rPr>
              <a:t>Round-Trip</a:t>
            </a:r>
            <a:r>
              <a:rPr lang="zh-CN" altLang="en-US" sz="2800" b="1" dirty="0">
                <a:solidFill>
                  <a:srgbClr val="C00000"/>
                </a:solidFill>
              </a:rPr>
              <a:t> </a:t>
            </a:r>
            <a:r>
              <a:rPr lang="en-US" altLang="zh-CN" sz="2800" b="1" dirty="0">
                <a:solidFill>
                  <a:srgbClr val="C00000"/>
                </a:solidFill>
              </a:rPr>
              <a:t>Time</a:t>
            </a:r>
            <a:r>
              <a:rPr lang="zh-CN" altLang="en-US" sz="2800" b="1" dirty="0">
                <a:solidFill>
                  <a:srgbClr val="C00000"/>
                </a:solidFill>
              </a:rPr>
              <a:t>）</a:t>
            </a:r>
          </a:p>
        </p:txBody>
      </p:sp>
    </p:spTree>
    <p:extLst>
      <p:ext uri="{BB962C8B-B14F-4D97-AF65-F5344CB8AC3E}">
        <p14:creationId xmlns:p14="http://schemas.microsoft.com/office/powerpoint/2010/main" val="31217827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108</a:t>
            </a:fld>
            <a:endParaRPr lang="en-US" altLang="zh-CN"/>
          </a:p>
        </p:txBody>
      </p:sp>
      <p:sp>
        <p:nvSpPr>
          <p:cNvPr id="68610" name="标题 1"/>
          <p:cNvSpPr>
            <a:spLocks noGrp="1"/>
          </p:cNvSpPr>
          <p:nvPr>
            <p:ph type="title" idx="4294967295"/>
          </p:nvPr>
        </p:nvSpPr>
        <p:spPr>
          <a:xfrm>
            <a:off x="1090092" y="153777"/>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 </a:t>
            </a:r>
            <a:r>
              <a:rPr lang="en-US" altLang="zh-CN" dirty="0">
                <a:sym typeface="Wingdings" pitchFamily="2" charset="2"/>
              </a:rPr>
              <a:t>0-RTT</a:t>
            </a:r>
            <a:endParaRPr lang="zh-CN" altLang="en-US" dirty="0"/>
          </a:p>
        </p:txBody>
      </p:sp>
      <p:sp>
        <p:nvSpPr>
          <p:cNvPr id="7" name="内容占位符 2">
            <a:extLst>
              <a:ext uri="{FF2B5EF4-FFF2-40B4-BE49-F238E27FC236}">
                <a16:creationId xmlns:a16="http://schemas.microsoft.com/office/drawing/2014/main" id="{37603AE2-E9F7-48A5-AC47-77B2A64A8D95}"/>
              </a:ext>
            </a:extLst>
          </p:cNvPr>
          <p:cNvSpPr txBox="1">
            <a:spLocks/>
          </p:cNvSpPr>
          <p:nvPr/>
        </p:nvSpPr>
        <p:spPr bwMode="auto">
          <a:xfrm>
            <a:off x="899592" y="869740"/>
            <a:ext cx="7848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FF00"/>
              </a:buClr>
              <a:buFont typeface="Wingdings" pitchFamily="2" charset="2"/>
              <a:buChar char="v"/>
              <a:defRPr sz="3200">
                <a:solidFill>
                  <a:schemeClr val="accent4">
                    <a:lumMod val="10000"/>
                  </a:schemeClr>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accent4">
                    <a:lumMod val="10000"/>
                  </a:schemeClr>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accent4">
                    <a:lumMod val="10000"/>
                  </a:schemeClr>
                </a:solidFill>
                <a:latin typeface="Arial" charset="0"/>
              </a:defRPr>
            </a:lvl3pPr>
            <a:lvl4pPr marL="1600200" indent="-228600" algn="l" rtl="0" eaLnBrk="1" fontAlgn="base" hangingPunct="1">
              <a:spcBef>
                <a:spcPct val="20000"/>
              </a:spcBef>
              <a:spcAft>
                <a:spcPct val="0"/>
              </a:spcAft>
              <a:buChar char="–"/>
              <a:defRPr sz="2000">
                <a:solidFill>
                  <a:schemeClr val="accent4">
                    <a:lumMod val="10000"/>
                  </a:schemeClr>
                </a:solidFill>
                <a:latin typeface="Arial" charset="0"/>
              </a:defRPr>
            </a:lvl4pPr>
            <a:lvl5pPr marL="2057400" indent="-228600" algn="l" rtl="0" eaLnBrk="1" fontAlgn="base" hangingPunct="1">
              <a:spcBef>
                <a:spcPct val="20000"/>
              </a:spcBef>
              <a:spcAft>
                <a:spcPct val="0"/>
              </a:spcAft>
              <a:buChar char="»"/>
              <a:defRPr sz="2000">
                <a:solidFill>
                  <a:schemeClr val="accent4">
                    <a:lumMod val="10000"/>
                  </a:schemeClr>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pP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没有密钥协商，客户端在</a:t>
            </a:r>
            <a:r>
              <a:rPr lang="en-US" altLang="zh-CN" sz="2800" kern="0" dirty="0" err="1">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ClientHello</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后面接上应用层数据（数据是加密的）</a:t>
            </a:r>
            <a:endPar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endParaRPr lang="en-US" altLang="zh-CN" sz="2800" kern="0" dirty="0">
              <a:solidFill>
                <a:srgbClr val="FFFFFF"/>
              </a:solidFill>
              <a:latin typeface="华文中宋" pitchFamily="2" charset="-122"/>
              <a:ea typeface="华文中宋" pitchFamily="2" charset="-122"/>
              <a:sym typeface="Wingdings" pitchFamily="2" charset="2"/>
            </a:endParaRPr>
          </a:p>
          <a:p>
            <a:pPr>
              <a:lnSpc>
                <a:spcPct val="150000"/>
              </a:lnSpc>
            </a:pP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0-RTT</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用于</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TLS</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会话的恢复，密钥之前已经有了</a:t>
            </a:r>
            <a:endPar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endPar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第一次使用标准的握手协议（</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1-RTT</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），一定时间范围内再次访问时就使用</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0-RTT</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协议</a:t>
            </a:r>
            <a:endPar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p:txBody>
      </p:sp>
    </p:spTree>
    <p:extLst>
      <p:ext uri="{BB962C8B-B14F-4D97-AF65-F5344CB8AC3E}">
        <p14:creationId xmlns:p14="http://schemas.microsoft.com/office/powerpoint/2010/main" val="2212571938"/>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109</a:t>
            </a:fld>
            <a:endParaRPr lang="en-US" altLang="zh-CN"/>
          </a:p>
        </p:txBody>
      </p:sp>
      <p:sp>
        <p:nvSpPr>
          <p:cNvPr id="68610" name="标题 1"/>
          <p:cNvSpPr>
            <a:spLocks noGrp="1"/>
          </p:cNvSpPr>
          <p:nvPr>
            <p:ph type="title" idx="4294967295"/>
          </p:nvPr>
        </p:nvSpPr>
        <p:spPr>
          <a:xfrm>
            <a:off x="1090092" y="153777"/>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 </a:t>
            </a:r>
            <a:r>
              <a:rPr lang="en-US" altLang="zh-CN" dirty="0">
                <a:sym typeface="Wingdings" pitchFamily="2" charset="2"/>
              </a:rPr>
              <a:t>0-RTT</a:t>
            </a:r>
            <a:endParaRPr lang="zh-CN" altLang="en-US" dirty="0"/>
          </a:p>
        </p:txBody>
      </p:sp>
      <p:sp>
        <p:nvSpPr>
          <p:cNvPr id="7" name="内容占位符 2">
            <a:extLst>
              <a:ext uri="{FF2B5EF4-FFF2-40B4-BE49-F238E27FC236}">
                <a16:creationId xmlns:a16="http://schemas.microsoft.com/office/drawing/2014/main" id="{37603AE2-E9F7-48A5-AC47-77B2A64A8D95}"/>
              </a:ext>
            </a:extLst>
          </p:cNvPr>
          <p:cNvSpPr txBox="1">
            <a:spLocks/>
          </p:cNvSpPr>
          <p:nvPr/>
        </p:nvSpPr>
        <p:spPr bwMode="auto">
          <a:xfrm>
            <a:off x="899592" y="869740"/>
            <a:ext cx="7848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FF00"/>
              </a:buClr>
              <a:buFont typeface="Wingdings" pitchFamily="2" charset="2"/>
              <a:buChar char="v"/>
              <a:defRPr sz="3200">
                <a:solidFill>
                  <a:schemeClr val="accent4">
                    <a:lumMod val="10000"/>
                  </a:schemeClr>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accent4">
                    <a:lumMod val="10000"/>
                  </a:schemeClr>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accent4">
                    <a:lumMod val="10000"/>
                  </a:schemeClr>
                </a:solidFill>
                <a:latin typeface="Arial" charset="0"/>
              </a:defRPr>
            </a:lvl3pPr>
            <a:lvl4pPr marL="1600200" indent="-228600" algn="l" rtl="0" eaLnBrk="1" fontAlgn="base" hangingPunct="1">
              <a:spcBef>
                <a:spcPct val="20000"/>
              </a:spcBef>
              <a:spcAft>
                <a:spcPct val="0"/>
              </a:spcAft>
              <a:buChar char="–"/>
              <a:defRPr sz="2000">
                <a:solidFill>
                  <a:schemeClr val="accent4">
                    <a:lumMod val="10000"/>
                  </a:schemeClr>
                </a:solidFill>
                <a:latin typeface="Arial" charset="0"/>
              </a:defRPr>
            </a:lvl4pPr>
            <a:lvl5pPr marL="2057400" indent="-228600" algn="l" rtl="0" eaLnBrk="1" fontAlgn="base" hangingPunct="1">
              <a:spcBef>
                <a:spcPct val="20000"/>
              </a:spcBef>
              <a:spcAft>
                <a:spcPct val="0"/>
              </a:spcAft>
              <a:buChar char="»"/>
              <a:defRPr sz="2000">
                <a:solidFill>
                  <a:schemeClr val="accent4">
                    <a:lumMod val="10000"/>
                  </a:schemeClr>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pPr>
            <a:endParaRPr lang="en-US" altLang="zh-CN" sz="2800" kern="0" dirty="0">
              <a:latin typeface="华文中宋" pitchFamily="2" charset="-122"/>
              <a:ea typeface="华文中宋" pitchFamily="2" charset="-122"/>
              <a:sym typeface="Wingdings" pitchFamily="2" charset="2"/>
            </a:endParaRPr>
          </a:p>
          <a:p>
            <a:pPr>
              <a:lnSpc>
                <a:spcPct val="150000"/>
              </a:lnSpc>
            </a:pP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0-RTT</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用于</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TLS</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会话的恢复，密钥之前已经有了”</a:t>
            </a:r>
            <a:endPar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endParaRPr lang="en-US" altLang="zh-CN" sz="2800" kern="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这里的“密钥”是</a:t>
            </a:r>
            <a:r>
              <a:rPr lang="zh-CN" altLang="en-US" sz="2800" kern="0"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单独计算</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的，在</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TLS 1.3</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中先计算 </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Pre-Shared Key</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PSK</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），再根据</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PSK</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计算此“密钥”</a:t>
            </a:r>
            <a:endPar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p:txBody>
      </p:sp>
    </p:spTree>
    <p:extLst>
      <p:ext uri="{BB962C8B-B14F-4D97-AF65-F5344CB8AC3E}">
        <p14:creationId xmlns:p14="http://schemas.microsoft.com/office/powerpoint/2010/main" val="372012936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t>Web</a:t>
            </a:r>
            <a:r>
              <a:rPr lang="zh-CN" altLang="en-US" dirty="0"/>
              <a:t>安全问题的提出</a:t>
            </a:r>
          </a:p>
        </p:txBody>
      </p:sp>
      <p:sp>
        <p:nvSpPr>
          <p:cNvPr id="166916" name="Rectangle 4"/>
          <p:cNvSpPr>
            <a:spLocks noGrp="1" noChangeArrowheads="1"/>
          </p:cNvSpPr>
          <p:nvPr>
            <p:ph idx="1"/>
          </p:nvPr>
        </p:nvSpPr>
        <p:spPr>
          <a:xfrm>
            <a:off x="827584" y="980728"/>
            <a:ext cx="8020569" cy="5688632"/>
          </a:xfrm>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a:lstStyle/>
          <a:p>
            <a:pPr marL="449263" indent="-449263">
              <a:lnSpc>
                <a:spcPct val="150000"/>
              </a:lnSpc>
              <a:spcBef>
                <a:spcPts val="600"/>
              </a:spcBef>
              <a:spcAft>
                <a:spcPts val="600"/>
              </a:spcAft>
              <a:buSzPct val="80000"/>
            </a:pPr>
            <a:r>
              <a:rPr lang="en-US" altLang="zh-CN" sz="2400" dirty="0">
                <a:solidFill>
                  <a:schemeClr val="tx1"/>
                </a:solidFill>
                <a:latin typeface="华文中宋" pitchFamily="2" charset="-122"/>
                <a:ea typeface="华文中宋" pitchFamily="2" charset="-122"/>
              </a:rPr>
              <a:t>Web</a:t>
            </a:r>
            <a:r>
              <a:rPr lang="zh-CN" altLang="en-US" sz="2400" dirty="0">
                <a:solidFill>
                  <a:schemeClr val="tx1"/>
                </a:solidFill>
                <a:latin typeface="华文中宋" pitchFamily="2" charset="-122"/>
                <a:ea typeface="华文中宋" pitchFamily="2" charset="-122"/>
              </a:rPr>
              <a:t>服务器记录的如下信息，会对用户构成威胁</a:t>
            </a:r>
          </a:p>
          <a:p>
            <a:pPr marL="976050" lvl="1" indent="-457200">
              <a:lnSpc>
                <a:spcPct val="130000"/>
              </a:lnSpc>
              <a:spcBef>
                <a:spcPts val="600"/>
              </a:spcBef>
              <a:spcAft>
                <a:spcPts val="600"/>
              </a:spcAft>
              <a:buClr>
                <a:schemeClr val="tx1"/>
              </a:buClr>
              <a:buFont typeface="+mj-lt"/>
              <a:buAutoNum type="arabicPeriod"/>
            </a:pPr>
            <a:r>
              <a:rPr lang="en-US" altLang="zh-CN" sz="2200" dirty="0">
                <a:latin typeface="华文中宋" pitchFamily="2" charset="-122"/>
                <a:ea typeface="华文中宋" pitchFamily="2" charset="-122"/>
              </a:rPr>
              <a:t>IP</a:t>
            </a:r>
            <a:r>
              <a:rPr lang="zh-CN" altLang="en-US" sz="2200" dirty="0">
                <a:latin typeface="华文中宋" pitchFamily="2" charset="-122"/>
                <a:ea typeface="华文中宋" pitchFamily="2" charset="-122"/>
              </a:rPr>
              <a:t>地址</a:t>
            </a:r>
          </a:p>
          <a:p>
            <a:pPr marL="976050" lvl="1" indent="-457200">
              <a:lnSpc>
                <a:spcPct val="130000"/>
              </a:lnSpc>
              <a:spcBef>
                <a:spcPts val="600"/>
              </a:spcBef>
              <a:spcAft>
                <a:spcPts val="600"/>
              </a:spcAft>
              <a:buClr>
                <a:schemeClr val="tx1"/>
              </a:buClr>
              <a:buFont typeface="+mj-lt"/>
              <a:buAutoNum type="arabicPeriod"/>
            </a:pPr>
            <a:r>
              <a:rPr lang="zh-CN" altLang="en-US" sz="2200" dirty="0">
                <a:latin typeface="华文中宋" pitchFamily="2" charset="-122"/>
                <a:ea typeface="华文中宋" pitchFamily="2" charset="-122"/>
              </a:rPr>
              <a:t>服务器/宿主名字</a:t>
            </a:r>
          </a:p>
          <a:p>
            <a:pPr marL="976050" lvl="1" indent="-457200">
              <a:lnSpc>
                <a:spcPct val="130000"/>
              </a:lnSpc>
              <a:spcBef>
                <a:spcPts val="600"/>
              </a:spcBef>
              <a:spcAft>
                <a:spcPts val="600"/>
              </a:spcAft>
              <a:buClr>
                <a:schemeClr val="tx1"/>
              </a:buClr>
              <a:buFont typeface="+mj-lt"/>
              <a:buAutoNum type="arabicPeriod"/>
            </a:pPr>
            <a:r>
              <a:rPr lang="zh-CN" altLang="en-US" sz="2200" dirty="0">
                <a:latin typeface="华文中宋" pitchFamily="2" charset="-122"/>
                <a:ea typeface="华文中宋" pitchFamily="2" charset="-122"/>
              </a:rPr>
              <a:t>卸载时间</a:t>
            </a:r>
          </a:p>
          <a:p>
            <a:pPr marL="976050" lvl="1" indent="-457200">
              <a:lnSpc>
                <a:spcPct val="130000"/>
              </a:lnSpc>
              <a:spcBef>
                <a:spcPts val="600"/>
              </a:spcBef>
              <a:spcAft>
                <a:spcPts val="600"/>
              </a:spcAft>
              <a:buClr>
                <a:schemeClr val="tx1"/>
              </a:buClr>
              <a:buFont typeface="+mj-lt"/>
              <a:buAutoNum type="arabicPeriod"/>
            </a:pPr>
            <a:r>
              <a:rPr lang="zh-CN" altLang="en-US" sz="2200" dirty="0">
                <a:latin typeface="华文中宋" pitchFamily="2" charset="-122"/>
                <a:ea typeface="华文中宋" pitchFamily="2" charset="-122"/>
              </a:rPr>
              <a:t>用户名</a:t>
            </a:r>
          </a:p>
          <a:p>
            <a:pPr marL="976050" lvl="1" indent="-457200">
              <a:lnSpc>
                <a:spcPct val="130000"/>
              </a:lnSpc>
              <a:spcBef>
                <a:spcPts val="600"/>
              </a:spcBef>
              <a:spcAft>
                <a:spcPts val="600"/>
              </a:spcAft>
              <a:buClr>
                <a:schemeClr val="tx1"/>
              </a:buClr>
              <a:buFont typeface="+mj-lt"/>
              <a:buAutoNum type="arabicPeriod"/>
            </a:pPr>
            <a:r>
              <a:rPr lang="en-US" altLang="zh-CN" sz="2200" dirty="0">
                <a:latin typeface="华文中宋" pitchFamily="2" charset="-122"/>
                <a:ea typeface="华文中宋" pitchFamily="2" charset="-122"/>
              </a:rPr>
              <a:t>URL</a:t>
            </a:r>
            <a:r>
              <a:rPr lang="zh-CN" altLang="en-US" sz="2200" dirty="0">
                <a:latin typeface="华文中宋" pitchFamily="2" charset="-122"/>
                <a:ea typeface="华文中宋" pitchFamily="2" charset="-122"/>
              </a:rPr>
              <a:t>要求</a:t>
            </a:r>
          </a:p>
          <a:p>
            <a:pPr marL="976050" lvl="1" indent="-457200">
              <a:lnSpc>
                <a:spcPct val="130000"/>
              </a:lnSpc>
              <a:spcBef>
                <a:spcPts val="600"/>
              </a:spcBef>
              <a:spcAft>
                <a:spcPts val="600"/>
              </a:spcAft>
              <a:buClr>
                <a:schemeClr val="tx1"/>
              </a:buClr>
              <a:buFont typeface="+mj-lt"/>
              <a:buAutoNum type="arabicPeriod"/>
            </a:pPr>
            <a:r>
              <a:rPr lang="zh-CN" altLang="en-US" sz="2200" dirty="0">
                <a:latin typeface="华文中宋" pitchFamily="2" charset="-122"/>
                <a:ea typeface="华文中宋" pitchFamily="2" charset="-122"/>
              </a:rPr>
              <a:t>以用户在会话期间常用的形式及出现的可变数据</a:t>
            </a:r>
          </a:p>
          <a:p>
            <a:pPr marL="976050" lvl="1" indent="-457200">
              <a:lnSpc>
                <a:spcPct val="130000"/>
              </a:lnSpc>
              <a:spcBef>
                <a:spcPts val="600"/>
              </a:spcBef>
              <a:spcAft>
                <a:spcPts val="600"/>
              </a:spcAft>
              <a:buClr>
                <a:schemeClr val="tx1"/>
              </a:buClr>
              <a:buFont typeface="+mj-lt"/>
              <a:buAutoNum type="arabicPeriod"/>
            </a:pPr>
            <a:r>
              <a:rPr lang="zh-CN" altLang="en-US" sz="2200" dirty="0">
                <a:latin typeface="华文中宋" pitchFamily="2" charset="-122"/>
                <a:ea typeface="华文中宋" pitchFamily="2" charset="-122"/>
              </a:rPr>
              <a:t>要求的状态</a:t>
            </a:r>
          </a:p>
          <a:p>
            <a:pPr marL="976050" lvl="1" indent="-457200">
              <a:lnSpc>
                <a:spcPct val="130000"/>
              </a:lnSpc>
              <a:spcBef>
                <a:spcPts val="600"/>
              </a:spcBef>
              <a:spcAft>
                <a:spcPts val="600"/>
              </a:spcAft>
              <a:buClr>
                <a:schemeClr val="tx1"/>
              </a:buClr>
              <a:buFont typeface="+mj-lt"/>
              <a:buAutoNum type="arabicPeriod"/>
            </a:pPr>
            <a:r>
              <a:rPr lang="zh-CN" altLang="en-US" sz="2200" dirty="0">
                <a:latin typeface="华文中宋" pitchFamily="2" charset="-122"/>
                <a:ea typeface="华文中宋" pitchFamily="2" charset="-122"/>
              </a:rPr>
              <a:t>数据传输尺寸</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11</a:t>
            </a:fld>
            <a:endParaRPr lang="en-US" altLang="zh-CN"/>
          </a:p>
        </p:txBody>
      </p:sp>
    </p:spTree>
    <p:extLst>
      <p:ext uri="{BB962C8B-B14F-4D97-AF65-F5344CB8AC3E}">
        <p14:creationId xmlns:p14="http://schemas.microsoft.com/office/powerpoint/2010/main" val="763536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110</a:t>
            </a:fld>
            <a:endParaRPr lang="en-US" altLang="zh-CN"/>
          </a:p>
        </p:txBody>
      </p:sp>
      <p:sp>
        <p:nvSpPr>
          <p:cNvPr id="68610" name="标题 1"/>
          <p:cNvSpPr>
            <a:spLocks noGrp="1"/>
          </p:cNvSpPr>
          <p:nvPr>
            <p:ph type="title" idx="4294967295"/>
          </p:nvPr>
        </p:nvSpPr>
        <p:spPr>
          <a:xfrm>
            <a:off x="971600" y="144136"/>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 密钥计算</a:t>
            </a:r>
            <a:endParaRPr lang="zh-CN" altLang="en-US" dirty="0"/>
          </a:p>
        </p:txBody>
      </p:sp>
      <p:pic>
        <p:nvPicPr>
          <p:cNvPr id="3" name="图片 2">
            <a:extLst>
              <a:ext uri="{FF2B5EF4-FFF2-40B4-BE49-F238E27FC236}">
                <a16:creationId xmlns:a16="http://schemas.microsoft.com/office/drawing/2014/main" id="{5102F4D1-0481-4994-AD60-5D5E0B908616}"/>
              </a:ext>
            </a:extLst>
          </p:cNvPr>
          <p:cNvPicPr>
            <a:picLocks noChangeAspect="1"/>
          </p:cNvPicPr>
          <p:nvPr/>
        </p:nvPicPr>
        <p:blipFill>
          <a:blip r:embed="rId2"/>
          <a:stretch>
            <a:fillRect/>
          </a:stretch>
        </p:blipFill>
        <p:spPr>
          <a:xfrm>
            <a:off x="143508" y="1078735"/>
            <a:ext cx="8856984" cy="5398265"/>
          </a:xfrm>
          <a:prstGeom prst="rect">
            <a:avLst/>
          </a:prstGeom>
        </p:spPr>
      </p:pic>
    </p:spTree>
    <p:extLst>
      <p:ext uri="{BB962C8B-B14F-4D97-AF65-F5344CB8AC3E}">
        <p14:creationId xmlns:p14="http://schemas.microsoft.com/office/powerpoint/2010/main" val="426474491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111</a:t>
            </a:fld>
            <a:endParaRPr lang="en-US" altLang="zh-CN"/>
          </a:p>
        </p:txBody>
      </p:sp>
      <p:sp>
        <p:nvSpPr>
          <p:cNvPr id="68610" name="标题 1"/>
          <p:cNvSpPr>
            <a:spLocks noGrp="1"/>
          </p:cNvSpPr>
          <p:nvPr>
            <p:ph type="title" idx="4294967295"/>
          </p:nvPr>
        </p:nvSpPr>
        <p:spPr>
          <a:xfrm>
            <a:off x="971600" y="144136"/>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 密钥计算</a:t>
            </a:r>
            <a:endParaRPr lang="zh-CN" altLang="en-US" dirty="0"/>
          </a:p>
        </p:txBody>
      </p:sp>
      <p:sp>
        <p:nvSpPr>
          <p:cNvPr id="5" name="内容占位符 2">
            <a:extLst>
              <a:ext uri="{FF2B5EF4-FFF2-40B4-BE49-F238E27FC236}">
                <a16:creationId xmlns:a16="http://schemas.microsoft.com/office/drawing/2014/main" id="{45F2B806-6CB8-4DDB-8EDD-B9F7BD6CD79A}"/>
              </a:ext>
            </a:extLst>
          </p:cNvPr>
          <p:cNvSpPr txBox="1">
            <a:spLocks/>
          </p:cNvSpPr>
          <p:nvPr/>
        </p:nvSpPr>
        <p:spPr bwMode="auto">
          <a:xfrm>
            <a:off x="899592" y="869740"/>
            <a:ext cx="7848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FF00"/>
              </a:buClr>
              <a:buFont typeface="Wingdings" pitchFamily="2" charset="2"/>
              <a:buChar char="v"/>
              <a:defRPr sz="3200">
                <a:solidFill>
                  <a:schemeClr val="accent4">
                    <a:lumMod val="10000"/>
                  </a:schemeClr>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accent4">
                    <a:lumMod val="10000"/>
                  </a:schemeClr>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accent4">
                    <a:lumMod val="10000"/>
                  </a:schemeClr>
                </a:solidFill>
                <a:latin typeface="Arial" charset="0"/>
              </a:defRPr>
            </a:lvl3pPr>
            <a:lvl4pPr marL="1600200" indent="-228600" algn="l" rtl="0" eaLnBrk="1" fontAlgn="base" hangingPunct="1">
              <a:spcBef>
                <a:spcPct val="20000"/>
              </a:spcBef>
              <a:spcAft>
                <a:spcPct val="0"/>
              </a:spcAft>
              <a:buChar char="–"/>
              <a:defRPr sz="2000">
                <a:solidFill>
                  <a:schemeClr val="accent4">
                    <a:lumMod val="10000"/>
                  </a:schemeClr>
                </a:solidFill>
                <a:latin typeface="Arial" charset="0"/>
              </a:defRPr>
            </a:lvl4pPr>
            <a:lvl5pPr marL="2057400" indent="-228600" algn="l" rtl="0" eaLnBrk="1" fontAlgn="base" hangingPunct="1">
              <a:spcBef>
                <a:spcPct val="20000"/>
              </a:spcBef>
              <a:spcAft>
                <a:spcPct val="0"/>
              </a:spcAft>
              <a:buChar char="»"/>
              <a:defRPr sz="2000">
                <a:solidFill>
                  <a:schemeClr val="accent4">
                    <a:lumMod val="10000"/>
                  </a:schemeClr>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pPr>
            <a:endParaRPr lang="en-US" altLang="zh-CN" sz="2800" kern="0" dirty="0">
              <a:latin typeface="华文中宋" pitchFamily="2" charset="-122"/>
              <a:ea typeface="华文中宋" pitchFamily="2" charset="-122"/>
              <a:sym typeface="Wingdings" pitchFamily="2" charset="2"/>
            </a:endParaRPr>
          </a:p>
          <a:p>
            <a:pPr>
              <a:lnSpc>
                <a:spcPct val="150000"/>
              </a:lnSpc>
            </a:pPr>
            <a:r>
              <a:rPr lang="en-US" altLang="zh-CN" sz="2800" kern="0" dirty="0" err="1">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handshake_key</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server hello</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之后，</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handshake</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成功完成之前，用该密钥进行加密</a:t>
            </a:r>
          </a:p>
          <a:p>
            <a:pPr>
              <a:lnSpc>
                <a:spcPct val="150000"/>
              </a:lnSpc>
            </a:pPr>
            <a:r>
              <a:rPr lang="en-US" altLang="zh-CN" sz="2800" kern="0" dirty="0" err="1">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application_key</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handshake</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成功后，正常用来交流的加密</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key</a:t>
            </a:r>
          </a:p>
          <a:p>
            <a:pPr>
              <a:lnSpc>
                <a:spcPct val="150000"/>
              </a:lnSpc>
            </a:pPr>
            <a:r>
              <a:rPr lang="en-US" altLang="zh-CN" sz="2800" kern="0" dirty="0" err="1">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early_traffic_key</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：客户端会选择发送的</a:t>
            </a:r>
            <a:r>
              <a:rPr lang="en-US" altLang="zh-CN" sz="2800" kern="0" dirty="0" err="1">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PSK_entry</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数组中的第一个</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PSK</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计算</a:t>
            </a:r>
            <a:r>
              <a:rPr lang="en-US" altLang="zh-CN" sz="2800" kern="0" dirty="0" err="1">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early_traffic_key</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，用来发送</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Early Data </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报文</a:t>
            </a:r>
          </a:p>
        </p:txBody>
      </p:sp>
    </p:spTree>
    <p:extLst>
      <p:ext uri="{BB962C8B-B14F-4D97-AF65-F5344CB8AC3E}">
        <p14:creationId xmlns:p14="http://schemas.microsoft.com/office/powerpoint/2010/main" val="3301319607"/>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112</a:t>
            </a:fld>
            <a:endParaRPr lang="en-US" altLang="zh-CN"/>
          </a:p>
        </p:txBody>
      </p:sp>
      <p:sp>
        <p:nvSpPr>
          <p:cNvPr id="68610" name="标题 1"/>
          <p:cNvSpPr>
            <a:spLocks noGrp="1"/>
          </p:cNvSpPr>
          <p:nvPr>
            <p:ph type="title" idx="4294967295"/>
          </p:nvPr>
        </p:nvSpPr>
        <p:spPr>
          <a:xfrm>
            <a:off x="971600" y="144136"/>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 密钥计算</a:t>
            </a:r>
            <a:endParaRPr lang="zh-CN" altLang="en-US" dirty="0"/>
          </a:p>
        </p:txBody>
      </p:sp>
      <p:sp>
        <p:nvSpPr>
          <p:cNvPr id="5" name="内容占位符 2">
            <a:extLst>
              <a:ext uri="{FF2B5EF4-FFF2-40B4-BE49-F238E27FC236}">
                <a16:creationId xmlns:a16="http://schemas.microsoft.com/office/drawing/2014/main" id="{45F2B806-6CB8-4DDB-8EDD-B9F7BD6CD79A}"/>
              </a:ext>
            </a:extLst>
          </p:cNvPr>
          <p:cNvSpPr txBox="1">
            <a:spLocks/>
          </p:cNvSpPr>
          <p:nvPr/>
        </p:nvSpPr>
        <p:spPr bwMode="auto">
          <a:xfrm>
            <a:off x="899592" y="869740"/>
            <a:ext cx="78486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FF00"/>
              </a:buClr>
              <a:buFont typeface="Wingdings" pitchFamily="2" charset="2"/>
              <a:buChar char="v"/>
              <a:defRPr sz="3200">
                <a:solidFill>
                  <a:schemeClr val="accent4">
                    <a:lumMod val="10000"/>
                  </a:schemeClr>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accent4">
                    <a:lumMod val="10000"/>
                  </a:schemeClr>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accent4">
                    <a:lumMod val="10000"/>
                  </a:schemeClr>
                </a:solidFill>
                <a:latin typeface="Arial" charset="0"/>
              </a:defRPr>
            </a:lvl3pPr>
            <a:lvl4pPr marL="1600200" indent="-228600" algn="l" rtl="0" eaLnBrk="1" fontAlgn="base" hangingPunct="1">
              <a:spcBef>
                <a:spcPct val="20000"/>
              </a:spcBef>
              <a:spcAft>
                <a:spcPct val="0"/>
              </a:spcAft>
              <a:buChar char="–"/>
              <a:defRPr sz="2000">
                <a:solidFill>
                  <a:schemeClr val="accent4">
                    <a:lumMod val="10000"/>
                  </a:schemeClr>
                </a:solidFill>
                <a:latin typeface="Arial" charset="0"/>
              </a:defRPr>
            </a:lvl4pPr>
            <a:lvl5pPr marL="2057400" indent="-228600" algn="l" rtl="0" eaLnBrk="1" fontAlgn="base" hangingPunct="1">
              <a:spcBef>
                <a:spcPct val="20000"/>
              </a:spcBef>
              <a:spcAft>
                <a:spcPct val="0"/>
              </a:spcAft>
              <a:buChar char="»"/>
              <a:defRPr sz="2000">
                <a:solidFill>
                  <a:schemeClr val="accent4">
                    <a:lumMod val="10000"/>
                  </a:schemeClr>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150000"/>
              </a:lnSpc>
            </a:pPr>
            <a:endParaRPr lang="en-US" altLang="zh-CN" sz="2800" kern="0" dirty="0">
              <a:latin typeface="华文中宋" pitchFamily="2" charset="-122"/>
              <a:ea typeface="华文中宋" pitchFamily="2" charset="-122"/>
              <a:sym typeface="Wingdings" pitchFamily="2" charset="2"/>
            </a:endParaRPr>
          </a:p>
          <a:p>
            <a:pPr>
              <a:lnSpc>
                <a:spcPct val="150000"/>
              </a:lnSpc>
            </a:pPr>
            <a:r>
              <a:rPr lang="en-US" altLang="zh-CN" sz="2800" kern="0" dirty="0" err="1">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resumption_key</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：对于用于传递</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PSK</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信息的</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NST</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报文，该</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key</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用于计算出</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next session</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的</a:t>
            </a:r>
            <a:r>
              <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PSK</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值</a:t>
            </a:r>
            <a:endPar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endPar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r>
              <a:rPr lang="en-US" altLang="zh-CN" sz="2800" kern="0" dirty="0" err="1">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exporter_key</a:t>
            </a:r>
            <a:r>
              <a:rPr lang="zh-CN" altLang="en-US"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：导出密钥，用于用户自定义其他用途</a:t>
            </a:r>
            <a:endParaRPr lang="en-US" altLang="zh-CN" sz="2800" kern="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a:lnSpc>
                <a:spcPct val="150000"/>
              </a:lnSpc>
            </a:pPr>
            <a:endParaRPr lang="en-US" altLang="zh-CN" sz="2800" kern="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p:txBody>
      </p:sp>
    </p:spTree>
    <p:extLst>
      <p:ext uri="{BB962C8B-B14F-4D97-AF65-F5344CB8AC3E}">
        <p14:creationId xmlns:p14="http://schemas.microsoft.com/office/powerpoint/2010/main" val="2222014321"/>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113</a:t>
            </a:fld>
            <a:endParaRPr lang="en-US" altLang="zh-CN"/>
          </a:p>
        </p:txBody>
      </p:sp>
      <p:sp>
        <p:nvSpPr>
          <p:cNvPr id="68610" name="标题 1"/>
          <p:cNvSpPr>
            <a:spLocks noGrp="1"/>
          </p:cNvSpPr>
          <p:nvPr>
            <p:ph type="title" idx="4294967295"/>
          </p:nvPr>
        </p:nvSpPr>
        <p:spPr>
          <a:xfrm>
            <a:off x="971600" y="144136"/>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协议</a:t>
            </a:r>
            <a:endParaRPr lang="zh-CN" altLang="en-US" dirty="0"/>
          </a:p>
        </p:txBody>
      </p:sp>
      <p:pic>
        <p:nvPicPr>
          <p:cNvPr id="4" name="图片 3">
            <a:extLst>
              <a:ext uri="{FF2B5EF4-FFF2-40B4-BE49-F238E27FC236}">
                <a16:creationId xmlns:a16="http://schemas.microsoft.com/office/drawing/2014/main" id="{C45C0624-C29D-424E-9106-61DB91EAFAB5}"/>
              </a:ext>
            </a:extLst>
          </p:cNvPr>
          <p:cNvPicPr>
            <a:picLocks noChangeAspect="1"/>
          </p:cNvPicPr>
          <p:nvPr/>
        </p:nvPicPr>
        <p:blipFill>
          <a:blip r:embed="rId2"/>
          <a:stretch>
            <a:fillRect/>
          </a:stretch>
        </p:blipFill>
        <p:spPr>
          <a:xfrm>
            <a:off x="107504" y="1484784"/>
            <a:ext cx="8946744" cy="4536504"/>
          </a:xfrm>
          <a:prstGeom prst="rect">
            <a:avLst/>
          </a:prstGeom>
        </p:spPr>
      </p:pic>
    </p:spTree>
    <p:extLst>
      <p:ext uri="{BB962C8B-B14F-4D97-AF65-F5344CB8AC3E}">
        <p14:creationId xmlns:p14="http://schemas.microsoft.com/office/powerpoint/2010/main" val="4000655287"/>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114</a:t>
            </a:fld>
            <a:endParaRPr lang="en-US" altLang="zh-CN"/>
          </a:p>
        </p:txBody>
      </p:sp>
      <p:sp>
        <p:nvSpPr>
          <p:cNvPr id="68610" name="标题 1"/>
          <p:cNvSpPr>
            <a:spLocks noGrp="1"/>
          </p:cNvSpPr>
          <p:nvPr>
            <p:ph type="title" idx="4294967295"/>
          </p:nvPr>
        </p:nvSpPr>
        <p:spPr>
          <a:xfrm>
            <a:off x="971600" y="191943"/>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协议</a:t>
            </a:r>
            <a:endParaRPr lang="zh-CN" altLang="en-US" dirty="0"/>
          </a:p>
        </p:txBody>
      </p:sp>
      <p:pic>
        <p:nvPicPr>
          <p:cNvPr id="3" name="图片 2">
            <a:extLst>
              <a:ext uri="{FF2B5EF4-FFF2-40B4-BE49-F238E27FC236}">
                <a16:creationId xmlns:a16="http://schemas.microsoft.com/office/drawing/2014/main" id="{9C976FBF-FA06-446C-851B-883B15A3F1C3}"/>
              </a:ext>
            </a:extLst>
          </p:cNvPr>
          <p:cNvPicPr>
            <a:picLocks noChangeAspect="1"/>
          </p:cNvPicPr>
          <p:nvPr/>
        </p:nvPicPr>
        <p:blipFill>
          <a:blip r:embed="rId2"/>
          <a:stretch>
            <a:fillRect/>
          </a:stretch>
        </p:blipFill>
        <p:spPr>
          <a:xfrm>
            <a:off x="755576" y="1340768"/>
            <a:ext cx="8208912" cy="5038725"/>
          </a:xfrm>
          <a:prstGeom prst="rect">
            <a:avLst/>
          </a:prstGeom>
        </p:spPr>
      </p:pic>
    </p:spTree>
    <p:extLst>
      <p:ext uri="{BB962C8B-B14F-4D97-AF65-F5344CB8AC3E}">
        <p14:creationId xmlns:p14="http://schemas.microsoft.com/office/powerpoint/2010/main" val="3993174428"/>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115</a:t>
            </a:fld>
            <a:endParaRPr lang="en-US" altLang="zh-CN"/>
          </a:p>
        </p:txBody>
      </p:sp>
      <p:sp>
        <p:nvSpPr>
          <p:cNvPr id="68610" name="标题 1"/>
          <p:cNvSpPr>
            <a:spLocks noGrp="1"/>
          </p:cNvSpPr>
          <p:nvPr>
            <p:ph type="title" idx="4294967295"/>
          </p:nvPr>
        </p:nvSpPr>
        <p:spPr>
          <a:xfrm>
            <a:off x="1043608" y="144318"/>
            <a:ext cx="7467600" cy="715963"/>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TLS 1.3</a:t>
            </a:r>
            <a:r>
              <a:rPr lang="zh-CN" altLang="en-US" dirty="0">
                <a:sym typeface="Wingdings" pitchFamily="2" charset="2"/>
              </a:rPr>
              <a:t>协议</a:t>
            </a:r>
            <a:endParaRPr lang="zh-CN" altLang="en-US" dirty="0"/>
          </a:p>
        </p:txBody>
      </p:sp>
      <p:pic>
        <p:nvPicPr>
          <p:cNvPr id="4" name="图片 3">
            <a:extLst>
              <a:ext uri="{FF2B5EF4-FFF2-40B4-BE49-F238E27FC236}">
                <a16:creationId xmlns:a16="http://schemas.microsoft.com/office/drawing/2014/main" id="{8AC51BA8-FCEB-4E8B-BF9D-891ECBCF1001}"/>
              </a:ext>
            </a:extLst>
          </p:cNvPr>
          <p:cNvPicPr>
            <a:picLocks noChangeAspect="1"/>
          </p:cNvPicPr>
          <p:nvPr/>
        </p:nvPicPr>
        <p:blipFill>
          <a:blip r:embed="rId2"/>
          <a:stretch>
            <a:fillRect/>
          </a:stretch>
        </p:blipFill>
        <p:spPr>
          <a:xfrm>
            <a:off x="827584" y="1340768"/>
            <a:ext cx="8206309" cy="4943475"/>
          </a:xfrm>
          <a:prstGeom prst="rect">
            <a:avLst/>
          </a:prstGeom>
        </p:spPr>
      </p:pic>
    </p:spTree>
    <p:extLst>
      <p:ext uri="{BB962C8B-B14F-4D97-AF65-F5344CB8AC3E}">
        <p14:creationId xmlns:p14="http://schemas.microsoft.com/office/powerpoint/2010/main" val="3664031927"/>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59632" y="332656"/>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olidFill>
                  <a:srgbClr val="FFFF00"/>
                </a:solidFill>
              </a:rPr>
              <a:t>6</a:t>
            </a:r>
            <a:r>
              <a:rPr lang="zh-CN" altLang="en-US" dirty="0">
                <a:solidFill>
                  <a:srgbClr val="FFFF00"/>
                </a:solidFill>
              </a:rPr>
              <a:t>章 传输层安全</a:t>
            </a:r>
            <a:endParaRPr lang="en-US" altLang="zh-CN" dirty="0">
              <a:solidFill>
                <a:srgbClr val="FFFF00"/>
              </a:solidFill>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116</a:t>
            </a:fld>
            <a:endParaRPr lang="en-US" altLang="zh-CN"/>
          </a:p>
        </p:txBody>
      </p:sp>
      <p:grpSp>
        <p:nvGrpSpPr>
          <p:cNvPr id="66591" name="Group 31"/>
          <p:cNvGrpSpPr>
            <a:grpSpLocks/>
          </p:cNvGrpSpPr>
          <p:nvPr/>
        </p:nvGrpSpPr>
        <p:grpSpPr bwMode="auto">
          <a:xfrm>
            <a:off x="1676400" y="1620944"/>
            <a:ext cx="5410200" cy="665162"/>
            <a:chOff x="1056" y="1227"/>
            <a:chExt cx="3408" cy="419"/>
          </a:xfrm>
        </p:grpSpPr>
        <p:grpSp>
          <p:nvGrpSpPr>
            <p:cNvPr id="66563" name="Group 3"/>
            <p:cNvGrpSpPr>
              <a:grpSpLocks/>
            </p:cNvGrpSpPr>
            <p:nvPr/>
          </p:nvGrpSpPr>
          <p:grpSpPr bwMode="auto">
            <a:xfrm>
              <a:off x="1056" y="1227"/>
              <a:ext cx="480" cy="419"/>
              <a:chOff x="1110" y="2656"/>
              <a:chExt cx="1549" cy="1351"/>
            </a:xfrm>
          </p:grpSpPr>
          <p:sp>
            <p:nvSpPr>
              <p:cNvPr id="665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1"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2" name="Text Box 12"/>
            <p:cNvSpPr txBox="1">
              <a:spLocks noChangeArrowheads="1"/>
            </p:cNvSpPr>
            <p:nvPr/>
          </p:nvSpPr>
          <p:spPr bwMode="auto">
            <a:xfrm>
              <a:off x="2248" y="1252"/>
              <a:ext cx="14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 </a:t>
              </a:r>
              <a:r>
                <a:rPr lang="en-US" altLang="zh-CN" sz="2400" dirty="0"/>
                <a:t>Web </a:t>
              </a:r>
              <a:r>
                <a:rPr lang="zh-CN" altLang="en-US" sz="2400" dirty="0"/>
                <a:t>安全需求</a:t>
              </a:r>
              <a:endParaRPr lang="en-US" altLang="zh-CN" sz="2400" dirty="0"/>
            </a:p>
          </p:txBody>
        </p:sp>
        <p:sp>
          <p:nvSpPr>
            <p:cNvPr id="66573"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1</a:t>
              </a:r>
            </a:p>
          </p:txBody>
        </p:sp>
      </p:grpSp>
      <p:grpSp>
        <p:nvGrpSpPr>
          <p:cNvPr id="66592" name="Group 32"/>
          <p:cNvGrpSpPr>
            <a:grpSpLocks/>
          </p:cNvGrpSpPr>
          <p:nvPr/>
        </p:nvGrpSpPr>
        <p:grpSpPr bwMode="auto">
          <a:xfrm>
            <a:off x="1676400" y="2535343"/>
            <a:ext cx="5410200" cy="1222374"/>
            <a:chOff x="1056" y="1803"/>
            <a:chExt cx="3408" cy="770"/>
          </a:xfrm>
        </p:grpSpPr>
        <p:grpSp>
          <p:nvGrpSpPr>
            <p:cNvPr id="66567" name="Group 7"/>
            <p:cNvGrpSpPr>
              <a:grpSpLocks/>
            </p:cNvGrpSpPr>
            <p:nvPr/>
          </p:nvGrpSpPr>
          <p:grpSpPr bwMode="auto">
            <a:xfrm>
              <a:off x="1056" y="1803"/>
              <a:ext cx="480" cy="419"/>
              <a:chOff x="3174" y="2656"/>
              <a:chExt cx="1549" cy="1351"/>
            </a:xfrm>
          </p:grpSpPr>
          <p:sp>
            <p:nvSpPr>
              <p:cNvPr id="665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4" name="Line 14"/>
            <p:cNvSpPr>
              <a:spLocks noChangeShapeType="1"/>
            </p:cNvSpPr>
            <p:nvPr/>
          </p:nvSpPr>
          <p:spPr bwMode="auto">
            <a:xfrm>
              <a:off x="1440" y="2187"/>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5" name="Text Box 15"/>
            <p:cNvSpPr txBox="1">
              <a:spLocks noChangeArrowheads="1"/>
            </p:cNvSpPr>
            <p:nvPr/>
          </p:nvSpPr>
          <p:spPr bwMode="auto">
            <a:xfrm>
              <a:off x="2128" y="1817"/>
              <a:ext cx="164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t>安全套接字层</a:t>
              </a:r>
              <a:r>
                <a:rPr lang="en-US" altLang="zh-CN" sz="2400" dirty="0"/>
                <a:t>SSL</a:t>
              </a:r>
              <a:endParaRPr lang="zh-CN" altLang="en-US" sz="2400" dirty="0"/>
            </a:p>
            <a:p>
              <a:endParaRPr lang="zh-CN" altLang="en-US" sz="2400" dirty="0"/>
            </a:p>
            <a:p>
              <a:endParaRPr lang="en-US" altLang="zh-CN" sz="2400" dirty="0">
                <a:ea typeface="宋体" charset="-122"/>
              </a:endParaRPr>
            </a:p>
          </p:txBody>
        </p:sp>
        <p:sp>
          <p:nvSpPr>
            <p:cNvPr id="66576" name="Text Box 16"/>
            <p:cNvSpPr txBox="1">
              <a:spLocks noChangeArrowheads="1"/>
            </p:cNvSpPr>
            <p:nvPr/>
          </p:nvSpPr>
          <p:spPr bwMode="gray">
            <a:xfrm>
              <a:off x="1180" y="186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2</a:t>
              </a:r>
            </a:p>
          </p:txBody>
        </p:sp>
      </p:grpSp>
      <p:grpSp>
        <p:nvGrpSpPr>
          <p:cNvPr id="66593" name="Group 33"/>
          <p:cNvGrpSpPr>
            <a:grpSpLocks/>
          </p:cNvGrpSpPr>
          <p:nvPr/>
        </p:nvGrpSpPr>
        <p:grpSpPr bwMode="auto">
          <a:xfrm>
            <a:off x="1676400" y="3427519"/>
            <a:ext cx="5410200" cy="665162"/>
            <a:chOff x="1056" y="2365"/>
            <a:chExt cx="3408" cy="419"/>
          </a:xfrm>
        </p:grpSpPr>
        <p:grpSp>
          <p:nvGrpSpPr>
            <p:cNvPr id="66577" name="Group 17"/>
            <p:cNvGrpSpPr>
              <a:grpSpLocks/>
            </p:cNvGrpSpPr>
            <p:nvPr/>
          </p:nvGrpSpPr>
          <p:grpSpPr bwMode="auto">
            <a:xfrm>
              <a:off x="1056" y="2365"/>
              <a:ext cx="480" cy="419"/>
              <a:chOff x="1110" y="2656"/>
              <a:chExt cx="1549" cy="1351"/>
            </a:xfrm>
          </p:grpSpPr>
          <p:sp>
            <p:nvSpPr>
              <p:cNvPr id="665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5" name="Line 25"/>
            <p:cNvSpPr>
              <a:spLocks noChangeShapeType="1"/>
            </p:cNvSpPr>
            <p:nvPr/>
          </p:nvSpPr>
          <p:spPr bwMode="auto">
            <a:xfrm>
              <a:off x="1440" y="2749"/>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6" name="Text Box 26"/>
            <p:cNvSpPr txBox="1">
              <a:spLocks noChangeArrowheads="1"/>
            </p:cNvSpPr>
            <p:nvPr/>
          </p:nvSpPr>
          <p:spPr bwMode="auto">
            <a:xfrm>
              <a:off x="2231" y="2387"/>
              <a:ext cx="14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400" dirty="0">
                  <a:effectLst>
                    <a:outerShdw blurRad="38100" dist="38100" dir="2700000" algn="tl">
                      <a:srgbClr val="000000">
                        <a:alpha val="43137"/>
                      </a:srgbClr>
                    </a:outerShdw>
                  </a:effectLst>
                  <a:ea typeface="宋体" charset="-122"/>
                </a:rPr>
                <a:t>传输层安全</a:t>
              </a:r>
              <a:r>
                <a:rPr lang="en-US" altLang="zh-CN" sz="2400" dirty="0">
                  <a:effectLst>
                    <a:outerShdw blurRad="38100" dist="38100" dir="2700000" algn="tl">
                      <a:srgbClr val="000000">
                        <a:alpha val="43137"/>
                      </a:srgbClr>
                    </a:outerShdw>
                  </a:effectLst>
                  <a:ea typeface="宋体" charset="-122"/>
                </a:rPr>
                <a:t>TLS</a:t>
              </a:r>
            </a:p>
          </p:txBody>
        </p:sp>
        <p:sp>
          <p:nvSpPr>
            <p:cNvPr id="66587" name="Text Box 27"/>
            <p:cNvSpPr txBox="1">
              <a:spLocks noChangeArrowheads="1"/>
            </p:cNvSpPr>
            <p:nvPr/>
          </p:nvSpPr>
          <p:spPr bwMode="gray">
            <a:xfrm>
              <a:off x="1180" y="242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3</a:t>
              </a:r>
            </a:p>
          </p:txBody>
        </p:sp>
      </p:grpSp>
      <p:grpSp>
        <p:nvGrpSpPr>
          <p:cNvPr id="66594" name="Group 34"/>
          <p:cNvGrpSpPr>
            <a:grpSpLocks/>
          </p:cNvGrpSpPr>
          <p:nvPr/>
        </p:nvGrpSpPr>
        <p:grpSpPr bwMode="auto">
          <a:xfrm>
            <a:off x="1676400" y="4353243"/>
            <a:ext cx="5410200" cy="665162"/>
            <a:chOff x="1056" y="2941"/>
            <a:chExt cx="3408" cy="419"/>
          </a:xfrm>
        </p:grpSpPr>
        <p:grpSp>
          <p:nvGrpSpPr>
            <p:cNvPr id="66581" name="Group 21"/>
            <p:cNvGrpSpPr>
              <a:grpSpLocks/>
            </p:cNvGrpSpPr>
            <p:nvPr/>
          </p:nvGrpSpPr>
          <p:grpSpPr bwMode="auto">
            <a:xfrm>
              <a:off x="1056" y="2941"/>
              <a:ext cx="480" cy="419"/>
              <a:chOff x="3174" y="2656"/>
              <a:chExt cx="1549" cy="1351"/>
            </a:xfrm>
          </p:grpSpPr>
          <p:sp>
            <p:nvSpPr>
              <p:cNvPr id="665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8" name="Line 28"/>
            <p:cNvSpPr>
              <a:spLocks noChangeShapeType="1"/>
            </p:cNvSpPr>
            <p:nvPr/>
          </p:nvSpPr>
          <p:spPr bwMode="auto">
            <a:xfrm>
              <a:off x="1440" y="3325"/>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9" name="Text Box 29"/>
            <p:cNvSpPr txBox="1">
              <a:spLocks noChangeArrowheads="1"/>
            </p:cNvSpPr>
            <p:nvPr/>
          </p:nvSpPr>
          <p:spPr bwMode="auto">
            <a:xfrm>
              <a:off x="2576" y="2974"/>
              <a:ext cx="75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solidFill>
                    <a:srgbClr val="FFFF00"/>
                  </a:solidFill>
                  <a:effectLst>
                    <a:outerShdw blurRad="38100" dist="38100" dir="2700000" algn="tl">
                      <a:srgbClr val="000000">
                        <a:alpha val="43137"/>
                      </a:srgbClr>
                    </a:outerShdw>
                  </a:effectLst>
                  <a:ea typeface="宋体" charset="-122"/>
                </a:rPr>
                <a:t>HTTPS</a:t>
              </a:r>
            </a:p>
          </p:txBody>
        </p:sp>
        <p:sp>
          <p:nvSpPr>
            <p:cNvPr id="66590" name="Text Box 30"/>
            <p:cNvSpPr txBox="1">
              <a:spLocks noChangeArrowheads="1"/>
            </p:cNvSpPr>
            <p:nvPr/>
          </p:nvSpPr>
          <p:spPr bwMode="gray">
            <a:xfrm>
              <a:off x="1180" y="300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4</a:t>
              </a:r>
            </a:p>
          </p:txBody>
        </p:sp>
      </p:grpSp>
      <p:grpSp>
        <p:nvGrpSpPr>
          <p:cNvPr id="36" name="Group 31"/>
          <p:cNvGrpSpPr>
            <a:grpSpLocks/>
          </p:cNvGrpSpPr>
          <p:nvPr/>
        </p:nvGrpSpPr>
        <p:grpSpPr bwMode="auto">
          <a:xfrm>
            <a:off x="1676400" y="5229200"/>
            <a:ext cx="5410200" cy="665162"/>
            <a:chOff x="1056" y="1227"/>
            <a:chExt cx="3408" cy="419"/>
          </a:xfrm>
        </p:grpSpPr>
        <p:grpSp>
          <p:nvGrpSpPr>
            <p:cNvPr id="37" name="Group 3"/>
            <p:cNvGrpSpPr>
              <a:grpSpLocks/>
            </p:cNvGrpSpPr>
            <p:nvPr/>
          </p:nvGrpSpPr>
          <p:grpSpPr bwMode="auto">
            <a:xfrm>
              <a:off x="1056" y="1227"/>
              <a:ext cx="480" cy="419"/>
              <a:chOff x="1110" y="2656"/>
              <a:chExt cx="1549" cy="1351"/>
            </a:xfrm>
          </p:grpSpPr>
          <p:sp>
            <p:nvSpPr>
              <p:cNvPr id="4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3"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38"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9" name="Text Box 12"/>
            <p:cNvSpPr txBox="1">
              <a:spLocks noChangeArrowheads="1"/>
            </p:cNvSpPr>
            <p:nvPr/>
          </p:nvSpPr>
          <p:spPr bwMode="auto">
            <a:xfrm>
              <a:off x="2699" y="1252"/>
              <a:ext cx="51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ea typeface="宋体" charset="-122"/>
                </a:rPr>
                <a:t>SSH</a:t>
              </a:r>
            </a:p>
          </p:txBody>
        </p:sp>
        <p:sp>
          <p:nvSpPr>
            <p:cNvPr id="40"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5</a:t>
              </a:r>
            </a:p>
          </p:txBody>
        </p:sp>
      </p:grpSp>
    </p:spTree>
    <p:extLst>
      <p:ext uri="{BB962C8B-B14F-4D97-AF65-F5344CB8AC3E}">
        <p14:creationId xmlns:p14="http://schemas.microsoft.com/office/powerpoint/2010/main" val="12303596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HTTPS</a:t>
            </a:r>
            <a:endParaRPr lang="zh-CN" altLang="en-US" dirty="0"/>
          </a:p>
        </p:txBody>
      </p:sp>
      <p:sp>
        <p:nvSpPr>
          <p:cNvPr id="3" name="内容占位符 2"/>
          <p:cNvSpPr>
            <a:spLocks noGrp="1"/>
          </p:cNvSpPr>
          <p:nvPr>
            <p:ph idx="1"/>
          </p:nvPr>
        </p:nvSpPr>
        <p:spPr>
          <a:xfrm>
            <a:off x="971600" y="1196752"/>
            <a:ext cx="8020569" cy="4896544"/>
          </a:xfrm>
        </p:spPr>
        <p:txBody>
          <a:bodyPr/>
          <a:lstStyle/>
          <a:p>
            <a:pPr>
              <a:lnSpc>
                <a:spcPct val="150000"/>
              </a:lnSpc>
              <a:spcBef>
                <a:spcPts val="1200"/>
              </a:spcBef>
              <a:spcAft>
                <a:spcPts val="1200"/>
              </a:spcAft>
            </a:pPr>
            <a:r>
              <a:rPr lang="en-US" altLang="zh-CN" sz="2400" dirty="0">
                <a:latin typeface="华文中宋" pitchFamily="2" charset="-122"/>
                <a:ea typeface="华文中宋" pitchFamily="2" charset="-122"/>
              </a:rPr>
              <a:t>HTTPS </a:t>
            </a:r>
            <a:r>
              <a:rPr lang="zh-CN" altLang="en-US" sz="2400" dirty="0">
                <a:latin typeface="华文中宋" pitchFamily="2" charset="-122"/>
                <a:ea typeface="华文中宋" pitchFamily="2" charset="-122"/>
              </a:rPr>
              <a:t>是指用</a:t>
            </a:r>
            <a:r>
              <a:rPr lang="en-US" altLang="zh-CN" sz="2400" dirty="0">
                <a:latin typeface="华文中宋" pitchFamily="2" charset="-122"/>
                <a:ea typeface="华文中宋" pitchFamily="2" charset="-122"/>
              </a:rPr>
              <a:t>HTTP </a:t>
            </a:r>
            <a:r>
              <a:rPr lang="zh-CN" altLang="en-US" sz="2400" dirty="0">
                <a:latin typeface="华文中宋" pitchFamily="2" charset="-122"/>
                <a:ea typeface="华文中宋" pitchFamily="2" charset="-122"/>
              </a:rPr>
              <a:t>和</a:t>
            </a:r>
            <a:r>
              <a:rPr lang="en-US" altLang="zh-CN" sz="2400" dirty="0">
                <a:latin typeface="华文中宋" pitchFamily="2" charset="-122"/>
                <a:ea typeface="华文中宋" pitchFamily="2" charset="-122"/>
              </a:rPr>
              <a:t>TLS （ SSL）</a:t>
            </a:r>
            <a:r>
              <a:rPr lang="zh-CN" altLang="en-US" sz="2400" dirty="0">
                <a:latin typeface="华文中宋" pitchFamily="2" charset="-122"/>
                <a:ea typeface="华文中宋" pitchFamily="2" charset="-122"/>
              </a:rPr>
              <a:t>的结合来实现网络浏览器和服务器之间的安全通信</a:t>
            </a:r>
          </a:p>
          <a:p>
            <a:pPr>
              <a:lnSpc>
                <a:spcPct val="150000"/>
              </a:lnSpc>
              <a:spcBef>
                <a:spcPts val="1200"/>
              </a:spcBef>
              <a:spcAft>
                <a:spcPts val="1200"/>
              </a:spcAft>
            </a:pPr>
            <a:r>
              <a:rPr lang="en-US" altLang="zh-CN" sz="2400" dirty="0">
                <a:latin typeface="华文中宋" pitchFamily="2" charset="-122"/>
                <a:ea typeface="华文中宋" pitchFamily="2" charset="-122"/>
              </a:rPr>
              <a:t>HTTPS </a:t>
            </a:r>
            <a:r>
              <a:rPr lang="zh-CN" altLang="en-US" sz="2400" dirty="0">
                <a:latin typeface="华文中宋" pitchFamily="2" charset="-122"/>
                <a:ea typeface="华文中宋" pitchFamily="2" charset="-122"/>
              </a:rPr>
              <a:t>被加载到所有现代网络浏览器中</a:t>
            </a:r>
            <a:endParaRPr lang="en-US" altLang="zh-CN" sz="2400" dirty="0">
              <a:latin typeface="华文中宋" pitchFamily="2" charset="-122"/>
              <a:ea typeface="华文中宋" pitchFamily="2" charset="-122"/>
            </a:endParaRPr>
          </a:p>
          <a:p>
            <a:pPr>
              <a:lnSpc>
                <a:spcPct val="150000"/>
              </a:lnSpc>
              <a:spcBef>
                <a:spcPts val="1200"/>
              </a:spcBef>
              <a:spcAft>
                <a:spcPts val="1200"/>
              </a:spcAft>
            </a:pPr>
            <a:r>
              <a:rPr lang="zh-CN" altLang="en-US" sz="2400" dirty="0">
                <a:latin typeface="华文中宋" pitchFamily="2" charset="-122"/>
                <a:ea typeface="华文中宋" pitchFamily="2" charset="-122"/>
              </a:rPr>
              <a:t>应用依赖于网络服务器支持的</a:t>
            </a:r>
            <a:r>
              <a:rPr lang="en-US" altLang="zh-CN" sz="2400" dirty="0">
                <a:latin typeface="华文中宋" pitchFamily="2" charset="-122"/>
                <a:ea typeface="华文中宋" pitchFamily="2" charset="-122"/>
              </a:rPr>
              <a:t>HTTPS </a:t>
            </a:r>
            <a:r>
              <a:rPr lang="zh-CN" altLang="en-US" sz="2400" dirty="0">
                <a:latin typeface="华文中宋" pitchFamily="2" charset="-122"/>
                <a:ea typeface="华文中宋" pitchFamily="2" charset="-122"/>
              </a:rPr>
              <a:t>通信</a:t>
            </a:r>
            <a:endParaRPr lang="en-US" altLang="zh-CN" sz="2400" dirty="0">
              <a:latin typeface="华文中宋" pitchFamily="2" charset="-122"/>
              <a:ea typeface="华文中宋" pitchFamily="2" charset="-122"/>
            </a:endParaRPr>
          </a:p>
          <a:p>
            <a:pPr>
              <a:lnSpc>
                <a:spcPct val="150000"/>
              </a:lnSpc>
              <a:spcBef>
                <a:spcPts val="1200"/>
              </a:spcBef>
              <a:spcAft>
                <a:spcPts val="1200"/>
              </a:spcAft>
            </a:pPr>
            <a:r>
              <a:rPr lang="en-US" altLang="zh-CN" sz="2400" dirty="0">
                <a:latin typeface="华文中宋" pitchFamily="2" charset="-122"/>
                <a:ea typeface="华文中宋" pitchFamily="2" charset="-122"/>
              </a:rPr>
              <a:t>URL </a:t>
            </a:r>
            <a:r>
              <a:rPr lang="zh-CN" altLang="en-US" sz="2400" dirty="0">
                <a:latin typeface="华文中宋" pitchFamily="2" charset="-122"/>
                <a:ea typeface="华文中宋" pitchFamily="2" charset="-122"/>
              </a:rPr>
              <a:t>地址开始于</a:t>
            </a:r>
            <a:r>
              <a:rPr lang="en-US" altLang="zh-CN" sz="2400" dirty="0">
                <a:latin typeface="华文中宋" pitchFamily="2" charset="-122"/>
                <a:ea typeface="华文中宋" pitchFamily="2" charset="-122"/>
              </a:rPr>
              <a:t>https://</a:t>
            </a:r>
            <a:r>
              <a:rPr lang="zh-CN" altLang="en-US" sz="2400" dirty="0">
                <a:latin typeface="华文中宋" pitchFamily="2" charset="-122"/>
                <a:ea typeface="华文中宋" pitchFamily="2" charset="-122"/>
              </a:rPr>
              <a:t>而不是</a:t>
            </a:r>
            <a:r>
              <a:rPr lang="en-US" altLang="zh-CN" sz="2400" dirty="0">
                <a:latin typeface="华文中宋" pitchFamily="2" charset="-122"/>
                <a:ea typeface="华文中宋" pitchFamily="2" charset="-122"/>
              </a:rPr>
              <a:t>http://</a:t>
            </a:r>
            <a:r>
              <a:rPr lang="zh-CN" altLang="en-US" sz="2400" dirty="0">
                <a:latin typeface="华文中宋" pitchFamily="2" charset="-122"/>
                <a:ea typeface="华文中宋" pitchFamily="2" charset="-122"/>
              </a:rPr>
              <a:t>，前者端口号为</a:t>
            </a:r>
            <a:r>
              <a:rPr lang="en-US" altLang="zh-CN" sz="2400" dirty="0">
                <a:latin typeface="华文中宋" pitchFamily="2" charset="-122"/>
                <a:ea typeface="华文中宋" pitchFamily="2" charset="-122"/>
              </a:rPr>
              <a:t>443</a:t>
            </a:r>
            <a:r>
              <a:rPr lang="zh-CN" altLang="en-US" sz="2400" dirty="0">
                <a:latin typeface="华文中宋" pitchFamily="2" charset="-122"/>
                <a:ea typeface="华文中宋" pitchFamily="2" charset="-122"/>
              </a:rPr>
              <a:t>，后者为</a:t>
            </a:r>
            <a:r>
              <a:rPr lang="en-US" altLang="zh-CN" sz="2400" dirty="0">
                <a:latin typeface="华文中宋" pitchFamily="2" charset="-122"/>
                <a:ea typeface="华文中宋" pitchFamily="2" charset="-122"/>
              </a:rPr>
              <a:t>80</a:t>
            </a:r>
          </a:p>
          <a:p>
            <a:pPr>
              <a:lnSpc>
                <a:spcPct val="150000"/>
              </a:lnSpc>
              <a:spcBef>
                <a:spcPts val="1200"/>
              </a:spcBef>
              <a:spcAft>
                <a:spcPts val="1200"/>
              </a:spcAft>
            </a:pPr>
            <a:endParaRPr lang="en-US" altLang="zh-CN" sz="2400" dirty="0">
              <a:latin typeface="华文中宋" pitchFamily="2" charset="-122"/>
              <a:ea typeface="华文中宋" pitchFamily="2" charset="-122"/>
            </a:endParaRPr>
          </a:p>
          <a:p>
            <a:pPr marL="0" indent="0">
              <a:buNone/>
            </a:pPr>
            <a:endParaRPr lang="zh-CN" altLang="en-US" dirty="0"/>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117</a:t>
            </a:fld>
            <a:endParaRPr lang="en-US" altLang="zh-CN"/>
          </a:p>
        </p:txBody>
      </p:sp>
    </p:spTree>
    <p:extLst>
      <p:ext uri="{BB962C8B-B14F-4D97-AF65-F5344CB8AC3E}">
        <p14:creationId xmlns:p14="http://schemas.microsoft.com/office/powerpoint/2010/main" val="24732425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t>6.4 HTTPS</a:t>
            </a:r>
          </a:p>
        </p:txBody>
      </p:sp>
      <p:sp>
        <p:nvSpPr>
          <p:cNvPr id="519171" name="Rectangle 3"/>
          <p:cNvSpPr>
            <a:spLocks noGrp="1" noChangeArrowheads="1"/>
          </p:cNvSpPr>
          <p:nvPr>
            <p:ph idx="1"/>
          </p:nvPr>
        </p:nvSpPr>
        <p:spPr>
          <a:xfrm>
            <a:off x="827584" y="1124744"/>
            <a:ext cx="8686800" cy="5257800"/>
          </a:xfrm>
          <a:noFill/>
          <a:ln/>
        </p:spPr>
        <p:txBody>
          <a:bodyPr/>
          <a:lstStyle/>
          <a:p>
            <a:pPr>
              <a:lnSpc>
                <a:spcPct val="150000"/>
              </a:lnSpc>
              <a:spcBef>
                <a:spcPts val="600"/>
              </a:spcBef>
              <a:spcAft>
                <a:spcPts val="600"/>
              </a:spcAft>
            </a:pPr>
            <a:r>
              <a:rPr lang="zh-CN" altLang="en-US" sz="2800" dirty="0">
                <a:latin typeface="华文中宋" pitchFamily="2" charset="-122"/>
                <a:ea typeface="华文中宋" pitchFamily="2" charset="-122"/>
              </a:rPr>
              <a:t>当使用</a:t>
            </a:r>
            <a:r>
              <a:rPr lang="en-US" altLang="zh-CN" sz="2800" dirty="0">
                <a:latin typeface="华文中宋" pitchFamily="2" charset="-122"/>
                <a:ea typeface="华文中宋" pitchFamily="2" charset="-122"/>
              </a:rPr>
              <a:t>HTTPS</a:t>
            </a:r>
            <a:r>
              <a:rPr lang="zh-CN" altLang="en-US" sz="2800" dirty="0">
                <a:latin typeface="华文中宋" pitchFamily="2" charset="-122"/>
                <a:ea typeface="华文中宋" pitchFamily="2" charset="-122"/>
              </a:rPr>
              <a:t>时，通信的以下元素被加密：</a:t>
            </a:r>
          </a:p>
          <a:p>
            <a:pPr marL="1262063" lvl="1" indent="-546100">
              <a:lnSpc>
                <a:spcPct val="150000"/>
              </a:lnSpc>
              <a:spcBef>
                <a:spcPts val="600"/>
              </a:spcBef>
              <a:spcAft>
                <a:spcPts val="600"/>
              </a:spcAft>
            </a:pPr>
            <a:r>
              <a:rPr lang="en-US" altLang="zh-CN" dirty="0">
                <a:latin typeface="华文中宋" pitchFamily="2" charset="-122"/>
                <a:ea typeface="华文中宋" pitchFamily="2" charset="-122"/>
              </a:rPr>
              <a:t>URL</a:t>
            </a:r>
          </a:p>
          <a:p>
            <a:pPr marL="1262063" lvl="1" indent="-546100">
              <a:lnSpc>
                <a:spcPct val="150000"/>
              </a:lnSpc>
              <a:spcBef>
                <a:spcPts val="600"/>
              </a:spcBef>
              <a:spcAft>
                <a:spcPts val="600"/>
              </a:spcAft>
            </a:pPr>
            <a:r>
              <a:rPr lang="zh-CN" altLang="en-US" dirty="0">
                <a:latin typeface="华文中宋" pitchFamily="2" charset="-122"/>
                <a:ea typeface="华文中宋" pitchFamily="2" charset="-122"/>
              </a:rPr>
              <a:t>文件的内容</a:t>
            </a:r>
          </a:p>
          <a:p>
            <a:pPr marL="1262063" lvl="1" indent="-546100">
              <a:lnSpc>
                <a:spcPct val="150000"/>
              </a:lnSpc>
              <a:spcBef>
                <a:spcPts val="600"/>
              </a:spcBef>
              <a:spcAft>
                <a:spcPts val="600"/>
              </a:spcAft>
            </a:pPr>
            <a:r>
              <a:rPr lang="zh-CN" altLang="en-US" dirty="0">
                <a:latin typeface="华文中宋" pitchFamily="2" charset="-122"/>
                <a:ea typeface="华文中宋" pitchFamily="2" charset="-122"/>
              </a:rPr>
              <a:t>浏览器表单的内容（由用户填写）</a:t>
            </a:r>
          </a:p>
          <a:p>
            <a:pPr marL="1262063" lvl="1" indent="-546100">
              <a:lnSpc>
                <a:spcPct val="150000"/>
              </a:lnSpc>
              <a:spcBef>
                <a:spcPts val="600"/>
              </a:spcBef>
              <a:spcAft>
                <a:spcPts val="600"/>
              </a:spcAft>
            </a:pPr>
            <a:r>
              <a:rPr lang="zh-CN" altLang="en-US" dirty="0">
                <a:latin typeface="华文中宋" pitchFamily="2" charset="-122"/>
                <a:ea typeface="华文中宋" pitchFamily="2" charset="-122"/>
              </a:rPr>
              <a:t>服务器和浏览器之间传递的</a:t>
            </a:r>
            <a:r>
              <a:rPr lang="en-US" altLang="zh-CN" dirty="0">
                <a:latin typeface="华文中宋" pitchFamily="2" charset="-122"/>
                <a:ea typeface="华文中宋" pitchFamily="2" charset="-122"/>
              </a:rPr>
              <a:t>Cookie</a:t>
            </a:r>
          </a:p>
          <a:p>
            <a:pPr marL="1262063" lvl="1" indent="-546100">
              <a:lnSpc>
                <a:spcPct val="150000"/>
              </a:lnSpc>
              <a:spcBef>
                <a:spcPts val="600"/>
              </a:spcBef>
              <a:spcAft>
                <a:spcPts val="600"/>
              </a:spcAft>
            </a:pPr>
            <a:r>
              <a:rPr lang="en-US" altLang="zh-CN" dirty="0">
                <a:latin typeface="华文中宋" pitchFamily="2" charset="-122"/>
                <a:ea typeface="华文中宋" pitchFamily="2" charset="-122"/>
              </a:rPr>
              <a:t>HTTP</a:t>
            </a:r>
            <a:r>
              <a:rPr lang="zh-CN" altLang="en-US" dirty="0">
                <a:latin typeface="华文中宋" pitchFamily="2" charset="-122"/>
                <a:ea typeface="华文中宋" pitchFamily="2" charset="-122"/>
              </a:rPr>
              <a:t>标题的内容</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118</a:t>
            </a:fld>
            <a:endParaRPr lang="en-US" altLang="zh-CN"/>
          </a:p>
        </p:txBody>
      </p:sp>
    </p:spTree>
    <p:extLst>
      <p:ext uri="{BB962C8B-B14F-4D97-AF65-F5344CB8AC3E}">
        <p14:creationId xmlns:p14="http://schemas.microsoft.com/office/powerpoint/2010/main" val="28089521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zh-CN" dirty="0"/>
              <a:t>6.4 HTTPS</a:t>
            </a:r>
            <a:endParaRPr lang="en-US" altLang="zh-CN" b="1" dirty="0">
              <a:latin typeface="宋体" charset="-122"/>
              <a:ea typeface="宋体" charset="-122"/>
            </a:endParaRPr>
          </a:p>
        </p:txBody>
      </p:sp>
      <p:sp>
        <p:nvSpPr>
          <p:cNvPr id="515075" name="Rectangle 3"/>
          <p:cNvSpPr>
            <a:spLocks noGrp="1" noChangeArrowheads="1"/>
          </p:cNvSpPr>
          <p:nvPr>
            <p:ph idx="1"/>
          </p:nvPr>
        </p:nvSpPr>
        <p:spPr>
          <a:xfrm>
            <a:off x="899592" y="1196752"/>
            <a:ext cx="7992888" cy="5181600"/>
          </a:xfrm>
          <a:noFill/>
          <a:ln/>
        </p:spPr>
        <p:txBody>
          <a:bodyPr/>
          <a:lstStyle/>
          <a:p>
            <a:pPr>
              <a:lnSpc>
                <a:spcPct val="150000"/>
              </a:lnSpc>
              <a:spcBef>
                <a:spcPts val="600"/>
              </a:spcBef>
              <a:spcAft>
                <a:spcPts val="600"/>
              </a:spcAft>
            </a:pPr>
            <a:r>
              <a:rPr lang="en-US" altLang="zh-CN" sz="2800" dirty="0">
                <a:latin typeface="华文中宋" pitchFamily="2" charset="-122"/>
                <a:ea typeface="华文中宋" pitchFamily="2" charset="-122"/>
              </a:rPr>
              <a:t>HTTPS</a:t>
            </a:r>
            <a:r>
              <a:rPr lang="zh-CN" altLang="en-US" sz="2800" dirty="0">
                <a:latin typeface="华文中宋" pitchFamily="2" charset="-122"/>
                <a:ea typeface="华文中宋" pitchFamily="2" charset="-122"/>
              </a:rPr>
              <a:t>连接发起</a:t>
            </a:r>
            <a:r>
              <a:rPr lang="zh-CN" altLang="en-US" dirty="0">
                <a:latin typeface="华文中宋" pitchFamily="2" charset="-122"/>
                <a:ea typeface="华文中宋" pitchFamily="2" charset="-122"/>
              </a:rPr>
              <a:t>：</a:t>
            </a:r>
          </a:p>
          <a:p>
            <a:pPr lvl="1">
              <a:lnSpc>
                <a:spcPct val="150000"/>
              </a:lnSpc>
              <a:spcBef>
                <a:spcPts val="600"/>
              </a:spcBef>
              <a:spcAft>
                <a:spcPts val="600"/>
              </a:spcAft>
            </a:pPr>
            <a:r>
              <a:rPr lang="zh-CN" altLang="en-US" dirty="0">
                <a:latin typeface="华文中宋" pitchFamily="2" charset="-122"/>
                <a:ea typeface="华文中宋" pitchFamily="2" charset="-122"/>
              </a:rPr>
              <a:t>先进行</a:t>
            </a:r>
            <a:r>
              <a:rPr lang="en-US" altLang="zh-CN" dirty="0">
                <a:latin typeface="华文中宋" pitchFamily="2" charset="-122"/>
                <a:ea typeface="华文中宋" pitchFamily="2" charset="-122"/>
              </a:rPr>
              <a:t>TLS</a:t>
            </a:r>
            <a:r>
              <a:rPr lang="zh-CN" altLang="en-US" dirty="0">
                <a:latin typeface="华文中宋" pitchFamily="2" charset="-122"/>
                <a:ea typeface="华文中宋" pitchFamily="2" charset="-122"/>
              </a:rPr>
              <a:t>握手，然后发起 </a:t>
            </a:r>
            <a:r>
              <a:rPr lang="en-US" altLang="zh-CN" dirty="0">
                <a:latin typeface="华文中宋" pitchFamily="2" charset="-122"/>
                <a:ea typeface="华文中宋" pitchFamily="2" charset="-122"/>
              </a:rPr>
              <a:t>HTTP </a:t>
            </a:r>
            <a:r>
              <a:rPr lang="zh-CN" altLang="en-US" dirty="0">
                <a:latin typeface="华文中宋" pitchFamily="2" charset="-122"/>
                <a:ea typeface="华文中宋" pitchFamily="2" charset="-122"/>
              </a:rPr>
              <a:t>请求。</a:t>
            </a:r>
            <a:endParaRPr lang="en-US" altLang="zh-CN" dirty="0">
              <a:latin typeface="华文中宋" pitchFamily="2" charset="-122"/>
              <a:ea typeface="华文中宋" pitchFamily="2" charset="-122"/>
            </a:endParaRPr>
          </a:p>
          <a:p>
            <a:pPr lvl="1">
              <a:lnSpc>
                <a:spcPct val="150000"/>
              </a:lnSpc>
              <a:spcBef>
                <a:spcPts val="600"/>
              </a:spcBef>
              <a:spcAft>
                <a:spcPts val="600"/>
              </a:spcAft>
            </a:pPr>
            <a:endParaRPr lang="en-US" altLang="zh-CN" dirty="0">
              <a:latin typeface="华文中宋" pitchFamily="2" charset="-122"/>
              <a:ea typeface="华文中宋" pitchFamily="2" charset="-122"/>
            </a:endParaRPr>
          </a:p>
          <a:p>
            <a:pPr lvl="1">
              <a:lnSpc>
                <a:spcPct val="150000"/>
              </a:lnSpc>
              <a:spcBef>
                <a:spcPts val="600"/>
              </a:spcBef>
              <a:spcAft>
                <a:spcPts val="600"/>
              </a:spcAft>
            </a:pPr>
            <a:r>
              <a:rPr lang="zh-CN" altLang="en-US" dirty="0">
                <a:latin typeface="华文中宋" pitchFamily="2" charset="-122"/>
                <a:ea typeface="华文中宋" pitchFamily="2" charset="-122"/>
              </a:rPr>
              <a:t>所有</a:t>
            </a:r>
            <a:r>
              <a:rPr lang="en-US" altLang="zh-CN" dirty="0">
                <a:latin typeface="华文中宋" pitchFamily="2" charset="-122"/>
                <a:ea typeface="华文中宋" pitchFamily="2" charset="-122"/>
              </a:rPr>
              <a:t>HTTP </a:t>
            </a:r>
            <a:r>
              <a:rPr lang="zh-CN" altLang="en-US" dirty="0">
                <a:latin typeface="华文中宋" pitchFamily="2" charset="-122"/>
                <a:ea typeface="华文中宋" pitchFamily="2" charset="-122"/>
              </a:rPr>
              <a:t>数据都要以</a:t>
            </a:r>
            <a:r>
              <a:rPr lang="en-US" altLang="zh-CN" dirty="0">
                <a:latin typeface="华文中宋" pitchFamily="2" charset="-122"/>
                <a:ea typeface="华文中宋" pitchFamily="2" charset="-122"/>
              </a:rPr>
              <a:t>TLS </a:t>
            </a:r>
            <a:r>
              <a:rPr lang="zh-CN" altLang="en-US" dirty="0">
                <a:latin typeface="华文中宋" pitchFamily="2" charset="-122"/>
                <a:ea typeface="华文中宋" pitchFamily="2" charset="-122"/>
              </a:rPr>
              <a:t>应用数据的形式发</a:t>
            </a:r>
            <a:r>
              <a:rPr lang="zh-CN" altLang="en-US" dirty="0"/>
              <a:t>送</a:t>
            </a:r>
            <a:endParaRPr lang="en-US" altLang="zh-CN"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119</a:t>
            </a:fld>
            <a:endParaRPr lang="en-US" altLang="zh-CN"/>
          </a:p>
        </p:txBody>
      </p:sp>
    </p:spTree>
    <p:extLst>
      <p:ext uri="{BB962C8B-B14F-4D97-AF65-F5344CB8AC3E}">
        <p14:creationId xmlns:p14="http://schemas.microsoft.com/office/powerpoint/2010/main" val="34911209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 calcmode="lin" valueType="num">
                                      <p:cBhvr additive="base">
                                        <p:cTn id="7" dur="500" fill="hold"/>
                                        <p:tgtEl>
                                          <p:spTgt spid="5150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507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5075">
                                            <p:txEl>
                                              <p:pRg st="1" end="1"/>
                                            </p:txEl>
                                          </p:spTgt>
                                        </p:tgtEl>
                                        <p:attrNameLst>
                                          <p:attrName>style.visibility</p:attrName>
                                        </p:attrNameLst>
                                      </p:cBhvr>
                                      <p:to>
                                        <p:strVal val="visible"/>
                                      </p:to>
                                    </p:set>
                                    <p:anim calcmode="lin" valueType="num">
                                      <p:cBhvr additive="base">
                                        <p:cTn id="11" dur="500" fill="hold"/>
                                        <p:tgtEl>
                                          <p:spTgt spid="51507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507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15075">
                                            <p:txEl>
                                              <p:pRg st="3" end="3"/>
                                            </p:txEl>
                                          </p:spTgt>
                                        </p:tgtEl>
                                        <p:attrNameLst>
                                          <p:attrName>style.visibility</p:attrName>
                                        </p:attrNameLst>
                                      </p:cBhvr>
                                      <p:to>
                                        <p:strVal val="visible"/>
                                      </p:to>
                                    </p:set>
                                    <p:anim calcmode="lin" valueType="num">
                                      <p:cBhvr additive="base">
                                        <p:cTn id="15" dur="500" fill="hold"/>
                                        <p:tgtEl>
                                          <p:spTgt spid="51507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150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t>Web</a:t>
            </a:r>
            <a:r>
              <a:rPr lang="zh-CN" altLang="en-US" dirty="0"/>
              <a:t>安全问题的提出</a:t>
            </a:r>
          </a:p>
        </p:txBody>
      </p:sp>
      <p:sp>
        <p:nvSpPr>
          <p:cNvPr id="167939" name="Rectangle 3"/>
          <p:cNvSpPr>
            <a:spLocks noGrp="1" noChangeArrowheads="1"/>
          </p:cNvSpPr>
          <p:nvPr>
            <p:ph idx="1"/>
          </p:nvPr>
        </p:nvSpPr>
        <p:spPr>
          <a:xfrm>
            <a:off x="971600" y="1484784"/>
            <a:ext cx="7772400" cy="4611687"/>
          </a:xfrm>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a:lstStyle/>
          <a:p>
            <a:pPr marL="449263" indent="-449263">
              <a:lnSpc>
                <a:spcPct val="150000"/>
              </a:lnSpc>
              <a:spcBef>
                <a:spcPts val="600"/>
              </a:spcBef>
              <a:spcAft>
                <a:spcPts val="600"/>
              </a:spcAft>
              <a:buSzPct val="80000"/>
            </a:pPr>
            <a:r>
              <a:rPr lang="en-US" altLang="zh-CN" sz="2400" dirty="0">
                <a:solidFill>
                  <a:schemeClr val="tx1"/>
                </a:solidFill>
                <a:latin typeface="华文中宋" pitchFamily="2" charset="-122"/>
                <a:ea typeface="华文中宋" pitchFamily="2" charset="-122"/>
              </a:rPr>
              <a:t>Web</a:t>
            </a:r>
            <a:r>
              <a:rPr lang="zh-CN" altLang="en-US" sz="2400" dirty="0">
                <a:solidFill>
                  <a:schemeClr val="tx1"/>
                </a:solidFill>
                <a:latin typeface="华文中宋" pitchFamily="2" charset="-122"/>
                <a:ea typeface="华文中宋" pitchFamily="2" charset="-122"/>
              </a:rPr>
              <a:t>服务器可能的安全漏洞：</a:t>
            </a:r>
          </a:p>
          <a:p>
            <a:pPr marL="857250" lvl="1" indent="-457200">
              <a:lnSpc>
                <a:spcPct val="150000"/>
              </a:lnSpc>
              <a:spcBef>
                <a:spcPts val="600"/>
              </a:spcBef>
              <a:spcAft>
                <a:spcPts val="600"/>
              </a:spcAft>
              <a:buClrTx/>
              <a:buFont typeface="+mj-lt"/>
              <a:buAutoNum type="arabicPeriod"/>
            </a:pPr>
            <a:r>
              <a:rPr lang="zh-CN" altLang="en-US" sz="2200" dirty="0">
                <a:latin typeface="华文中宋" pitchFamily="2" charset="-122"/>
                <a:ea typeface="华文中宋" pitchFamily="2" charset="-122"/>
              </a:rPr>
              <a:t>客户可能永远得不到要求的信息，因为</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服务器伪造了域名，</a:t>
            </a:r>
            <a:r>
              <a:rPr lang="zh-CN" altLang="en-US" sz="2200" dirty="0">
                <a:latin typeface="华文中宋" pitchFamily="2" charset="-122"/>
                <a:ea typeface="华文中宋" pitchFamily="2" charset="-122"/>
              </a:rPr>
              <a:t>客户可能无法获得授权访问的信息</a:t>
            </a:r>
          </a:p>
          <a:p>
            <a:pPr marL="857250" lvl="1" indent="-457200">
              <a:lnSpc>
                <a:spcPct val="150000"/>
              </a:lnSpc>
              <a:spcBef>
                <a:spcPts val="600"/>
              </a:spcBef>
              <a:spcAft>
                <a:spcPts val="600"/>
              </a:spcAft>
              <a:buClrTx/>
              <a:buFont typeface="+mj-lt"/>
              <a:buAutoNum type="arabicPeriod"/>
            </a:pPr>
            <a:r>
              <a:rPr lang="zh-CN" altLang="en-US" sz="2200" dirty="0">
                <a:latin typeface="华文中宋" pitchFamily="2" charset="-122"/>
                <a:ea typeface="华文中宋" pitchFamily="2" charset="-122"/>
              </a:rPr>
              <a:t>服务器可能向另一用户发送信息，因为伪造了域名</a:t>
            </a:r>
          </a:p>
          <a:p>
            <a:pPr marL="857250" lvl="1" indent="-457200">
              <a:lnSpc>
                <a:spcPct val="150000"/>
              </a:lnSpc>
              <a:spcBef>
                <a:spcPts val="600"/>
              </a:spcBef>
              <a:spcAft>
                <a:spcPts val="600"/>
              </a:spcAft>
              <a:buClrTx/>
              <a:buFont typeface="+mj-lt"/>
              <a:buAutoNum type="arabicPeriod"/>
            </a:pPr>
            <a:r>
              <a:rPr lang="zh-CN" altLang="en-US" sz="2200" dirty="0">
                <a:latin typeface="华文中宋" pitchFamily="2" charset="-122"/>
                <a:ea typeface="华文中宋" pitchFamily="2" charset="-122"/>
              </a:rPr>
              <a:t>误认闯入者是合法用户，服务器可能允许闯入者访问</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12</a:t>
            </a:fld>
            <a:endParaRPr lang="en-US" altLang="zh-CN"/>
          </a:p>
        </p:txBody>
      </p:sp>
    </p:spTree>
    <p:extLst>
      <p:ext uri="{BB962C8B-B14F-4D97-AF65-F5344CB8AC3E}">
        <p14:creationId xmlns:p14="http://schemas.microsoft.com/office/powerpoint/2010/main" val="11738942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altLang="zh-CN" dirty="0"/>
              <a:t>6.4 HTTPS</a:t>
            </a:r>
            <a:endParaRPr lang="en-US" altLang="zh-CN" b="1" dirty="0">
              <a:latin typeface="宋体" charset="-122"/>
              <a:ea typeface="宋体" charset="-122"/>
            </a:endParaRPr>
          </a:p>
        </p:txBody>
      </p:sp>
      <p:sp>
        <p:nvSpPr>
          <p:cNvPr id="515075" name="Rectangle 3"/>
          <p:cNvSpPr>
            <a:spLocks noGrp="1" noChangeArrowheads="1"/>
          </p:cNvSpPr>
          <p:nvPr>
            <p:ph idx="1"/>
          </p:nvPr>
        </p:nvSpPr>
        <p:spPr>
          <a:xfrm>
            <a:off x="899592" y="1340768"/>
            <a:ext cx="7992888" cy="5181600"/>
          </a:xfrm>
          <a:noFill/>
          <a:ln/>
        </p:spPr>
        <p:txBody>
          <a:bodyPr/>
          <a:lstStyle/>
          <a:p>
            <a:pPr>
              <a:lnSpc>
                <a:spcPct val="150000"/>
              </a:lnSpc>
              <a:spcBef>
                <a:spcPts val="600"/>
              </a:spcBef>
              <a:spcAft>
                <a:spcPts val="600"/>
              </a:spcAft>
            </a:pPr>
            <a:r>
              <a:rPr lang="en-US" altLang="zh-CN" sz="2800" dirty="0">
                <a:latin typeface="华文中宋" pitchFamily="2" charset="-122"/>
                <a:ea typeface="华文中宋" pitchFamily="2" charset="-122"/>
              </a:rPr>
              <a:t>HTTPS</a:t>
            </a:r>
            <a:r>
              <a:rPr lang="zh-CN" altLang="en-US" sz="2800" dirty="0">
                <a:latin typeface="华文中宋" pitchFamily="2" charset="-122"/>
                <a:ea typeface="华文中宋" pitchFamily="2" charset="-122"/>
              </a:rPr>
              <a:t>连接关闭：</a:t>
            </a:r>
          </a:p>
          <a:p>
            <a:pPr lvl="1">
              <a:lnSpc>
                <a:spcPct val="150000"/>
              </a:lnSpc>
              <a:spcBef>
                <a:spcPts val="600"/>
              </a:spcBef>
              <a:spcAft>
                <a:spcPts val="600"/>
              </a:spcAft>
            </a:pPr>
            <a:r>
              <a:rPr lang="zh-CN" altLang="en-US" dirty="0">
                <a:latin typeface="华文中宋" pitchFamily="2" charset="-122"/>
                <a:ea typeface="华文中宋" pitchFamily="2" charset="-122"/>
              </a:rPr>
              <a:t>在</a:t>
            </a:r>
            <a:r>
              <a:rPr lang="en-US" altLang="zh-CN" dirty="0">
                <a:latin typeface="华文中宋" pitchFamily="2" charset="-122"/>
                <a:ea typeface="华文中宋" pitchFamily="2" charset="-122"/>
              </a:rPr>
              <a:t>HTTP</a:t>
            </a:r>
            <a:r>
              <a:rPr lang="zh-CN" altLang="en-US" dirty="0">
                <a:latin typeface="华文中宋" pitchFamily="2" charset="-122"/>
                <a:ea typeface="华文中宋" pitchFamily="2" charset="-122"/>
              </a:rPr>
              <a:t> 记录中有 “</a:t>
            </a:r>
            <a:r>
              <a:rPr lang="en-US" altLang="zh-CN" dirty="0">
                <a:latin typeface="华文中宋" pitchFamily="2" charset="-122"/>
                <a:ea typeface="华文中宋" pitchFamily="2" charset="-122"/>
              </a:rPr>
              <a:t>Connection: close”</a:t>
            </a:r>
          </a:p>
          <a:p>
            <a:pPr lvl="1">
              <a:lnSpc>
                <a:spcPct val="150000"/>
              </a:lnSpc>
              <a:spcBef>
                <a:spcPts val="600"/>
              </a:spcBef>
              <a:spcAft>
                <a:spcPts val="600"/>
              </a:spcAft>
            </a:pPr>
            <a:r>
              <a:rPr lang="en-US" altLang="zh-CN" dirty="0">
                <a:latin typeface="华文中宋" pitchFamily="2" charset="-122"/>
                <a:ea typeface="华文中宋" pitchFamily="2" charset="-122"/>
              </a:rPr>
              <a:t>TLS</a:t>
            </a:r>
            <a:r>
              <a:rPr lang="zh-CN" altLang="en-US" dirty="0">
                <a:latin typeface="华文中宋" pitchFamily="2" charset="-122"/>
                <a:ea typeface="华文中宋" pitchFamily="2" charset="-122"/>
              </a:rPr>
              <a:t>层交换 </a:t>
            </a:r>
            <a:r>
              <a:rPr lang="en-US" altLang="zh-CN" dirty="0">
                <a:latin typeface="华文中宋" pitchFamily="2" charset="-122"/>
                <a:ea typeface="华文中宋" pitchFamily="2" charset="-122"/>
              </a:rPr>
              <a:t>“</a:t>
            </a:r>
            <a:r>
              <a:rPr lang="en-US" altLang="zh-CN" dirty="0" err="1">
                <a:latin typeface="华文中宋" pitchFamily="2" charset="-122"/>
                <a:ea typeface="华文中宋" pitchFamily="2" charset="-122"/>
              </a:rPr>
              <a:t>close_notify</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警告</a:t>
            </a:r>
          </a:p>
          <a:p>
            <a:pPr lvl="1">
              <a:lnSpc>
                <a:spcPct val="150000"/>
              </a:lnSpc>
              <a:spcBef>
                <a:spcPts val="600"/>
              </a:spcBef>
              <a:spcAft>
                <a:spcPts val="600"/>
              </a:spcAft>
            </a:pPr>
            <a:r>
              <a:rPr lang="zh-CN" altLang="en-US" dirty="0">
                <a:latin typeface="华文中宋" pitchFamily="2" charset="-122"/>
                <a:ea typeface="华文中宋" pitchFamily="2" charset="-122"/>
              </a:rPr>
              <a:t>然后关闭</a:t>
            </a:r>
            <a:r>
              <a:rPr lang="en-US" altLang="zh-CN" dirty="0">
                <a:latin typeface="华文中宋" pitchFamily="2" charset="-122"/>
                <a:ea typeface="华文中宋" pitchFamily="2" charset="-122"/>
              </a:rPr>
              <a:t>TCP</a:t>
            </a:r>
            <a:r>
              <a:rPr lang="zh-CN" altLang="en-US" dirty="0">
                <a:latin typeface="华文中宋" pitchFamily="2" charset="-122"/>
                <a:ea typeface="华文中宋" pitchFamily="2" charset="-122"/>
              </a:rPr>
              <a:t>连接</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120</a:t>
            </a:fld>
            <a:endParaRPr lang="en-US" altLang="zh-CN"/>
          </a:p>
        </p:txBody>
      </p:sp>
    </p:spTree>
    <p:extLst>
      <p:ext uri="{BB962C8B-B14F-4D97-AF65-F5344CB8AC3E}">
        <p14:creationId xmlns:p14="http://schemas.microsoft.com/office/powerpoint/2010/main" val="3010829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 calcmode="lin" valueType="num">
                                      <p:cBhvr additive="base">
                                        <p:cTn id="7" dur="500" fill="hold"/>
                                        <p:tgtEl>
                                          <p:spTgt spid="5150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507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5075">
                                            <p:txEl>
                                              <p:pRg st="1" end="1"/>
                                            </p:txEl>
                                          </p:spTgt>
                                        </p:tgtEl>
                                        <p:attrNameLst>
                                          <p:attrName>style.visibility</p:attrName>
                                        </p:attrNameLst>
                                      </p:cBhvr>
                                      <p:to>
                                        <p:strVal val="visible"/>
                                      </p:to>
                                    </p:set>
                                    <p:anim calcmode="lin" valueType="num">
                                      <p:cBhvr additive="base">
                                        <p:cTn id="11" dur="500" fill="hold"/>
                                        <p:tgtEl>
                                          <p:spTgt spid="51507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507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15075">
                                            <p:txEl>
                                              <p:pRg st="2" end="2"/>
                                            </p:txEl>
                                          </p:spTgt>
                                        </p:tgtEl>
                                        <p:attrNameLst>
                                          <p:attrName>style.visibility</p:attrName>
                                        </p:attrNameLst>
                                      </p:cBhvr>
                                      <p:to>
                                        <p:strVal val="visible"/>
                                      </p:to>
                                    </p:set>
                                    <p:anim calcmode="lin" valueType="num">
                                      <p:cBhvr additive="base">
                                        <p:cTn id="15" dur="500" fill="hold"/>
                                        <p:tgtEl>
                                          <p:spTgt spid="51507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1507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5075">
                                            <p:txEl>
                                              <p:pRg st="3" end="3"/>
                                            </p:txEl>
                                          </p:spTgt>
                                        </p:tgtEl>
                                        <p:attrNameLst>
                                          <p:attrName>style.visibility</p:attrName>
                                        </p:attrNameLst>
                                      </p:cBhvr>
                                      <p:to>
                                        <p:strVal val="visible"/>
                                      </p:to>
                                    </p:set>
                                    <p:anim calcmode="lin" valueType="num">
                                      <p:cBhvr additive="base">
                                        <p:cTn id="19" dur="500" fill="hold"/>
                                        <p:tgtEl>
                                          <p:spTgt spid="51507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50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6.4 HTTPS</a:t>
            </a:r>
            <a:endParaRPr lang="zh-CN" altLang="en-US" dirty="0"/>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121</a:t>
            </a:fld>
            <a:endParaRPr lang="en-US" altLang="zh-CN"/>
          </a:p>
        </p:txBody>
      </p:sp>
      <p:pic>
        <p:nvPicPr>
          <p:cNvPr id="20481" name="Picture 1" descr="C:\Documents and Settings\H\Application Data\Tencent\Users\34767271\QQ\WinTemp\RichOle\POCE6$ASOF{S~B~$MU~[2U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980728"/>
            <a:ext cx="4464496" cy="546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3992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pPr algn="ctr">
              <a:lnSpc>
                <a:spcPct val="130000"/>
              </a:lnSpc>
            </a:pPr>
            <a:r>
              <a:rPr lang="zh-CN" altLang="en-US" sz="4400" b="1" dirty="0">
                <a:solidFill>
                  <a:srgbClr val="FF0000"/>
                </a:solidFill>
                <a:latin typeface="华文隶书" pitchFamily="2" charset="-122"/>
                <a:ea typeface="华文隶书" pitchFamily="2" charset="-122"/>
              </a:rPr>
              <a:t>课后作业：</a:t>
            </a:r>
            <a:endParaRPr lang="en-US" altLang="zh-CN" sz="4400" b="1" dirty="0">
              <a:solidFill>
                <a:srgbClr val="FF0000"/>
              </a:solidFill>
              <a:latin typeface="华文隶书" pitchFamily="2" charset="-122"/>
              <a:ea typeface="华文隶书" pitchFamily="2" charset="-122"/>
            </a:endParaRPr>
          </a:p>
        </p:txBody>
      </p:sp>
      <p:sp>
        <p:nvSpPr>
          <p:cNvPr id="515075" name="Rectangle 3"/>
          <p:cNvSpPr>
            <a:spLocks noGrp="1" noChangeArrowheads="1"/>
          </p:cNvSpPr>
          <p:nvPr>
            <p:ph idx="1"/>
          </p:nvPr>
        </p:nvSpPr>
        <p:spPr>
          <a:xfrm>
            <a:off x="899592" y="1340768"/>
            <a:ext cx="7992888" cy="5181600"/>
          </a:xfrm>
          <a:noFill/>
          <a:ln/>
        </p:spPr>
        <p:txBody>
          <a:bodyPr/>
          <a:lstStyle/>
          <a:p>
            <a:pPr marL="0" indent="0">
              <a:lnSpc>
                <a:spcPct val="150000"/>
              </a:lnSpc>
              <a:spcBef>
                <a:spcPts val="600"/>
              </a:spcBef>
              <a:spcAft>
                <a:spcPts val="600"/>
              </a:spcAft>
              <a:buNone/>
            </a:pPr>
            <a:endParaRPr lang="en-US" altLang="zh-CN" dirty="0">
              <a:latin typeface="华文中宋" pitchFamily="2" charset="-122"/>
              <a:ea typeface="华文中宋" pitchFamily="2" charset="-122"/>
            </a:endParaRPr>
          </a:p>
          <a:p>
            <a:pPr>
              <a:lnSpc>
                <a:spcPct val="150000"/>
              </a:lnSpc>
              <a:spcBef>
                <a:spcPts val="600"/>
              </a:spcBef>
              <a:spcAft>
                <a:spcPts val="600"/>
              </a:spcAft>
            </a:pPr>
            <a:r>
              <a:rPr lang="zh-CN" altLang="en-US" dirty="0">
                <a:latin typeface="华文中宋" pitchFamily="2" charset="-122"/>
                <a:ea typeface="华文中宋" pitchFamily="2" charset="-122"/>
              </a:rPr>
              <a:t>利用</a:t>
            </a:r>
            <a:r>
              <a:rPr lang="en-US" altLang="zh-CN" dirty="0">
                <a:latin typeface="华文中宋" pitchFamily="2" charset="-122"/>
                <a:ea typeface="华文中宋" pitchFamily="2" charset="-122"/>
              </a:rPr>
              <a:t>Wireshark</a:t>
            </a:r>
            <a:r>
              <a:rPr lang="zh-CN" altLang="en-US" dirty="0">
                <a:latin typeface="华文中宋" pitchFamily="2" charset="-122"/>
                <a:ea typeface="华文中宋" pitchFamily="2" charset="-122"/>
              </a:rPr>
              <a:t>抓取</a:t>
            </a:r>
            <a:r>
              <a:rPr lang="en-US" altLang="zh-CN" dirty="0">
                <a:latin typeface="华文中宋" pitchFamily="2" charset="-122"/>
                <a:ea typeface="华文中宋" pitchFamily="2" charset="-122"/>
              </a:rPr>
              <a:t>TLS</a:t>
            </a:r>
            <a:r>
              <a:rPr lang="zh-CN" altLang="en-US" dirty="0">
                <a:latin typeface="华文中宋" pitchFamily="2" charset="-122"/>
                <a:ea typeface="华文中宋" pitchFamily="2" charset="-122"/>
              </a:rPr>
              <a:t>握手协议流量</a:t>
            </a:r>
            <a:r>
              <a:rPr lang="zh-CN" altLang="en-US">
                <a:latin typeface="华文中宋" pitchFamily="2" charset="-122"/>
                <a:ea typeface="华文中宋" pitchFamily="2" charset="-122"/>
              </a:rPr>
              <a:t>，分析完整的握手协议</a:t>
            </a:r>
            <a:r>
              <a:rPr lang="zh-CN" altLang="en-US" dirty="0">
                <a:latin typeface="华文中宋" pitchFamily="2" charset="-122"/>
                <a:ea typeface="华文中宋" pitchFamily="2" charset="-122"/>
              </a:rPr>
              <a:t>交互流程。</a:t>
            </a:r>
            <a:endParaRPr lang="zh-CN" altLang="en-US" sz="36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122</a:t>
            </a:fld>
            <a:endParaRPr lang="en-US" altLang="zh-CN"/>
          </a:p>
        </p:txBody>
      </p:sp>
    </p:spTree>
    <p:extLst>
      <p:ext uri="{BB962C8B-B14F-4D97-AF65-F5344CB8AC3E}">
        <p14:creationId xmlns:p14="http://schemas.microsoft.com/office/powerpoint/2010/main" val="29130635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59632" y="332656"/>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solidFill>
                  <a:srgbClr val="FFFF00"/>
                </a:solidFill>
              </a:rPr>
              <a:t>第</a:t>
            </a:r>
            <a:r>
              <a:rPr lang="en-US" altLang="zh-CN" dirty="0">
                <a:solidFill>
                  <a:srgbClr val="FFFF00"/>
                </a:solidFill>
              </a:rPr>
              <a:t>6</a:t>
            </a:r>
            <a:r>
              <a:rPr lang="zh-CN" altLang="en-US" dirty="0">
                <a:solidFill>
                  <a:srgbClr val="FFFF00"/>
                </a:solidFill>
              </a:rPr>
              <a:t>章 传输层安全</a:t>
            </a:r>
            <a:endParaRPr lang="en-US" altLang="zh-CN" dirty="0">
              <a:solidFill>
                <a:srgbClr val="FFFF00"/>
              </a:solidFill>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123</a:t>
            </a:fld>
            <a:endParaRPr lang="en-US" altLang="zh-CN"/>
          </a:p>
        </p:txBody>
      </p:sp>
      <p:grpSp>
        <p:nvGrpSpPr>
          <p:cNvPr id="66591" name="Group 31"/>
          <p:cNvGrpSpPr>
            <a:grpSpLocks/>
          </p:cNvGrpSpPr>
          <p:nvPr/>
        </p:nvGrpSpPr>
        <p:grpSpPr bwMode="auto">
          <a:xfrm>
            <a:off x="1676400" y="1620944"/>
            <a:ext cx="5410200" cy="665162"/>
            <a:chOff x="1056" y="1227"/>
            <a:chExt cx="3408" cy="419"/>
          </a:xfrm>
        </p:grpSpPr>
        <p:grpSp>
          <p:nvGrpSpPr>
            <p:cNvPr id="66563" name="Group 3"/>
            <p:cNvGrpSpPr>
              <a:grpSpLocks/>
            </p:cNvGrpSpPr>
            <p:nvPr/>
          </p:nvGrpSpPr>
          <p:grpSpPr bwMode="auto">
            <a:xfrm>
              <a:off x="1056" y="1227"/>
              <a:ext cx="480" cy="419"/>
              <a:chOff x="1110" y="2656"/>
              <a:chExt cx="1549" cy="1351"/>
            </a:xfrm>
          </p:grpSpPr>
          <p:sp>
            <p:nvSpPr>
              <p:cNvPr id="665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1"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2" name="Text Box 12"/>
            <p:cNvSpPr txBox="1">
              <a:spLocks noChangeArrowheads="1"/>
            </p:cNvSpPr>
            <p:nvPr/>
          </p:nvSpPr>
          <p:spPr bwMode="auto">
            <a:xfrm>
              <a:off x="2248" y="1252"/>
              <a:ext cx="14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 </a:t>
              </a:r>
              <a:r>
                <a:rPr lang="en-US" altLang="zh-CN" sz="2400" dirty="0"/>
                <a:t>Web </a:t>
              </a:r>
              <a:r>
                <a:rPr lang="zh-CN" altLang="en-US" sz="2400" dirty="0"/>
                <a:t>安全需求</a:t>
              </a:r>
              <a:endParaRPr lang="en-US" altLang="zh-CN" sz="2400" dirty="0"/>
            </a:p>
          </p:txBody>
        </p:sp>
        <p:sp>
          <p:nvSpPr>
            <p:cNvPr id="66573"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1</a:t>
              </a:r>
            </a:p>
          </p:txBody>
        </p:sp>
      </p:grpSp>
      <p:grpSp>
        <p:nvGrpSpPr>
          <p:cNvPr id="66592" name="Group 32"/>
          <p:cNvGrpSpPr>
            <a:grpSpLocks/>
          </p:cNvGrpSpPr>
          <p:nvPr/>
        </p:nvGrpSpPr>
        <p:grpSpPr bwMode="auto">
          <a:xfrm>
            <a:off x="1676400" y="2535343"/>
            <a:ext cx="5410200" cy="1222374"/>
            <a:chOff x="1056" y="1803"/>
            <a:chExt cx="3408" cy="770"/>
          </a:xfrm>
        </p:grpSpPr>
        <p:grpSp>
          <p:nvGrpSpPr>
            <p:cNvPr id="66567" name="Group 7"/>
            <p:cNvGrpSpPr>
              <a:grpSpLocks/>
            </p:cNvGrpSpPr>
            <p:nvPr/>
          </p:nvGrpSpPr>
          <p:grpSpPr bwMode="auto">
            <a:xfrm>
              <a:off x="1056" y="1803"/>
              <a:ext cx="480" cy="419"/>
              <a:chOff x="3174" y="2656"/>
              <a:chExt cx="1549" cy="1351"/>
            </a:xfrm>
          </p:grpSpPr>
          <p:sp>
            <p:nvSpPr>
              <p:cNvPr id="665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4" name="Line 14"/>
            <p:cNvSpPr>
              <a:spLocks noChangeShapeType="1"/>
            </p:cNvSpPr>
            <p:nvPr/>
          </p:nvSpPr>
          <p:spPr bwMode="auto">
            <a:xfrm>
              <a:off x="1440" y="2187"/>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5" name="Text Box 15"/>
            <p:cNvSpPr txBox="1">
              <a:spLocks noChangeArrowheads="1"/>
            </p:cNvSpPr>
            <p:nvPr/>
          </p:nvSpPr>
          <p:spPr bwMode="auto">
            <a:xfrm>
              <a:off x="2128" y="1817"/>
              <a:ext cx="164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t>安全套接字层</a:t>
              </a:r>
              <a:r>
                <a:rPr lang="en-US" altLang="zh-CN" sz="2400" dirty="0"/>
                <a:t>SSL</a:t>
              </a:r>
              <a:endParaRPr lang="zh-CN" altLang="en-US" sz="2400" dirty="0"/>
            </a:p>
            <a:p>
              <a:endParaRPr lang="zh-CN" altLang="en-US" sz="2400" dirty="0"/>
            </a:p>
            <a:p>
              <a:endParaRPr lang="en-US" altLang="zh-CN" sz="2400" dirty="0">
                <a:ea typeface="宋体" charset="-122"/>
              </a:endParaRPr>
            </a:p>
          </p:txBody>
        </p:sp>
        <p:sp>
          <p:nvSpPr>
            <p:cNvPr id="66576" name="Text Box 16"/>
            <p:cNvSpPr txBox="1">
              <a:spLocks noChangeArrowheads="1"/>
            </p:cNvSpPr>
            <p:nvPr/>
          </p:nvSpPr>
          <p:spPr bwMode="gray">
            <a:xfrm>
              <a:off x="1180" y="186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2</a:t>
              </a:r>
            </a:p>
          </p:txBody>
        </p:sp>
      </p:grpSp>
      <p:grpSp>
        <p:nvGrpSpPr>
          <p:cNvPr id="66593" name="Group 33"/>
          <p:cNvGrpSpPr>
            <a:grpSpLocks/>
          </p:cNvGrpSpPr>
          <p:nvPr/>
        </p:nvGrpSpPr>
        <p:grpSpPr bwMode="auto">
          <a:xfrm>
            <a:off x="1676400" y="3427519"/>
            <a:ext cx="5410200" cy="665162"/>
            <a:chOff x="1056" y="2365"/>
            <a:chExt cx="3408" cy="419"/>
          </a:xfrm>
        </p:grpSpPr>
        <p:grpSp>
          <p:nvGrpSpPr>
            <p:cNvPr id="66577" name="Group 17"/>
            <p:cNvGrpSpPr>
              <a:grpSpLocks/>
            </p:cNvGrpSpPr>
            <p:nvPr/>
          </p:nvGrpSpPr>
          <p:grpSpPr bwMode="auto">
            <a:xfrm>
              <a:off x="1056" y="2365"/>
              <a:ext cx="480" cy="419"/>
              <a:chOff x="1110" y="2656"/>
              <a:chExt cx="1549" cy="1351"/>
            </a:xfrm>
          </p:grpSpPr>
          <p:sp>
            <p:nvSpPr>
              <p:cNvPr id="665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5" name="Line 25"/>
            <p:cNvSpPr>
              <a:spLocks noChangeShapeType="1"/>
            </p:cNvSpPr>
            <p:nvPr/>
          </p:nvSpPr>
          <p:spPr bwMode="auto">
            <a:xfrm>
              <a:off x="1440" y="2749"/>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6" name="Text Box 26"/>
            <p:cNvSpPr txBox="1">
              <a:spLocks noChangeArrowheads="1"/>
            </p:cNvSpPr>
            <p:nvPr/>
          </p:nvSpPr>
          <p:spPr bwMode="auto">
            <a:xfrm>
              <a:off x="2231" y="2387"/>
              <a:ext cx="14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400" dirty="0">
                  <a:effectLst>
                    <a:outerShdw blurRad="38100" dist="38100" dir="2700000" algn="tl">
                      <a:srgbClr val="000000">
                        <a:alpha val="43137"/>
                      </a:srgbClr>
                    </a:outerShdw>
                  </a:effectLst>
                  <a:ea typeface="宋体" charset="-122"/>
                </a:rPr>
                <a:t>传输层安全</a:t>
              </a:r>
              <a:r>
                <a:rPr lang="en-US" altLang="zh-CN" sz="2400" dirty="0">
                  <a:effectLst>
                    <a:outerShdw blurRad="38100" dist="38100" dir="2700000" algn="tl">
                      <a:srgbClr val="000000">
                        <a:alpha val="43137"/>
                      </a:srgbClr>
                    </a:outerShdw>
                  </a:effectLst>
                  <a:ea typeface="宋体" charset="-122"/>
                </a:rPr>
                <a:t>TLS</a:t>
              </a:r>
            </a:p>
          </p:txBody>
        </p:sp>
        <p:sp>
          <p:nvSpPr>
            <p:cNvPr id="66587" name="Text Box 27"/>
            <p:cNvSpPr txBox="1">
              <a:spLocks noChangeArrowheads="1"/>
            </p:cNvSpPr>
            <p:nvPr/>
          </p:nvSpPr>
          <p:spPr bwMode="gray">
            <a:xfrm>
              <a:off x="1180" y="242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3</a:t>
              </a:r>
            </a:p>
          </p:txBody>
        </p:sp>
      </p:grpSp>
      <p:grpSp>
        <p:nvGrpSpPr>
          <p:cNvPr id="66594" name="Group 34"/>
          <p:cNvGrpSpPr>
            <a:grpSpLocks/>
          </p:cNvGrpSpPr>
          <p:nvPr/>
        </p:nvGrpSpPr>
        <p:grpSpPr bwMode="auto">
          <a:xfrm>
            <a:off x="1676400" y="4353243"/>
            <a:ext cx="5410200" cy="665162"/>
            <a:chOff x="1056" y="2941"/>
            <a:chExt cx="3408" cy="419"/>
          </a:xfrm>
        </p:grpSpPr>
        <p:grpSp>
          <p:nvGrpSpPr>
            <p:cNvPr id="66581" name="Group 21"/>
            <p:cNvGrpSpPr>
              <a:grpSpLocks/>
            </p:cNvGrpSpPr>
            <p:nvPr/>
          </p:nvGrpSpPr>
          <p:grpSpPr bwMode="auto">
            <a:xfrm>
              <a:off x="1056" y="2941"/>
              <a:ext cx="480" cy="419"/>
              <a:chOff x="3174" y="2656"/>
              <a:chExt cx="1549" cy="1351"/>
            </a:xfrm>
          </p:grpSpPr>
          <p:sp>
            <p:nvSpPr>
              <p:cNvPr id="665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8" name="Line 28"/>
            <p:cNvSpPr>
              <a:spLocks noChangeShapeType="1"/>
            </p:cNvSpPr>
            <p:nvPr/>
          </p:nvSpPr>
          <p:spPr bwMode="auto">
            <a:xfrm>
              <a:off x="1440" y="3325"/>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9" name="Text Box 29"/>
            <p:cNvSpPr txBox="1">
              <a:spLocks noChangeArrowheads="1"/>
            </p:cNvSpPr>
            <p:nvPr/>
          </p:nvSpPr>
          <p:spPr bwMode="auto">
            <a:xfrm>
              <a:off x="2576" y="2974"/>
              <a:ext cx="75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ea typeface="宋体" charset="-122"/>
                </a:rPr>
                <a:t>HTTPS</a:t>
              </a:r>
            </a:p>
          </p:txBody>
        </p:sp>
        <p:sp>
          <p:nvSpPr>
            <p:cNvPr id="66590" name="Text Box 30"/>
            <p:cNvSpPr txBox="1">
              <a:spLocks noChangeArrowheads="1"/>
            </p:cNvSpPr>
            <p:nvPr/>
          </p:nvSpPr>
          <p:spPr bwMode="gray">
            <a:xfrm>
              <a:off x="1180" y="300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4</a:t>
              </a:r>
            </a:p>
          </p:txBody>
        </p:sp>
      </p:grpSp>
      <p:grpSp>
        <p:nvGrpSpPr>
          <p:cNvPr id="36" name="Group 31"/>
          <p:cNvGrpSpPr>
            <a:grpSpLocks/>
          </p:cNvGrpSpPr>
          <p:nvPr/>
        </p:nvGrpSpPr>
        <p:grpSpPr bwMode="auto">
          <a:xfrm>
            <a:off x="1676400" y="5229200"/>
            <a:ext cx="5410200" cy="665162"/>
            <a:chOff x="1056" y="1227"/>
            <a:chExt cx="3408" cy="419"/>
          </a:xfrm>
        </p:grpSpPr>
        <p:grpSp>
          <p:nvGrpSpPr>
            <p:cNvPr id="37" name="Group 3"/>
            <p:cNvGrpSpPr>
              <a:grpSpLocks/>
            </p:cNvGrpSpPr>
            <p:nvPr/>
          </p:nvGrpSpPr>
          <p:grpSpPr bwMode="auto">
            <a:xfrm>
              <a:off x="1056" y="1227"/>
              <a:ext cx="480" cy="419"/>
              <a:chOff x="1110" y="2656"/>
              <a:chExt cx="1549" cy="1351"/>
            </a:xfrm>
          </p:grpSpPr>
          <p:sp>
            <p:nvSpPr>
              <p:cNvPr id="4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3"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38"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9" name="Text Box 12"/>
            <p:cNvSpPr txBox="1">
              <a:spLocks noChangeArrowheads="1"/>
            </p:cNvSpPr>
            <p:nvPr/>
          </p:nvSpPr>
          <p:spPr bwMode="auto">
            <a:xfrm>
              <a:off x="2683" y="1252"/>
              <a:ext cx="51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solidFill>
                    <a:srgbClr val="FFFF00"/>
                  </a:solidFill>
                  <a:effectLst>
                    <a:outerShdw blurRad="38100" dist="38100" dir="2700000" algn="tl">
                      <a:srgbClr val="000000">
                        <a:alpha val="43137"/>
                      </a:srgbClr>
                    </a:outerShdw>
                  </a:effectLst>
                  <a:ea typeface="宋体" charset="-122"/>
                </a:rPr>
                <a:t>SSH</a:t>
              </a:r>
            </a:p>
          </p:txBody>
        </p:sp>
        <p:sp>
          <p:nvSpPr>
            <p:cNvPr id="40"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5</a:t>
              </a:r>
            </a:p>
          </p:txBody>
        </p:sp>
      </p:grpSp>
    </p:spTree>
    <p:extLst>
      <p:ext uri="{BB962C8B-B14F-4D97-AF65-F5344CB8AC3E}">
        <p14:creationId xmlns:p14="http://schemas.microsoft.com/office/powerpoint/2010/main" val="4278635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en-US" altLang="zh-CN" dirty="0">
                <a:effectLst/>
              </a:rPr>
              <a:t>6.5 </a:t>
            </a:r>
            <a:r>
              <a:rPr lang="zh-CN" altLang="en-US" dirty="0">
                <a:effectLst/>
              </a:rPr>
              <a:t>安全盾</a:t>
            </a:r>
            <a:r>
              <a:rPr lang="en-US" altLang="zh-CN" dirty="0">
                <a:effectLst/>
              </a:rPr>
              <a:t>SSH</a:t>
            </a:r>
          </a:p>
        </p:txBody>
      </p:sp>
      <p:sp>
        <p:nvSpPr>
          <p:cNvPr id="521219" name="Rectangle 3"/>
          <p:cNvSpPr>
            <a:spLocks noGrp="1" noChangeArrowheads="1"/>
          </p:cNvSpPr>
          <p:nvPr>
            <p:ph idx="1"/>
          </p:nvPr>
        </p:nvSpPr>
        <p:spPr>
          <a:xfrm>
            <a:off x="755576" y="1268760"/>
            <a:ext cx="8208912" cy="5410200"/>
          </a:xfrm>
          <a:noFill/>
          <a:ln/>
        </p:spPr>
        <p:txBody>
          <a:bodyPr/>
          <a:lstStyle/>
          <a:p>
            <a:pPr>
              <a:lnSpc>
                <a:spcPct val="150000"/>
              </a:lnSpc>
              <a:spcBef>
                <a:spcPts val="600"/>
              </a:spcBef>
              <a:spcAft>
                <a:spcPts val="600"/>
              </a:spcAft>
            </a:pPr>
            <a:r>
              <a:rPr lang="en-US" altLang="zh-CN" sz="2400" dirty="0">
                <a:latin typeface="华文中宋" pitchFamily="2" charset="-122"/>
                <a:ea typeface="华文中宋" pitchFamily="2" charset="-122"/>
              </a:rPr>
              <a:t>SSH</a:t>
            </a:r>
            <a:r>
              <a:rPr lang="zh-CN" altLang="en-US" sz="2400" dirty="0">
                <a:latin typeface="华文中宋" pitchFamily="2" charset="-122"/>
                <a:ea typeface="华文中宋" pitchFamily="2" charset="-122"/>
              </a:rPr>
              <a:t>（</a:t>
            </a:r>
            <a:r>
              <a:rPr lang="en-US" altLang="zh-CN" sz="2400" dirty="0">
                <a:latin typeface="华文中宋" pitchFamily="2" charset="-122"/>
                <a:ea typeface="华文中宋" pitchFamily="2" charset="-122"/>
              </a:rPr>
              <a:t>Secure Shell</a:t>
            </a:r>
            <a:r>
              <a:rPr lang="zh-CN" altLang="en-US" sz="2400" dirty="0">
                <a:latin typeface="华文中宋" pitchFamily="2" charset="-122"/>
                <a:ea typeface="华文中宋" pitchFamily="2" charset="-122"/>
              </a:rPr>
              <a:t>）是一个相对简单和经济的网络信息安全通信协议</a:t>
            </a:r>
          </a:p>
          <a:p>
            <a:pPr>
              <a:lnSpc>
                <a:spcPct val="150000"/>
              </a:lnSpc>
              <a:spcBef>
                <a:spcPts val="600"/>
              </a:spcBef>
              <a:spcAft>
                <a:spcPts val="600"/>
              </a:spcAft>
            </a:pPr>
            <a:r>
              <a:rPr lang="en-US" altLang="zh-CN" sz="2400" dirty="0">
                <a:latin typeface="华文中宋" pitchFamily="2" charset="-122"/>
                <a:ea typeface="华文中宋" pitchFamily="2" charset="-122"/>
              </a:rPr>
              <a:t>SSH-1</a:t>
            </a:r>
            <a:r>
              <a:rPr lang="zh-CN" altLang="en-US" sz="2400" dirty="0">
                <a:latin typeface="华文中宋" pitchFamily="2" charset="-122"/>
                <a:ea typeface="华文中宋" pitchFamily="2" charset="-122"/>
              </a:rPr>
              <a:t>致力于</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提供一个安全的远程登录装置</a:t>
            </a:r>
            <a:r>
              <a:rPr lang="zh-CN" altLang="en-US" sz="2400" dirty="0">
                <a:latin typeface="华文中宋" pitchFamily="2" charset="-122"/>
                <a:ea typeface="华文中宋" pitchFamily="2" charset="-122"/>
              </a:rPr>
              <a:t>以代替</a:t>
            </a:r>
            <a:r>
              <a:rPr lang="en-US" altLang="zh-CN" sz="2400" dirty="0">
                <a:latin typeface="华文中宋" pitchFamily="2" charset="-122"/>
                <a:ea typeface="华文中宋" pitchFamily="2" charset="-122"/>
              </a:rPr>
              <a:t>Telnet</a:t>
            </a:r>
            <a:r>
              <a:rPr lang="zh-CN" altLang="en-US" sz="2400" dirty="0">
                <a:latin typeface="华文中宋" pitchFamily="2" charset="-122"/>
                <a:ea typeface="华文中宋" pitchFamily="2" charset="-122"/>
              </a:rPr>
              <a:t>和其他远程的无保护登录机制</a:t>
            </a:r>
          </a:p>
          <a:p>
            <a:pPr>
              <a:lnSpc>
                <a:spcPct val="150000"/>
              </a:lnSpc>
              <a:spcBef>
                <a:spcPts val="600"/>
              </a:spcBef>
              <a:spcAft>
                <a:spcPts val="600"/>
              </a:spcAft>
            </a:pPr>
            <a:r>
              <a:rPr lang="en-US" altLang="zh-CN" sz="2400" dirty="0">
                <a:latin typeface="华文中宋" pitchFamily="2" charset="-122"/>
                <a:ea typeface="华文中宋" pitchFamily="2" charset="-122"/>
              </a:rPr>
              <a:t>SSH</a:t>
            </a:r>
            <a:r>
              <a:rPr lang="zh-CN" altLang="en-US" sz="2400" dirty="0">
                <a:latin typeface="华文中宋" pitchFamily="2" charset="-122"/>
                <a:ea typeface="华文中宋" pitchFamily="2" charset="-122"/>
              </a:rPr>
              <a:t>还提供了一个更为广泛的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用户</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服务器功能</a:t>
            </a:r>
            <a:r>
              <a:rPr lang="zh-CN" altLang="en-US" sz="2400" dirty="0">
                <a:latin typeface="华文中宋" pitchFamily="2" charset="-122"/>
                <a:ea typeface="华文中宋" pitchFamily="2" charset="-122"/>
              </a:rPr>
              <a:t>，并且支持文件传输和</a:t>
            </a:r>
            <a:r>
              <a:rPr lang="en-US" altLang="zh-CN" sz="2400" dirty="0">
                <a:latin typeface="华文中宋" pitchFamily="2" charset="-122"/>
                <a:ea typeface="华文中宋" pitchFamily="2" charset="-122"/>
              </a:rPr>
              <a:t>E-mail</a:t>
            </a:r>
            <a:r>
              <a:rPr lang="zh-CN" altLang="en-US" sz="2400" dirty="0">
                <a:latin typeface="华文中宋" pitchFamily="2" charset="-122"/>
                <a:ea typeface="华文中宋" pitchFamily="2" charset="-122"/>
              </a:rPr>
              <a:t>等网络功能</a:t>
            </a:r>
          </a:p>
          <a:p>
            <a:pPr>
              <a:lnSpc>
                <a:spcPct val="150000"/>
              </a:lnSpc>
              <a:spcBef>
                <a:spcPts val="600"/>
              </a:spcBef>
              <a:spcAft>
                <a:spcPts val="600"/>
              </a:spcAft>
            </a:pPr>
            <a:r>
              <a:rPr lang="zh-CN" altLang="en-US" sz="2400" dirty="0">
                <a:latin typeface="华文中宋" pitchFamily="2" charset="-122"/>
                <a:ea typeface="华文中宋" pitchFamily="2" charset="-122"/>
              </a:rPr>
              <a:t>新版本</a:t>
            </a:r>
            <a:r>
              <a:rPr lang="en-US" altLang="zh-CN" sz="2400" dirty="0">
                <a:latin typeface="华文中宋" pitchFamily="2" charset="-122"/>
                <a:ea typeface="华文中宋" pitchFamily="2" charset="-122"/>
              </a:rPr>
              <a:t>SSH-2</a:t>
            </a:r>
            <a:r>
              <a:rPr lang="zh-CN" altLang="en-US" sz="2400" dirty="0">
                <a:latin typeface="华文中宋" pitchFamily="2" charset="-122"/>
                <a:ea typeface="华文中宋" pitchFamily="2" charset="-122"/>
              </a:rPr>
              <a:t>修补了之前安全方面的缺陷，作为一个被建议标准，</a:t>
            </a:r>
            <a:r>
              <a:rPr lang="en-US" altLang="zh-CN" sz="2400" dirty="0">
                <a:latin typeface="华文中宋" pitchFamily="2" charset="-122"/>
                <a:ea typeface="华文中宋" pitchFamily="2" charset="-122"/>
              </a:rPr>
              <a:t>RFC4250</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124</a:t>
            </a:fld>
            <a:endParaRPr lang="en-US" altLang="zh-CN"/>
          </a:p>
        </p:txBody>
      </p:sp>
    </p:spTree>
    <p:extLst>
      <p:ext uri="{BB962C8B-B14F-4D97-AF65-F5344CB8AC3E}">
        <p14:creationId xmlns:p14="http://schemas.microsoft.com/office/powerpoint/2010/main" val="334751725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zh-CN" b="1" dirty="0">
                <a:ea typeface="宋体" charset="-122"/>
              </a:rPr>
              <a:t>SSH</a:t>
            </a:r>
            <a:r>
              <a:rPr lang="zh-CN" altLang="en-US" b="1" dirty="0">
                <a:ea typeface="宋体" charset="-122"/>
              </a:rPr>
              <a:t>协议栈</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125</a:t>
            </a:fld>
            <a:endParaRPr lang="en-US" altLang="zh-CN"/>
          </a:p>
        </p:txBody>
      </p:sp>
      <p:pic>
        <p:nvPicPr>
          <p:cNvPr id="522244"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340768"/>
            <a:ext cx="5791200" cy="4894263"/>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68632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p:nvPr>
        </p:nvSpPr>
        <p:spPr/>
        <p:txBody>
          <a:bodyPr/>
          <a:lstStyle/>
          <a:p>
            <a:r>
              <a:rPr lang="en-US" altLang="zh-CN" b="1" dirty="0">
                <a:ea typeface="宋体" charset="-122"/>
              </a:rPr>
              <a:t>SSH</a:t>
            </a:r>
            <a:r>
              <a:rPr lang="zh-CN" altLang="en-US" b="1" dirty="0">
                <a:ea typeface="宋体" charset="-122"/>
              </a:rPr>
              <a:t>协议栈</a:t>
            </a:r>
          </a:p>
        </p:txBody>
      </p:sp>
      <p:sp>
        <p:nvSpPr>
          <p:cNvPr id="3" name="灯片编号占位符 2"/>
          <p:cNvSpPr>
            <a:spLocks noGrp="1"/>
          </p:cNvSpPr>
          <p:nvPr>
            <p:ph type="sldNum" sz="quarter" idx="11"/>
          </p:nvPr>
        </p:nvSpPr>
        <p:spPr/>
        <p:txBody>
          <a:bodyPr/>
          <a:lstStyle/>
          <a:p>
            <a:fld id="{ECCE4CB5-51F3-4687-9C9F-BEE527CC1AF1}" type="slidenum">
              <a:rPr lang="en-US" altLang="zh-CN" smtClean="0"/>
              <a:pPr/>
              <a:t>126</a:t>
            </a:fld>
            <a:endParaRPr lang="en-US" altLang="zh-CN"/>
          </a:p>
        </p:txBody>
      </p:sp>
      <p:sp>
        <p:nvSpPr>
          <p:cNvPr id="2" name="矩形 1"/>
          <p:cNvSpPr/>
          <p:nvPr/>
        </p:nvSpPr>
        <p:spPr>
          <a:xfrm>
            <a:off x="755576" y="1052736"/>
            <a:ext cx="7848872" cy="4585871"/>
          </a:xfrm>
          <a:prstGeom prst="rect">
            <a:avLst/>
          </a:prstGeom>
        </p:spPr>
        <p:txBody>
          <a:bodyPr wrap="square">
            <a:spAutoFit/>
          </a:bodyPr>
          <a:lstStyle/>
          <a:p>
            <a:pPr marL="342900" indent="-342900">
              <a:lnSpc>
                <a:spcPct val="150000"/>
              </a:lnSpc>
              <a:spcBef>
                <a:spcPts val="1200"/>
              </a:spcBef>
              <a:spcAft>
                <a:spcPts val="1200"/>
              </a:spcAft>
              <a:buClr>
                <a:srgbClr val="FFFF00"/>
              </a:buClr>
              <a:buFont typeface="Wingdings" pitchFamily="2" charset="2"/>
              <a:buChar char="v"/>
            </a:pPr>
            <a:r>
              <a:rPr lang="en-US" altLang="zh-CN" sz="2600" dirty="0">
                <a:solidFill>
                  <a:schemeClr val="tx2"/>
                </a:solidFill>
                <a:latin typeface="华文中宋" pitchFamily="2" charset="-122"/>
                <a:ea typeface="华文中宋" pitchFamily="2" charset="-122"/>
              </a:rPr>
              <a:t>SSH </a:t>
            </a:r>
            <a:r>
              <a:rPr lang="zh-CN" altLang="en-US" sz="2600" dirty="0">
                <a:solidFill>
                  <a:schemeClr val="tx2"/>
                </a:solidFill>
                <a:latin typeface="华文中宋" pitchFamily="2" charset="-122"/>
                <a:ea typeface="华文中宋" pitchFamily="2" charset="-122"/>
              </a:rPr>
              <a:t>由三个通信协议组成，于</a:t>
            </a:r>
            <a:r>
              <a:rPr lang="en-US" altLang="zh-CN" sz="2600" dirty="0">
                <a:solidFill>
                  <a:schemeClr val="tx2"/>
                </a:solidFill>
                <a:latin typeface="华文中宋" pitchFamily="2" charset="-122"/>
                <a:ea typeface="华文中宋" pitchFamily="2" charset="-122"/>
              </a:rPr>
              <a:t>TCP </a:t>
            </a:r>
            <a:r>
              <a:rPr lang="zh-CN" altLang="en-US" sz="2600" dirty="0">
                <a:solidFill>
                  <a:schemeClr val="tx2"/>
                </a:solidFill>
                <a:latin typeface="华文中宋" pitchFamily="2" charset="-122"/>
                <a:ea typeface="华文中宋" pitchFamily="2" charset="-122"/>
              </a:rPr>
              <a:t>的顶端运行</a:t>
            </a:r>
            <a:endParaRPr lang="en-US" altLang="zh-CN" sz="2600" dirty="0">
              <a:solidFill>
                <a:schemeClr val="tx2"/>
              </a:solidFill>
              <a:latin typeface="华文中宋" pitchFamily="2" charset="-122"/>
              <a:ea typeface="华文中宋" pitchFamily="2" charset="-122"/>
            </a:endParaRPr>
          </a:p>
          <a:p>
            <a:pPr marL="800100" lvl="2" indent="-342900">
              <a:lnSpc>
                <a:spcPct val="150000"/>
              </a:lnSpc>
              <a:spcBef>
                <a:spcPts val="1200"/>
              </a:spcBef>
              <a:spcAft>
                <a:spcPts val="1200"/>
              </a:spcAft>
              <a:buClr>
                <a:srgbClr val="FFFF00"/>
              </a:buClr>
              <a:buFont typeface="Wingdings" pitchFamily="2" charset="2"/>
              <a:buChar char="Ø"/>
            </a:pP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传输层协议</a:t>
            </a:r>
            <a:r>
              <a:rPr lang="en-US" altLang="zh-CN" sz="2200" dirty="0">
                <a:solidFill>
                  <a:schemeClr val="tx2"/>
                </a:solidFill>
                <a:latin typeface="华文中宋" pitchFamily="2" charset="-122"/>
                <a:ea typeface="华文中宋" pitchFamily="2" charset="-122"/>
              </a:rPr>
              <a:t>:</a:t>
            </a:r>
            <a:r>
              <a:rPr lang="zh-CN" altLang="en-US" sz="2200" dirty="0">
                <a:solidFill>
                  <a:schemeClr val="tx2"/>
                </a:solidFill>
                <a:latin typeface="华文中宋" pitchFamily="2" charset="-122"/>
                <a:ea typeface="华文中宋" pitchFamily="2" charset="-122"/>
              </a:rPr>
              <a:t>提供服务器身份验证、数据保密性、数据的完整性。传输层会有选择地提供压缩。</a:t>
            </a:r>
          </a:p>
          <a:p>
            <a:pPr marL="800100" lvl="2" indent="-342900">
              <a:lnSpc>
                <a:spcPct val="150000"/>
              </a:lnSpc>
              <a:spcBef>
                <a:spcPts val="1200"/>
              </a:spcBef>
              <a:spcAft>
                <a:spcPts val="1200"/>
              </a:spcAft>
              <a:buClr>
                <a:srgbClr val="FFFF00"/>
              </a:buClr>
              <a:buFont typeface="Wingdings" pitchFamily="2" charset="2"/>
              <a:buChar char="Ø"/>
            </a:pP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用户身份验证协议</a:t>
            </a:r>
            <a:r>
              <a:rPr lang="en-US" altLang="zh-CN"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200" dirty="0">
                <a:solidFill>
                  <a:schemeClr val="tx2"/>
                </a:solidFill>
                <a:latin typeface="华文中宋" pitchFamily="2" charset="-122"/>
                <a:ea typeface="华文中宋" pitchFamily="2" charset="-122"/>
              </a:rPr>
              <a:t>验证服务器的用户</a:t>
            </a:r>
          </a:p>
          <a:p>
            <a:pPr marL="800100" lvl="2" indent="-342900">
              <a:lnSpc>
                <a:spcPct val="150000"/>
              </a:lnSpc>
              <a:spcBef>
                <a:spcPts val="1200"/>
              </a:spcBef>
              <a:spcAft>
                <a:spcPts val="1200"/>
              </a:spcAft>
              <a:buClr>
                <a:srgbClr val="FFFF00"/>
              </a:buClr>
              <a:buFont typeface="Wingdings" pitchFamily="2" charset="2"/>
              <a:buChar char="Ø"/>
            </a:pP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连接协议</a:t>
            </a:r>
            <a:r>
              <a:rPr lang="en-US" altLang="zh-CN"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r>
              <a:rPr lang="zh-CN" altLang="en-US" sz="2200" dirty="0">
                <a:solidFill>
                  <a:schemeClr val="tx2"/>
                </a:solidFill>
                <a:latin typeface="华文中宋" pitchFamily="2" charset="-122"/>
                <a:ea typeface="华文中宋" pitchFamily="2" charset="-122"/>
              </a:rPr>
              <a:t>在一个单一、基础的</a:t>
            </a:r>
            <a:r>
              <a:rPr lang="en-US" altLang="zh-CN" sz="2200" dirty="0">
                <a:solidFill>
                  <a:schemeClr val="tx2"/>
                </a:solidFill>
                <a:latin typeface="华文中宋" pitchFamily="2" charset="-122"/>
                <a:ea typeface="华文中宋" pitchFamily="2" charset="-122"/>
              </a:rPr>
              <a:t>SSH </a:t>
            </a:r>
            <a:r>
              <a:rPr lang="zh-CN" altLang="en-US" sz="2200" dirty="0">
                <a:solidFill>
                  <a:schemeClr val="tx2"/>
                </a:solidFill>
                <a:latin typeface="华文中宋" pitchFamily="2" charset="-122"/>
                <a:ea typeface="华文中宋" pitchFamily="2" charset="-122"/>
              </a:rPr>
              <a:t>连接上复用多个逻辑的通信渠道</a:t>
            </a:r>
            <a:endParaRPr lang="en-US" altLang="zh-CN" sz="2200" dirty="0">
              <a:solidFill>
                <a:schemeClr val="tx2"/>
              </a:solidFill>
              <a:latin typeface="华文中宋" pitchFamily="2" charset="-122"/>
              <a:ea typeface="华文中宋" pitchFamily="2" charset="-122"/>
            </a:endParaRPr>
          </a:p>
          <a:p>
            <a:endParaRPr lang="zh-CN" altLang="en-US" dirty="0"/>
          </a:p>
        </p:txBody>
      </p:sp>
    </p:spTree>
    <p:extLst>
      <p:ext uri="{BB962C8B-B14F-4D97-AF65-F5344CB8AC3E}">
        <p14:creationId xmlns:p14="http://schemas.microsoft.com/office/powerpoint/2010/main" val="4057897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p:nvPr>
        </p:nvSpPr>
        <p:spPr/>
        <p:txBody>
          <a:bodyPr/>
          <a:lstStyle/>
          <a:p>
            <a:r>
              <a:rPr lang="en-US" altLang="zh-CN" dirty="0">
                <a:effectLst/>
              </a:rPr>
              <a:t>6.5.1 SSH</a:t>
            </a:r>
            <a:r>
              <a:rPr lang="zh-CN" altLang="en-US" dirty="0">
                <a:effectLst/>
              </a:rPr>
              <a:t>传输层协议</a:t>
            </a:r>
          </a:p>
        </p:txBody>
      </p:sp>
      <p:sp>
        <p:nvSpPr>
          <p:cNvPr id="526339" name="Rectangle 3"/>
          <p:cNvSpPr>
            <a:spLocks noGrp="1" noChangeArrowheads="1"/>
          </p:cNvSpPr>
          <p:nvPr>
            <p:ph idx="1"/>
          </p:nvPr>
        </p:nvSpPr>
        <p:spPr>
          <a:solidFill>
            <a:schemeClr val="bg1"/>
          </a:solidFill>
        </p:spPr>
        <p:txBody>
          <a:bodyPr/>
          <a:lstStyle/>
          <a:p>
            <a:pPr>
              <a:lnSpc>
                <a:spcPct val="150000"/>
              </a:lnSpc>
              <a:spcBef>
                <a:spcPts val="1200"/>
              </a:spcBef>
              <a:spcAft>
                <a:spcPts val="1200"/>
              </a:spcAft>
            </a:pPr>
            <a:r>
              <a:rPr lang="en-US" altLang="zh-CN" sz="2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SSH</a:t>
            </a:r>
            <a:r>
              <a:rPr lang="zh-CN" altLang="en-US" sz="2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传输层协议</a:t>
            </a:r>
            <a:r>
              <a:rPr lang="zh-CN" altLang="en-US" sz="2600" dirty="0">
                <a:latin typeface="华文中宋" pitchFamily="2" charset="-122"/>
                <a:ea typeface="华文中宋" pitchFamily="2" charset="-122"/>
              </a:rPr>
              <a:t>：提供了</a:t>
            </a:r>
            <a:r>
              <a:rPr lang="zh-CN" altLang="en-US" sz="2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服务器认证</a:t>
            </a:r>
            <a:r>
              <a:rPr lang="zh-CN" altLang="en-US" sz="2600" dirty="0">
                <a:latin typeface="华文中宋" pitchFamily="2" charset="-122"/>
                <a:ea typeface="华文中宋" pitchFamily="2" charset="-122"/>
              </a:rPr>
              <a:t>，</a:t>
            </a:r>
            <a:r>
              <a:rPr lang="zh-CN" altLang="en-US" sz="2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保密性及完整性</a:t>
            </a:r>
            <a:r>
              <a:rPr lang="zh-CN" altLang="en-US" sz="2600" dirty="0">
                <a:latin typeface="华文中宋" pitchFamily="2" charset="-122"/>
                <a:ea typeface="华文中宋" pitchFamily="2" charset="-122"/>
              </a:rPr>
              <a:t>。此外它有时还提供</a:t>
            </a:r>
            <a:r>
              <a:rPr lang="zh-CN" altLang="en-US" sz="2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压缩</a:t>
            </a:r>
            <a:r>
              <a:rPr lang="zh-CN" altLang="en-US" sz="2600" dirty="0">
                <a:latin typeface="华文中宋" pitchFamily="2" charset="-122"/>
                <a:ea typeface="华文中宋" pitchFamily="2" charset="-122"/>
              </a:rPr>
              <a:t>功能</a:t>
            </a:r>
          </a:p>
          <a:p>
            <a:pPr lvl="1">
              <a:lnSpc>
                <a:spcPct val="150000"/>
              </a:lnSpc>
              <a:spcBef>
                <a:spcPts val="600"/>
              </a:spcBef>
              <a:spcAft>
                <a:spcPts val="600"/>
              </a:spcAft>
            </a:pPr>
            <a:r>
              <a:rPr lang="zh-CN" altLang="en-US" dirty="0">
                <a:latin typeface="华文中宋" pitchFamily="2" charset="-122"/>
                <a:ea typeface="华文中宋" pitchFamily="2" charset="-122"/>
              </a:rPr>
              <a:t>通常运行在 </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TCP</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连接</a:t>
            </a:r>
            <a:r>
              <a:rPr lang="zh-CN" altLang="en-US" dirty="0">
                <a:latin typeface="华文中宋" pitchFamily="2" charset="-122"/>
                <a:ea typeface="华文中宋" pitchFamily="2" charset="-122"/>
              </a:rPr>
              <a:t>上。 </a:t>
            </a:r>
          </a:p>
          <a:p>
            <a:pPr lvl="1">
              <a:lnSpc>
                <a:spcPct val="150000"/>
              </a:lnSpc>
              <a:spcBef>
                <a:spcPts val="600"/>
              </a:spcBef>
              <a:spcAft>
                <a:spcPts val="600"/>
              </a:spcAft>
            </a:pPr>
            <a:r>
              <a:rPr lang="zh-CN" altLang="en-US" dirty="0">
                <a:latin typeface="华文中宋" pitchFamily="2" charset="-122"/>
                <a:ea typeface="华文中宋" pitchFamily="2" charset="-122"/>
              </a:rPr>
              <a:t>提供了强力的加密技术、密码主机认证及完整性保护</a:t>
            </a:r>
          </a:p>
          <a:p>
            <a:pPr lvl="1">
              <a:lnSpc>
                <a:spcPct val="150000"/>
              </a:lnSpc>
              <a:spcBef>
                <a:spcPts val="600"/>
              </a:spcBef>
              <a:spcAft>
                <a:spcPts val="600"/>
              </a:spcAft>
            </a:pPr>
            <a:r>
              <a:rPr lang="zh-CN" altLang="en-US" dirty="0">
                <a:latin typeface="华文中宋" pitchFamily="2" charset="-122"/>
                <a:ea typeface="华文中宋" pitchFamily="2" charset="-122"/>
              </a:rPr>
              <a:t>该协议中的认证基于</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主机</a:t>
            </a:r>
            <a:r>
              <a:rPr lang="zh-CN" altLang="en-US" dirty="0">
                <a:latin typeface="华文中宋" pitchFamily="2" charset="-122"/>
                <a:ea typeface="华文中宋" pitchFamily="2" charset="-122"/>
              </a:rPr>
              <a:t>，并且该协议不执行用户认证</a:t>
            </a:r>
          </a:p>
          <a:p>
            <a:pPr lvl="1">
              <a:lnSpc>
                <a:spcPct val="150000"/>
              </a:lnSpc>
              <a:spcBef>
                <a:spcPts val="600"/>
              </a:spcBef>
              <a:spcAft>
                <a:spcPts val="600"/>
              </a:spcAft>
            </a:pPr>
            <a:r>
              <a:rPr lang="zh-CN" altLang="en-US" dirty="0">
                <a:latin typeface="华文中宋" pitchFamily="2" charset="-122"/>
                <a:ea typeface="华文中宋" pitchFamily="2" charset="-122"/>
              </a:rPr>
              <a:t>更高层的用户认证协议可以设计为在此协议之上 </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127</a:t>
            </a:fld>
            <a:endParaRPr lang="en-US" altLang="zh-CN"/>
          </a:p>
        </p:txBody>
      </p:sp>
    </p:spTree>
    <p:extLst>
      <p:ext uri="{BB962C8B-B14F-4D97-AF65-F5344CB8AC3E}">
        <p14:creationId xmlns:p14="http://schemas.microsoft.com/office/powerpoint/2010/main" val="37749553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cs typeface="+mj-cs"/>
              </a:rPr>
              <a:t>1. </a:t>
            </a:r>
            <a:r>
              <a:rPr lang="zh-CN" altLang="en-US" sz="4000" dirty="0">
                <a:solidFill>
                  <a:srgbClr val="FFFF00"/>
                </a:solidFill>
                <a:latin typeface="华文中宋" pitchFamily="2" charset="-122"/>
                <a:ea typeface="华文中宋" pitchFamily="2" charset="-122"/>
                <a:cs typeface="+mj-cs"/>
              </a:rPr>
              <a:t>主机密钥</a:t>
            </a:r>
          </a:p>
        </p:txBody>
      </p:sp>
      <p:sp>
        <p:nvSpPr>
          <p:cNvPr id="4" name="矩形 3"/>
          <p:cNvSpPr/>
          <p:nvPr/>
        </p:nvSpPr>
        <p:spPr>
          <a:xfrm>
            <a:off x="923404" y="1196751"/>
            <a:ext cx="8172400" cy="4478149"/>
          </a:xfrm>
          <a:prstGeom prst="rect">
            <a:avLst/>
          </a:prstGeom>
        </p:spPr>
        <p:txBody>
          <a:bodyPr wrap="square">
            <a:spAutoFit/>
          </a:bodyPr>
          <a:lstStyle/>
          <a:p>
            <a:pPr marL="342900" indent="-342900">
              <a:lnSpc>
                <a:spcPct val="150000"/>
              </a:lnSpc>
              <a:spcBef>
                <a:spcPts val="1200"/>
              </a:spcBef>
              <a:spcAft>
                <a:spcPts val="1200"/>
              </a:spcAft>
              <a:buClr>
                <a:srgbClr val="FFFF00"/>
              </a:buClr>
              <a:buFont typeface="Wingdings" pitchFamily="2" charset="2"/>
              <a:buChar char="v"/>
            </a:pPr>
            <a:r>
              <a:rPr lang="zh-CN" altLang="en-US" sz="2600" dirty="0">
                <a:latin typeface="华文中宋" pitchFamily="2" charset="-122"/>
                <a:ea typeface="华文中宋" pitchFamily="2" charset="-122"/>
              </a:rPr>
              <a:t>服务器认证发生在传输层， 基于拥有一对公共</a:t>
            </a:r>
            <a:r>
              <a:rPr lang="en-US" altLang="zh-CN" sz="2600" dirty="0">
                <a:latin typeface="华文中宋" pitchFamily="2" charset="-122"/>
                <a:ea typeface="华文中宋" pitchFamily="2" charset="-122"/>
              </a:rPr>
              <a:t>/</a:t>
            </a:r>
            <a:r>
              <a:rPr lang="zh-CN" altLang="en-US" sz="2600" dirty="0">
                <a:latin typeface="华文中宋" pitchFamily="2" charset="-122"/>
                <a:ea typeface="华文中宋" pitchFamily="2" charset="-122"/>
              </a:rPr>
              <a:t>私人密钥的服务器</a:t>
            </a:r>
            <a:endParaRPr lang="en-US" altLang="zh-CN" sz="2600" dirty="0">
              <a:latin typeface="华文中宋" pitchFamily="2" charset="-122"/>
              <a:ea typeface="华文中宋" pitchFamily="2" charset="-122"/>
            </a:endParaRPr>
          </a:p>
          <a:p>
            <a:pPr marL="342900" indent="-342900">
              <a:lnSpc>
                <a:spcPct val="150000"/>
              </a:lnSpc>
              <a:spcBef>
                <a:spcPts val="1200"/>
              </a:spcBef>
              <a:spcAft>
                <a:spcPts val="1200"/>
              </a:spcAft>
              <a:buClr>
                <a:srgbClr val="FFFF00"/>
              </a:buClr>
              <a:buFont typeface="Wingdings" pitchFamily="2" charset="2"/>
              <a:buChar char="v"/>
            </a:pPr>
            <a:r>
              <a:rPr lang="en-US" altLang="zh-CN" sz="2600" dirty="0">
                <a:latin typeface="华文中宋" pitchFamily="2" charset="-122"/>
                <a:ea typeface="华文中宋" pitchFamily="2" charset="-122"/>
              </a:rPr>
              <a:t>RFC4251 </a:t>
            </a:r>
            <a:r>
              <a:rPr lang="zh-CN" altLang="en-US" sz="2600" dirty="0">
                <a:latin typeface="华文中宋" pitchFamily="2" charset="-122"/>
                <a:ea typeface="华文中宋" pitchFamily="2" charset="-122"/>
              </a:rPr>
              <a:t>支配着两种可选择的可用信任模型</a:t>
            </a:r>
            <a:r>
              <a:rPr lang="en-US" altLang="zh-CN" sz="2600" dirty="0">
                <a:latin typeface="华文中宋" pitchFamily="2" charset="-122"/>
                <a:ea typeface="华文中宋" pitchFamily="2" charset="-122"/>
              </a:rPr>
              <a:t>:</a:t>
            </a:r>
          </a:p>
          <a:p>
            <a:pPr marL="914400" lvl="1" indent="-457200">
              <a:lnSpc>
                <a:spcPct val="150000"/>
              </a:lnSpc>
              <a:spcBef>
                <a:spcPts val="1200"/>
              </a:spcBef>
              <a:spcAft>
                <a:spcPts val="1200"/>
              </a:spcAft>
              <a:buClr>
                <a:srgbClr val="FFFF00"/>
              </a:buClr>
              <a:buFont typeface="Wingdings" pitchFamily="2" charset="2"/>
              <a:buChar char="Ø"/>
            </a:pPr>
            <a:r>
              <a:rPr lang="zh-CN" altLang="en-US" sz="2400" dirty="0">
                <a:latin typeface="华文中宋" pitchFamily="2" charset="-122"/>
                <a:ea typeface="华文中宋" pitchFamily="2" charset="-122"/>
              </a:rPr>
              <a:t>客户端拥有一个本地数据库， 里面有每个主机的名字</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由用户输入</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和对应的公共主机密钥</a:t>
            </a:r>
            <a:endParaRPr lang="en-US" altLang="zh-CN" sz="2400" dirty="0">
              <a:latin typeface="华文中宋" pitchFamily="2" charset="-122"/>
              <a:ea typeface="华文中宋" pitchFamily="2" charset="-122"/>
            </a:endParaRPr>
          </a:p>
          <a:p>
            <a:pPr marL="914400" lvl="1" indent="-457200">
              <a:lnSpc>
                <a:spcPct val="150000"/>
              </a:lnSpc>
              <a:spcBef>
                <a:spcPts val="1200"/>
              </a:spcBef>
              <a:spcAft>
                <a:spcPts val="1200"/>
              </a:spcAft>
              <a:buClr>
                <a:srgbClr val="FFFF00"/>
              </a:buClr>
              <a:buFont typeface="Wingdings" pitchFamily="2" charset="2"/>
              <a:buChar char="Ø"/>
            </a:pPr>
            <a:r>
              <a:rPr lang="zh-CN" altLang="en-US" sz="2400" dirty="0">
                <a:latin typeface="华文中宋" pitchFamily="2" charset="-122"/>
                <a:ea typeface="华文中宋" pitchFamily="2" charset="-122"/>
              </a:rPr>
              <a:t>主机的名字和密钥受信任的认证机构</a:t>
            </a:r>
            <a:r>
              <a:rPr lang="en-US" altLang="zh-CN" sz="2400" dirty="0">
                <a:latin typeface="华文中宋" pitchFamily="2" charset="-122"/>
                <a:ea typeface="华文中宋" pitchFamily="2" charset="-122"/>
              </a:rPr>
              <a:t>(CA) </a:t>
            </a:r>
            <a:r>
              <a:rPr lang="zh-CN" altLang="en-US" sz="2400" dirty="0">
                <a:latin typeface="华文中宋" pitchFamily="2" charset="-122"/>
                <a:ea typeface="华文中宋" pitchFamily="2" charset="-122"/>
              </a:rPr>
              <a:t>认证</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128</a:t>
            </a:fld>
            <a:endParaRPr lang="en-US" altLang="zh-CN"/>
          </a:p>
        </p:txBody>
      </p:sp>
    </p:spTree>
    <p:extLst>
      <p:ext uri="{BB962C8B-B14F-4D97-AF65-F5344CB8AC3E}">
        <p14:creationId xmlns:p14="http://schemas.microsoft.com/office/powerpoint/2010/main" val="334021169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cs typeface="+mj-cs"/>
              </a:rPr>
              <a:t>2. </a:t>
            </a:r>
            <a:r>
              <a:rPr lang="zh-CN" altLang="en-US" sz="4000" dirty="0">
                <a:solidFill>
                  <a:srgbClr val="FFFF00"/>
                </a:solidFill>
                <a:latin typeface="华文中宋" pitchFamily="2" charset="-122"/>
                <a:ea typeface="华文中宋" pitchFamily="2" charset="-122"/>
                <a:cs typeface="+mj-cs"/>
              </a:rPr>
              <a:t>分组交换</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129</a:t>
            </a:fld>
            <a:endParaRPr lang="en-US" altLang="zh-CN"/>
          </a:p>
        </p:txBody>
      </p:sp>
      <p:pic>
        <p:nvPicPr>
          <p:cNvPr id="6" name="Picture 2" descr="f9.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t="5455" b="15455"/>
              <a:stretch>
                <a:fillRect/>
              </a:stretch>
            </p:blipFill>
          </mc:Choice>
          <mc:Fallback>
            <p:blipFill>
              <a:blip r:embed="rId4"/>
              <a:srcRect t="5455" b="15455"/>
              <a:stretch>
                <a:fillRect/>
              </a:stretch>
            </p:blipFill>
          </mc:Fallback>
        </mc:AlternateContent>
        <p:spPr>
          <a:xfrm>
            <a:off x="1619672" y="980728"/>
            <a:ext cx="6580899" cy="5877272"/>
          </a:xfrm>
          <a:prstGeom prst="rect">
            <a:avLst/>
          </a:prstGeom>
          <a:solidFill>
            <a:schemeClr val="tx1"/>
          </a:solidFill>
        </p:spPr>
      </p:pic>
    </p:spTree>
    <p:extLst>
      <p:ext uri="{BB962C8B-B14F-4D97-AF65-F5344CB8AC3E}">
        <p14:creationId xmlns:p14="http://schemas.microsoft.com/office/powerpoint/2010/main" val="113802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zh-CN" b="1">
                <a:ea typeface="宋体" charset="-122"/>
              </a:rPr>
              <a:t>Web</a:t>
            </a:r>
            <a:r>
              <a:rPr lang="zh-CN" altLang="en-US" b="1">
                <a:ea typeface="宋体" charset="-122"/>
              </a:rPr>
              <a:t>安全威胁分类</a:t>
            </a:r>
          </a:p>
        </p:txBody>
      </p:sp>
      <p:sp>
        <p:nvSpPr>
          <p:cNvPr id="2" name="灯片编号占位符 1"/>
          <p:cNvSpPr>
            <a:spLocks noGrp="1"/>
          </p:cNvSpPr>
          <p:nvPr>
            <p:ph type="sldNum" sz="quarter" idx="11"/>
          </p:nvPr>
        </p:nvSpPr>
        <p:spPr/>
        <p:txBody>
          <a:bodyPr/>
          <a:lstStyle/>
          <a:p>
            <a:fld id="{286E7960-0927-4C5F-9709-06C36A8BCF30}" type="slidenum">
              <a:rPr lang="en-US" altLang="zh-CN" smtClean="0"/>
              <a:pPr/>
              <a:t>13</a:t>
            </a:fld>
            <a:endParaRPr lang="en-US" altLang="zh-CN" dirty="0"/>
          </a:p>
        </p:txBody>
      </p:sp>
      <p:sp>
        <p:nvSpPr>
          <p:cNvPr id="551939" name="Rectangle 3"/>
          <p:cNvSpPr>
            <a:spLocks noGrp="1" noChangeArrowheads="1"/>
          </p:cNvSpPr>
          <p:nvPr>
            <p:ph type="body" idx="4294967295"/>
          </p:nvPr>
        </p:nvSpPr>
        <p:spPr>
          <a:xfrm>
            <a:off x="2411760" y="1698292"/>
            <a:ext cx="5688012" cy="3629025"/>
          </a:xfrm>
          <a:noFill/>
        </p:spPr>
        <p:txBody>
          <a:bodyPr/>
          <a:lstStyle/>
          <a:p>
            <a:pPr>
              <a:buFont typeface="Wingdings" pitchFamily="2" charset="2"/>
              <a:buNone/>
            </a:pPr>
            <a:r>
              <a:rPr lang="zh-CN" altLang="en-US" sz="2800" dirty="0">
                <a:latin typeface="华文中宋" pitchFamily="2" charset="-122"/>
                <a:ea typeface="华文中宋" pitchFamily="2" charset="-122"/>
              </a:rPr>
              <a:t>主动攻击</a:t>
            </a:r>
          </a:p>
          <a:p>
            <a:pPr>
              <a:buFont typeface="Wingdings" pitchFamily="2" charset="2"/>
              <a:buNone/>
            </a:pPr>
            <a:r>
              <a:rPr lang="zh-CN" altLang="en-US" sz="2800" dirty="0">
                <a:latin typeface="华文中宋" pitchFamily="2" charset="-122"/>
                <a:ea typeface="华文中宋" pitchFamily="2" charset="-122"/>
              </a:rPr>
              <a:t>被动攻击</a:t>
            </a:r>
          </a:p>
          <a:p>
            <a:endParaRPr lang="en-US" altLang="zh-CN" b="1" dirty="0">
              <a:ea typeface="宋体" charset="-122"/>
            </a:endParaRPr>
          </a:p>
          <a:p>
            <a:endParaRPr lang="zh-CN" altLang="en-US" b="1" dirty="0">
              <a:ea typeface="宋体" charset="-122"/>
            </a:endParaRPr>
          </a:p>
          <a:p>
            <a:pPr>
              <a:buFont typeface="Wingdings" pitchFamily="2" charset="2"/>
              <a:buNone/>
            </a:pPr>
            <a:r>
              <a:rPr lang="zh-CN" altLang="en-US" sz="2800" dirty="0">
                <a:latin typeface="华文中宋" pitchFamily="2" charset="-122"/>
                <a:ea typeface="华文中宋" pitchFamily="2" charset="-122"/>
              </a:rPr>
              <a:t>服务器</a:t>
            </a:r>
          </a:p>
          <a:p>
            <a:pPr>
              <a:buFont typeface="Wingdings" pitchFamily="2" charset="2"/>
              <a:buNone/>
            </a:pPr>
            <a:r>
              <a:rPr lang="zh-CN" altLang="en-US" sz="2800" dirty="0">
                <a:latin typeface="华文中宋" pitchFamily="2" charset="-122"/>
                <a:ea typeface="华文中宋" pitchFamily="2" charset="-122"/>
              </a:rPr>
              <a:t>浏览器</a:t>
            </a:r>
          </a:p>
          <a:p>
            <a:pPr>
              <a:buFont typeface="Wingdings" pitchFamily="2" charset="2"/>
              <a:buNone/>
            </a:pPr>
            <a:r>
              <a:rPr lang="zh-CN" altLang="en-US" sz="2800" dirty="0">
                <a:latin typeface="华文中宋" pitchFamily="2" charset="-122"/>
                <a:ea typeface="华文中宋" pitchFamily="2" charset="-122"/>
              </a:rPr>
              <a:t>服务器和浏览器之间的流量</a:t>
            </a:r>
          </a:p>
        </p:txBody>
      </p:sp>
      <p:sp>
        <p:nvSpPr>
          <p:cNvPr id="551940" name="AutoShape 4"/>
          <p:cNvSpPr>
            <a:spLocks/>
          </p:cNvSpPr>
          <p:nvPr/>
        </p:nvSpPr>
        <p:spPr bwMode="auto">
          <a:xfrm>
            <a:off x="2051720" y="1784648"/>
            <a:ext cx="228600" cy="762000"/>
          </a:xfrm>
          <a:prstGeom prst="leftBrace">
            <a:avLst>
              <a:gd name="adj1" fmla="val 2777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1941" name="AutoShape 5"/>
          <p:cNvSpPr>
            <a:spLocks/>
          </p:cNvSpPr>
          <p:nvPr/>
        </p:nvSpPr>
        <p:spPr bwMode="auto">
          <a:xfrm>
            <a:off x="2017465" y="3955102"/>
            <a:ext cx="228600" cy="1371600"/>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1942" name="Text Box 6"/>
          <p:cNvSpPr txBox="1">
            <a:spLocks noChangeArrowheads="1"/>
          </p:cNvSpPr>
          <p:nvPr/>
        </p:nvSpPr>
        <p:spPr bwMode="auto">
          <a:xfrm>
            <a:off x="7402164" y="4803482"/>
            <a:ext cx="1981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网络安全</a:t>
            </a:r>
          </a:p>
        </p:txBody>
      </p:sp>
      <p:sp>
        <p:nvSpPr>
          <p:cNvPr id="551943" name="Text Box 7"/>
          <p:cNvSpPr txBox="1">
            <a:spLocks noChangeArrowheads="1"/>
          </p:cNvSpPr>
          <p:nvPr/>
        </p:nvSpPr>
        <p:spPr bwMode="auto">
          <a:xfrm>
            <a:off x="4526830" y="3956589"/>
            <a:ext cx="1905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系统安全</a:t>
            </a:r>
          </a:p>
        </p:txBody>
      </p:sp>
      <p:sp>
        <p:nvSpPr>
          <p:cNvPr id="9" name="矩形 8"/>
          <p:cNvSpPr/>
          <p:nvPr/>
        </p:nvSpPr>
        <p:spPr>
          <a:xfrm>
            <a:off x="4061221" y="2223482"/>
            <a:ext cx="5147426" cy="646331"/>
          </a:xfrm>
          <a:prstGeom prst="rect">
            <a:avLst/>
          </a:prstGeom>
        </p:spPr>
        <p:txBody>
          <a:bodyPr wrap="square">
            <a:spAutoFit/>
          </a:bodyPr>
          <a:lstStyle/>
          <a:p>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偷听</a:t>
            </a:r>
            <a:r>
              <a:rPr lang="zh-CN" altLang="en-US" dirty="0">
                <a:latin typeface="华文中宋" pitchFamily="2" charset="-122"/>
                <a:ea typeface="华文中宋" pitchFamily="2" charset="-122"/>
              </a:rPr>
              <a:t>浏览器和服务器之间的网络通信量，获得对</a:t>
            </a:r>
            <a:r>
              <a:rPr lang="en-US" altLang="zh-CN" dirty="0" err="1">
                <a:latin typeface="华文中宋" pitchFamily="2" charset="-122"/>
                <a:ea typeface="华文中宋" pitchFamily="2" charset="-122"/>
              </a:rPr>
              <a:t>站点受限信息的访问权</a:t>
            </a:r>
            <a:endParaRPr lang="en-US" altLang="zh-CN" dirty="0">
              <a:latin typeface="华文中宋" pitchFamily="2" charset="-122"/>
              <a:ea typeface="华文中宋" pitchFamily="2" charset="-122"/>
            </a:endParaRPr>
          </a:p>
        </p:txBody>
      </p:sp>
      <p:sp>
        <p:nvSpPr>
          <p:cNvPr id="10" name="矩形 9"/>
          <p:cNvSpPr/>
          <p:nvPr/>
        </p:nvSpPr>
        <p:spPr>
          <a:xfrm>
            <a:off x="4060651" y="1461482"/>
            <a:ext cx="4975845" cy="646331"/>
          </a:xfrm>
          <a:prstGeom prst="rect">
            <a:avLst/>
          </a:prstGeom>
        </p:spPr>
        <p:txBody>
          <a:bodyPr wrap="square">
            <a:spAutoFit/>
          </a:bodyPr>
          <a:lstStyle/>
          <a:p>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假扮</a:t>
            </a:r>
            <a:r>
              <a:rPr lang="zh-CN" altLang="en-US" dirty="0">
                <a:latin typeface="华文中宋" pitchFamily="2" charset="-122"/>
                <a:ea typeface="华文中宋" pitchFamily="2" charset="-122"/>
              </a:rPr>
              <a:t>另一</a:t>
            </a:r>
            <a:r>
              <a:rPr lang="en-US" altLang="zh-CN" dirty="0" err="1">
                <a:latin typeface="华文中宋" pitchFamily="2" charset="-122"/>
                <a:ea typeface="华文中宋" pitchFamily="2" charset="-122"/>
              </a:rPr>
              <a:t>用户</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修改客户与服务器之间传</a:t>
            </a:r>
            <a:r>
              <a:rPr lang="en-US" altLang="zh-CN" dirty="0" err="1">
                <a:latin typeface="华文中宋" pitchFamily="2" charset="-122"/>
                <a:ea typeface="华文中宋" pitchFamily="2" charset="-122"/>
              </a:rPr>
              <a:t>输的信息，</a:t>
            </a:r>
            <a:r>
              <a:rPr lang="en-US" altLang="zh-CN"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或修改站点的信息</a:t>
            </a:r>
            <a:endPar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p:txBody>
      </p:sp>
    </p:spTree>
    <p:extLst>
      <p:ext uri="{BB962C8B-B14F-4D97-AF65-F5344CB8AC3E}">
        <p14:creationId xmlns:p14="http://schemas.microsoft.com/office/powerpoint/2010/main" val="15201057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p>
        </p:txBody>
      </p:sp>
      <p:sp>
        <p:nvSpPr>
          <p:cNvPr id="4" name="矩形 3"/>
          <p:cNvSpPr/>
          <p:nvPr/>
        </p:nvSpPr>
        <p:spPr>
          <a:xfrm>
            <a:off x="885329" y="910107"/>
            <a:ext cx="8172400" cy="4832092"/>
          </a:xfrm>
          <a:prstGeom prst="rect">
            <a:avLst/>
          </a:prstGeom>
        </p:spPr>
        <p:txBody>
          <a:bodyPr wrap="square">
            <a:spAutoFit/>
          </a:bodyPr>
          <a:lstStyle/>
          <a:p>
            <a:pPr>
              <a:lnSpc>
                <a:spcPct val="150000"/>
              </a:lnSpc>
              <a:spcBef>
                <a:spcPts val="600"/>
              </a:spcBef>
              <a:spcAft>
                <a:spcPts val="600"/>
              </a:spcAft>
              <a:buClr>
                <a:srgbClr val="FFFF00"/>
              </a:buClr>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1</a:t>
            </a: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）客户端向服务器建立一个</a:t>
            </a: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TCP </a:t>
            </a: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连接</a:t>
            </a:r>
            <a:r>
              <a:rPr lang="zh-CN" altLang="en-US" sz="2800" dirty="0">
                <a:latin typeface="华文中宋" pitchFamily="2" charset="-122"/>
                <a:ea typeface="华文中宋" pitchFamily="2" charset="-122"/>
              </a:rPr>
              <a:t>。通过</a:t>
            </a:r>
            <a:r>
              <a:rPr lang="en-US" altLang="zh-CN" sz="2800" dirty="0">
                <a:latin typeface="华文中宋" pitchFamily="2" charset="-122"/>
                <a:ea typeface="华文中宋" pitchFamily="2" charset="-122"/>
              </a:rPr>
              <a:t>TCP </a:t>
            </a:r>
            <a:r>
              <a:rPr lang="zh-CN" altLang="en-US" sz="2800" dirty="0">
                <a:latin typeface="华文中宋" pitchFamily="2" charset="-122"/>
                <a:ea typeface="华文中宋" pitchFamily="2" charset="-122"/>
              </a:rPr>
              <a:t>协议完成，不是传输层级协议的一部分。连接建立以后， 用户端和服务器交换数据，被称为分组（</a:t>
            </a:r>
            <a:r>
              <a:rPr lang="en-US" altLang="zh-CN" sz="2800" dirty="0">
                <a:latin typeface="华文中宋" pitchFamily="2" charset="-122"/>
                <a:ea typeface="华文中宋" pitchFamily="2" charset="-122"/>
              </a:rPr>
              <a:t>packet)</a:t>
            </a:r>
          </a:p>
          <a:p>
            <a:pPr>
              <a:lnSpc>
                <a:spcPct val="150000"/>
              </a:lnSpc>
              <a:spcBef>
                <a:spcPts val="600"/>
              </a:spcBef>
              <a:spcAft>
                <a:spcPts val="600"/>
              </a:spcAft>
              <a:buClr>
                <a:srgbClr val="FFFF00"/>
              </a:buClr>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2</a:t>
            </a: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）识别字符串交换。</a:t>
            </a:r>
            <a:r>
              <a:rPr lang="zh-CN" altLang="en-US" sz="2800" dirty="0">
                <a:latin typeface="华文中宋" pitchFamily="2" charset="-122"/>
                <a:ea typeface="华文中宋" pitchFamily="2" charset="-122"/>
              </a:rPr>
              <a:t>开始于客户端发送一个含有识别字符串的分组，形式为</a:t>
            </a:r>
            <a:r>
              <a:rPr lang="en-US" altLang="zh-CN" sz="2800" dirty="0">
                <a:latin typeface="华文中宋" pitchFamily="2" charset="-122"/>
                <a:ea typeface="华文中宋" pitchFamily="2" charset="-122"/>
              </a:rPr>
              <a:t>:</a:t>
            </a:r>
          </a:p>
          <a:p>
            <a:pPr algn="ctr">
              <a:lnSpc>
                <a:spcPct val="150000"/>
              </a:lnSpc>
              <a:spcBef>
                <a:spcPts val="600"/>
              </a:spcBef>
              <a:spcAft>
                <a:spcPts val="600"/>
              </a:spcAft>
              <a:buClr>
                <a:srgbClr val="FFFF00"/>
              </a:buClr>
            </a:pPr>
            <a:r>
              <a:rPr lang="en-US" altLang="zh-CN" sz="2400" dirty="0"/>
              <a:t>SSH-</a:t>
            </a:r>
            <a:r>
              <a:rPr lang="en-US" altLang="zh-CN" sz="2400" dirty="0" err="1"/>
              <a:t>protoversion</a:t>
            </a:r>
            <a:r>
              <a:rPr lang="en-US" altLang="zh-CN" sz="2400" dirty="0"/>
              <a:t>-</a:t>
            </a:r>
            <a:r>
              <a:rPr lang="en-US" altLang="zh-CN" sz="2400" dirty="0" err="1"/>
              <a:t>softwareversion</a:t>
            </a:r>
            <a:r>
              <a:rPr lang="en-US" altLang="zh-CN" sz="2400" dirty="0"/>
              <a:t> SP comments CR LF</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130</a:t>
            </a:fld>
            <a:endParaRPr lang="en-US" altLang="zh-CN"/>
          </a:p>
        </p:txBody>
      </p:sp>
    </p:spTree>
    <p:extLst>
      <p:ext uri="{BB962C8B-B14F-4D97-AF65-F5344CB8AC3E}">
        <p14:creationId xmlns:p14="http://schemas.microsoft.com/office/powerpoint/2010/main" val="32471859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131</a:t>
            </a:fld>
            <a:endParaRPr lang="en-US" altLang="zh-CN"/>
          </a:p>
        </p:txBody>
      </p:sp>
      <p:pic>
        <p:nvPicPr>
          <p:cNvPr id="5" name="图片 4"/>
          <p:cNvPicPr>
            <a:picLocks noChangeAspect="1"/>
          </p:cNvPicPr>
          <p:nvPr/>
        </p:nvPicPr>
        <p:blipFill>
          <a:blip r:embed="rId2"/>
          <a:stretch>
            <a:fillRect/>
          </a:stretch>
        </p:blipFill>
        <p:spPr>
          <a:xfrm>
            <a:off x="1115616" y="1412776"/>
            <a:ext cx="7098881" cy="1080120"/>
          </a:xfrm>
          <a:prstGeom prst="rect">
            <a:avLst/>
          </a:prstGeom>
        </p:spPr>
      </p:pic>
      <p:pic>
        <p:nvPicPr>
          <p:cNvPr id="6" name="图片 5"/>
          <p:cNvPicPr>
            <a:picLocks noChangeAspect="1"/>
          </p:cNvPicPr>
          <p:nvPr/>
        </p:nvPicPr>
        <p:blipFill>
          <a:blip r:embed="rId3"/>
          <a:stretch>
            <a:fillRect/>
          </a:stretch>
        </p:blipFill>
        <p:spPr>
          <a:xfrm>
            <a:off x="971600" y="3645025"/>
            <a:ext cx="7992888" cy="1163598"/>
          </a:xfrm>
          <a:prstGeom prst="rect">
            <a:avLst/>
          </a:prstGeom>
        </p:spPr>
      </p:pic>
    </p:spTree>
    <p:extLst>
      <p:ext uri="{BB962C8B-B14F-4D97-AF65-F5344CB8AC3E}">
        <p14:creationId xmlns:p14="http://schemas.microsoft.com/office/powerpoint/2010/main" val="4401697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p>
        </p:txBody>
      </p:sp>
      <p:sp>
        <p:nvSpPr>
          <p:cNvPr id="4" name="矩形 3"/>
          <p:cNvSpPr/>
          <p:nvPr/>
        </p:nvSpPr>
        <p:spPr>
          <a:xfrm>
            <a:off x="885329" y="910107"/>
            <a:ext cx="8172400" cy="2959785"/>
          </a:xfrm>
          <a:prstGeom prst="rect">
            <a:avLst/>
          </a:prstGeom>
        </p:spPr>
        <p:txBody>
          <a:bodyPr wrap="square">
            <a:spAutoFit/>
          </a:bodyPr>
          <a:lstStyle/>
          <a:p>
            <a:pPr>
              <a:lnSpc>
                <a:spcPct val="150000"/>
              </a:lnSpc>
              <a:spcBef>
                <a:spcPts val="600"/>
              </a:spcBef>
              <a:spcAft>
                <a:spcPts val="600"/>
              </a:spcAft>
              <a:buClr>
                <a:srgbClr val="FFFF00"/>
              </a:buClr>
            </a:pPr>
            <a:r>
              <a:rPr lang="zh-CN" altLang="en-US" sz="3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r>
              <a:rPr lang="en-US" altLang="zh-CN" sz="3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3</a:t>
            </a:r>
            <a:r>
              <a:rPr lang="zh-CN" altLang="en-US" sz="3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）算法协商。</a:t>
            </a:r>
            <a:r>
              <a:rPr lang="zh-CN" altLang="en-US" sz="3200" dirty="0">
                <a:latin typeface="华文中宋" pitchFamily="2" charset="-122"/>
                <a:ea typeface="华文中宋" pitchFamily="2" charset="-122"/>
              </a:rPr>
              <a:t>每端各发出</a:t>
            </a:r>
            <a:r>
              <a:rPr lang="en-US" altLang="zh-CN" sz="3200" dirty="0">
                <a:latin typeface="华文中宋" pitchFamily="2" charset="-122"/>
                <a:ea typeface="华文中宋" pitchFamily="2" charset="-122"/>
              </a:rPr>
              <a:t>-</a:t>
            </a:r>
            <a:r>
              <a:rPr lang="zh-CN" altLang="en-US" sz="3200" dirty="0">
                <a:latin typeface="华文中宋" pitchFamily="2" charset="-122"/>
                <a:ea typeface="华文中宋" pitchFamily="2" charset="-122"/>
              </a:rPr>
              <a:t>个</a:t>
            </a:r>
            <a:r>
              <a:rPr lang="en-US" altLang="zh-CN" sz="3200" dirty="0">
                <a:latin typeface="华文中宋" pitchFamily="2" charset="-122"/>
                <a:ea typeface="华文中宋" pitchFamily="2" charset="-122"/>
              </a:rPr>
              <a:t>SSH-MSG-KEXINIT </a:t>
            </a:r>
            <a:r>
              <a:rPr lang="zh-CN" altLang="en-US" sz="3200" dirty="0">
                <a:latin typeface="华文中宋" pitchFamily="2" charset="-122"/>
                <a:ea typeface="华文中宋" pitchFamily="2" charset="-122"/>
              </a:rPr>
              <a:t>包含一个支持算法的清单，各种算法按发送者的偏好顺序排序，算法包括</a:t>
            </a:r>
            <a:r>
              <a:rPr lang="zh-CN" altLang="en-US" sz="3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密钥交换、加密、</a:t>
            </a:r>
            <a:r>
              <a:rPr lang="en-US" altLang="zh-CN" sz="3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MAC</a:t>
            </a:r>
            <a:r>
              <a:rPr lang="zh-CN" altLang="en-US" sz="3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算法和压缩算法</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132</a:t>
            </a:fld>
            <a:endParaRPr lang="en-US" altLang="zh-CN"/>
          </a:p>
        </p:txBody>
      </p:sp>
    </p:spTree>
    <p:extLst>
      <p:ext uri="{BB962C8B-B14F-4D97-AF65-F5344CB8AC3E}">
        <p14:creationId xmlns:p14="http://schemas.microsoft.com/office/powerpoint/2010/main" val="16839656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635896"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133</a:t>
            </a:fld>
            <a:endParaRPr lang="en-US" altLang="zh-CN"/>
          </a:p>
        </p:txBody>
      </p:sp>
      <p:pic>
        <p:nvPicPr>
          <p:cNvPr id="8" name="Picture 2"/>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rcRect b="1500"/>
              <a:stretch>
                <a:fillRect/>
              </a:stretch>
            </p:blipFill>
          </mc:Choice>
          <mc:Fallback>
            <p:blipFill>
              <a:blip r:embed="rId4"/>
              <a:srcRect b="1500"/>
              <a:stretch>
                <a:fillRect/>
              </a:stretch>
            </p:blipFill>
          </mc:Fallback>
        </mc:AlternateContent>
        <p:spPr>
          <a:xfrm>
            <a:off x="38100" y="953373"/>
            <a:ext cx="6781800" cy="5804247"/>
          </a:xfrm>
          <a:prstGeom prst="rect">
            <a:avLst/>
          </a:prstGeom>
          <a:solidFill>
            <a:schemeClr val="tx1"/>
          </a:solidFill>
        </p:spPr>
      </p:pic>
      <p:sp>
        <p:nvSpPr>
          <p:cNvPr id="9" name="TextBox 6"/>
          <p:cNvSpPr txBox="1"/>
          <p:nvPr/>
        </p:nvSpPr>
        <p:spPr>
          <a:xfrm>
            <a:off x="6702908" y="953373"/>
            <a:ext cx="2483768" cy="4154983"/>
          </a:xfrm>
          <a:prstGeom prst="rect">
            <a:avLst/>
          </a:prstGeom>
          <a:noFill/>
        </p:spPr>
        <p:txBody>
          <a:bodyPr wrap="square" rtlCol="0">
            <a:spAutoFit/>
          </a:bodyPr>
          <a:lstStyle/>
          <a:p>
            <a:pPr algn="ctr"/>
            <a:r>
              <a:rPr lang="en-US" sz="2400" dirty="0">
                <a:latin typeface="+mn-lt"/>
              </a:rPr>
              <a:t>Table 6.3   </a:t>
            </a:r>
          </a:p>
          <a:p>
            <a:pPr algn="ctr"/>
            <a:endParaRPr lang="en-US" sz="2400" dirty="0">
              <a:latin typeface="+mn-lt"/>
            </a:endParaRPr>
          </a:p>
          <a:p>
            <a:pPr algn="ctr"/>
            <a:r>
              <a:rPr lang="en-US" sz="2400" dirty="0">
                <a:latin typeface="+mn-lt"/>
              </a:rPr>
              <a:t>SSH </a:t>
            </a:r>
          </a:p>
          <a:p>
            <a:pPr algn="ctr"/>
            <a:endParaRPr lang="en-US" sz="2400" dirty="0">
              <a:latin typeface="+mn-lt"/>
            </a:endParaRPr>
          </a:p>
          <a:p>
            <a:pPr algn="ctr"/>
            <a:r>
              <a:rPr lang="en-US" sz="2400" dirty="0">
                <a:latin typeface="+mn-lt"/>
              </a:rPr>
              <a:t>Transport </a:t>
            </a:r>
          </a:p>
          <a:p>
            <a:pPr algn="ctr"/>
            <a:endParaRPr lang="en-US" sz="2400" dirty="0">
              <a:latin typeface="+mn-lt"/>
            </a:endParaRPr>
          </a:p>
          <a:p>
            <a:pPr algn="ctr"/>
            <a:r>
              <a:rPr lang="en-US" sz="2400" dirty="0">
                <a:latin typeface="+mn-lt"/>
              </a:rPr>
              <a:t>Layer </a:t>
            </a:r>
          </a:p>
          <a:p>
            <a:pPr algn="ctr"/>
            <a:endParaRPr lang="en-US" sz="2400" dirty="0">
              <a:latin typeface="+mn-lt"/>
            </a:endParaRPr>
          </a:p>
          <a:p>
            <a:pPr algn="ctr"/>
            <a:r>
              <a:rPr lang="en-US" sz="2400" dirty="0">
                <a:latin typeface="+mn-lt"/>
              </a:rPr>
              <a:t>Cryptographic </a:t>
            </a:r>
          </a:p>
          <a:p>
            <a:pPr algn="ctr"/>
            <a:endParaRPr lang="en-US" sz="2400" dirty="0">
              <a:latin typeface="+mn-lt"/>
            </a:endParaRPr>
          </a:p>
          <a:p>
            <a:pPr algn="ctr"/>
            <a:r>
              <a:rPr lang="en-US" sz="2400" dirty="0">
                <a:latin typeface="+mn-lt"/>
              </a:rPr>
              <a:t>Algorithms </a:t>
            </a:r>
          </a:p>
        </p:txBody>
      </p:sp>
      <p:sp>
        <p:nvSpPr>
          <p:cNvPr id="4" name="Rectangle 1"/>
          <p:cNvSpPr>
            <a:spLocks noChangeArrowheads="1"/>
          </p:cNvSpPr>
          <p:nvPr/>
        </p:nvSpPr>
        <p:spPr bwMode="auto">
          <a:xfrm>
            <a:off x="3131840" y="5646003"/>
            <a:ext cx="43829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FF0000"/>
                </a:solidFill>
                <a:effectLst/>
                <a:latin typeface="Arial Unicode MS"/>
              </a:rPr>
              <a:t>diffie-hellman-group1-sha</a:t>
            </a:r>
            <a:r>
              <a:rPr kumimoji="0" lang="en-US" altLang="zh-CN" sz="2400" b="1" i="0" u="none" strike="noStrike" cap="none" normalizeH="0" baseline="0" dirty="0">
                <a:ln>
                  <a:noFill/>
                </a:ln>
                <a:solidFill>
                  <a:srgbClr val="FF0000"/>
                </a:solidFill>
                <a:effectLst/>
                <a:latin typeface="Arial Unicode MS"/>
              </a:rPr>
              <a:t>1</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rgbClr val="FF0000"/>
                </a:solidFill>
                <a:effectLst/>
                <a:latin typeface="Arial Unicode MS"/>
              </a:rPr>
              <a:t>diffie-hellman-group14-sha</a:t>
            </a:r>
            <a:r>
              <a:rPr kumimoji="0" lang="en-US" altLang="zh-CN" sz="2400" b="1" i="0" u="none" strike="noStrike" cap="none" normalizeH="0" baseline="0" dirty="0">
                <a:ln>
                  <a:noFill/>
                </a:ln>
                <a:solidFill>
                  <a:srgbClr val="FF0000"/>
                </a:solidFill>
                <a:effectLst/>
                <a:latin typeface="Arial Unicode MS"/>
              </a:rPr>
              <a:t>1</a:t>
            </a:r>
            <a:endParaRPr kumimoji="0" lang="zh-CN" altLang="zh-CN" sz="2400" b="1" i="0" u="none" strike="noStrike" cap="none" normalizeH="0" baseline="0" dirty="0">
              <a:ln>
                <a:noFill/>
              </a:ln>
              <a:solidFill>
                <a:srgbClr val="FF0000"/>
              </a:solidFill>
              <a:effectLst/>
              <a:latin typeface="Arial" panose="020B0604020202020204" pitchFamily="34" charset="0"/>
            </a:endParaRPr>
          </a:p>
        </p:txBody>
      </p:sp>
      <p:sp>
        <p:nvSpPr>
          <p:cNvPr id="7" name="Rectangle 1"/>
          <p:cNvSpPr>
            <a:spLocks noChangeArrowheads="1"/>
          </p:cNvSpPr>
          <p:nvPr/>
        </p:nvSpPr>
        <p:spPr bwMode="auto">
          <a:xfrm>
            <a:off x="4067944" y="5184338"/>
            <a:ext cx="21964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sz="2400" b="1" dirty="0">
                <a:solidFill>
                  <a:srgbClr val="FF0000"/>
                </a:solidFill>
                <a:latin typeface="Arial Unicode MS"/>
              </a:rPr>
              <a:t>密钥协商算法</a:t>
            </a:r>
            <a:r>
              <a:rPr kumimoji="0" lang="zh-CN" altLang="zh-CN" sz="2400" b="1" i="0" u="none" strike="noStrike" cap="none" normalizeH="0" baseline="0" dirty="0">
                <a:ln>
                  <a:noFill/>
                </a:ln>
                <a:solidFill>
                  <a:srgbClr val="FF0000"/>
                </a:solidFill>
                <a:effectLst/>
                <a:latin typeface="Arial Unicode MS"/>
              </a:rPr>
              <a:t> </a:t>
            </a:r>
            <a:endParaRPr kumimoji="0" lang="zh-CN" altLang="zh-CN" sz="2400" b="1" i="0" u="none" strike="noStrike" cap="none" normalizeH="0" baseline="0" dirty="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5503306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7584" y="116632"/>
            <a:ext cx="7776864"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r>
              <a:rPr lang="en-US" altLang="zh-CN" sz="4000" dirty="0">
                <a:solidFill>
                  <a:srgbClr val="FFFF00"/>
                </a:solidFill>
                <a:latin typeface="华文中宋" pitchFamily="2" charset="-122"/>
                <a:ea typeface="华文中宋" pitchFamily="2" charset="-122"/>
              </a:rPr>
              <a:t>(</a:t>
            </a:r>
            <a:r>
              <a:rPr lang="zh-CN" altLang="en-US" sz="4000" dirty="0">
                <a:solidFill>
                  <a:srgbClr val="FFFF00"/>
                </a:solidFill>
                <a:latin typeface="华文中宋" pitchFamily="2" charset="-122"/>
                <a:ea typeface="华文中宋" pitchFamily="2" charset="-122"/>
              </a:rPr>
              <a:t>客户端密码套件</a:t>
            </a:r>
            <a:r>
              <a:rPr lang="en-US" altLang="zh-CN" sz="4000" dirty="0">
                <a:solidFill>
                  <a:srgbClr val="FFFF00"/>
                </a:solidFill>
                <a:latin typeface="华文中宋" pitchFamily="2" charset="-122"/>
                <a:ea typeface="华文中宋" pitchFamily="2" charset="-122"/>
              </a:rPr>
              <a:t>)</a:t>
            </a:r>
            <a:endParaRPr lang="zh-CN" altLang="en-US" sz="4000" dirty="0">
              <a:solidFill>
                <a:srgbClr val="FFFF00"/>
              </a:solidFill>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134</a:t>
            </a:fld>
            <a:endParaRPr lang="en-US" altLang="zh-CN"/>
          </a:p>
        </p:txBody>
      </p:sp>
      <p:pic>
        <p:nvPicPr>
          <p:cNvPr id="6" name="图片 5"/>
          <p:cNvPicPr>
            <a:picLocks noChangeAspect="1"/>
          </p:cNvPicPr>
          <p:nvPr/>
        </p:nvPicPr>
        <p:blipFill>
          <a:blip r:embed="rId3"/>
          <a:stretch>
            <a:fillRect/>
          </a:stretch>
        </p:blipFill>
        <p:spPr>
          <a:xfrm>
            <a:off x="0" y="1124744"/>
            <a:ext cx="9144000" cy="5544616"/>
          </a:xfrm>
          <a:prstGeom prst="rect">
            <a:avLst/>
          </a:prstGeom>
        </p:spPr>
      </p:pic>
    </p:spTree>
    <p:extLst>
      <p:ext uri="{BB962C8B-B14F-4D97-AF65-F5344CB8AC3E}">
        <p14:creationId xmlns:p14="http://schemas.microsoft.com/office/powerpoint/2010/main" val="41851777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ECCE4CB5-51F3-4687-9C9F-BEE527CC1AF1}" type="slidenum">
              <a:rPr lang="en-US" altLang="zh-CN" smtClean="0"/>
              <a:pPr/>
              <a:t>135</a:t>
            </a:fld>
            <a:endParaRPr lang="en-US" altLang="zh-CN"/>
          </a:p>
        </p:txBody>
      </p:sp>
      <p:pic>
        <p:nvPicPr>
          <p:cNvPr id="5" name="图片 4"/>
          <p:cNvPicPr>
            <a:picLocks noChangeAspect="1"/>
          </p:cNvPicPr>
          <p:nvPr/>
        </p:nvPicPr>
        <p:blipFill>
          <a:blip r:embed="rId3"/>
          <a:stretch>
            <a:fillRect/>
          </a:stretch>
        </p:blipFill>
        <p:spPr>
          <a:xfrm>
            <a:off x="0" y="1062037"/>
            <a:ext cx="9144000" cy="5414963"/>
          </a:xfrm>
          <a:prstGeom prst="rect">
            <a:avLst/>
          </a:prstGeom>
        </p:spPr>
      </p:pic>
      <p:sp>
        <p:nvSpPr>
          <p:cNvPr id="6" name="矩形 5"/>
          <p:cNvSpPr/>
          <p:nvPr/>
        </p:nvSpPr>
        <p:spPr>
          <a:xfrm>
            <a:off x="827584" y="116632"/>
            <a:ext cx="7776864"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r>
              <a:rPr lang="en-US" altLang="zh-CN" sz="4000" dirty="0">
                <a:solidFill>
                  <a:srgbClr val="FFFF00"/>
                </a:solidFill>
                <a:latin typeface="华文中宋" pitchFamily="2" charset="-122"/>
                <a:ea typeface="华文中宋" pitchFamily="2" charset="-122"/>
              </a:rPr>
              <a:t>(</a:t>
            </a:r>
            <a:r>
              <a:rPr lang="zh-CN" altLang="en-US" sz="4000" dirty="0">
                <a:solidFill>
                  <a:srgbClr val="FFFF00"/>
                </a:solidFill>
                <a:latin typeface="华文中宋" pitchFamily="2" charset="-122"/>
                <a:ea typeface="华文中宋" pitchFamily="2" charset="-122"/>
              </a:rPr>
              <a:t>服务器密码套件</a:t>
            </a:r>
            <a:r>
              <a:rPr lang="en-US" altLang="zh-CN" sz="4000" dirty="0">
                <a:solidFill>
                  <a:srgbClr val="FFFF00"/>
                </a:solidFill>
                <a:latin typeface="华文中宋" pitchFamily="2" charset="-122"/>
                <a:ea typeface="华文中宋" pitchFamily="2" charset="-122"/>
              </a:rPr>
              <a:t>)</a:t>
            </a:r>
            <a:endParaRPr lang="zh-CN" altLang="en-US" sz="4000" dirty="0">
              <a:solidFill>
                <a:srgbClr val="FFFF00"/>
              </a:solidFill>
              <a:latin typeface="华文中宋" pitchFamily="2" charset="-122"/>
              <a:ea typeface="华文中宋" pitchFamily="2" charset="-122"/>
            </a:endParaRPr>
          </a:p>
        </p:txBody>
      </p:sp>
    </p:spTree>
    <p:extLst>
      <p:ext uri="{BB962C8B-B14F-4D97-AF65-F5344CB8AC3E}">
        <p14:creationId xmlns:p14="http://schemas.microsoft.com/office/powerpoint/2010/main" val="2298844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p>
        </p:txBody>
      </p:sp>
      <p:sp>
        <p:nvSpPr>
          <p:cNvPr id="4" name="矩形 3"/>
          <p:cNvSpPr/>
          <p:nvPr/>
        </p:nvSpPr>
        <p:spPr>
          <a:xfrm>
            <a:off x="885329" y="910107"/>
            <a:ext cx="8172400" cy="1092607"/>
          </a:xfrm>
          <a:prstGeom prst="rect">
            <a:avLst/>
          </a:prstGeom>
        </p:spPr>
        <p:txBody>
          <a:bodyPr wrap="square">
            <a:spAutoFit/>
          </a:bodyPr>
          <a:lstStyle/>
          <a:p>
            <a:pPr>
              <a:lnSpc>
                <a:spcPct val="150000"/>
              </a:lnSpc>
              <a:spcBef>
                <a:spcPts val="600"/>
              </a:spcBef>
              <a:spcAft>
                <a:spcPts val="600"/>
              </a:spcAft>
              <a:buClr>
                <a:srgbClr val="FFFF00"/>
              </a:buClr>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4</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）密钥交换，步骤包括：</a:t>
            </a:r>
            <a:endPar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endParaRPr lang="en-US" altLang="zh-CN" sz="2400" dirty="0">
              <a:latin typeface="华文中宋" pitchFamily="2" charset="-122"/>
              <a:ea typeface="华文中宋" pitchFamily="2" charset="-122"/>
            </a:endParaRPr>
          </a:p>
        </p:txBody>
      </p:sp>
      <p:sp>
        <p:nvSpPr>
          <p:cNvPr id="5" name="矩形 4"/>
          <p:cNvSpPr/>
          <p:nvPr/>
        </p:nvSpPr>
        <p:spPr>
          <a:xfrm>
            <a:off x="802494" y="4653136"/>
            <a:ext cx="8172400" cy="1200329"/>
          </a:xfrm>
          <a:prstGeom prst="rect">
            <a:avLst/>
          </a:prstGeom>
        </p:spPr>
        <p:txBody>
          <a:bodyPr wrap="square">
            <a:spAutoFit/>
          </a:bodyPr>
          <a:lstStyle/>
          <a:p>
            <a:pPr>
              <a:lnSpc>
                <a:spcPct val="150000"/>
              </a:lnSpc>
              <a:spcBef>
                <a:spcPts val="600"/>
              </a:spcBef>
              <a:spcAft>
                <a:spcPts val="600"/>
              </a:spcAft>
              <a:buClr>
                <a:srgbClr val="FFFF00"/>
              </a:buClr>
            </a:pPr>
            <a:r>
              <a:rPr lang="zh-CN" altLang="en-US" sz="2400" dirty="0">
                <a:latin typeface="华文中宋" pitchFamily="2" charset="-122"/>
                <a:ea typeface="华文中宋" pitchFamily="2" charset="-122"/>
              </a:rPr>
              <a:t>密钥交换是以</a:t>
            </a:r>
            <a:r>
              <a:rPr lang="en-US" altLang="zh-CN" sz="2400" dirty="0">
                <a:latin typeface="华文中宋" pitchFamily="2" charset="-122"/>
                <a:ea typeface="华文中宋" pitchFamily="2" charset="-122"/>
              </a:rPr>
              <a:t>SSH_MSG_NEWKEYS </a:t>
            </a:r>
            <a:r>
              <a:rPr lang="zh-CN" altLang="en-US" sz="2400" dirty="0">
                <a:latin typeface="华文中宋" pitchFamily="2" charset="-122"/>
                <a:ea typeface="华文中宋" pitchFamily="2" charset="-122"/>
              </a:rPr>
              <a:t>数据包的交换作为结束信号的</a:t>
            </a:r>
            <a:endParaRPr lang="en-US" altLang="zh-CN"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136</a:t>
            </a:fld>
            <a:endParaRPr lang="en-US" altLang="zh-CN"/>
          </a:p>
        </p:txBody>
      </p:sp>
      <p:pic>
        <p:nvPicPr>
          <p:cNvPr id="6" name="图片 5"/>
          <p:cNvPicPr>
            <a:picLocks noChangeAspect="1"/>
          </p:cNvPicPr>
          <p:nvPr/>
        </p:nvPicPr>
        <p:blipFill>
          <a:blip r:embed="rId3"/>
          <a:stretch>
            <a:fillRect/>
          </a:stretch>
        </p:blipFill>
        <p:spPr>
          <a:xfrm>
            <a:off x="802494" y="1691841"/>
            <a:ext cx="8255235" cy="2649528"/>
          </a:xfrm>
          <a:prstGeom prst="rect">
            <a:avLst/>
          </a:prstGeom>
        </p:spPr>
      </p:pic>
      <p:sp>
        <p:nvSpPr>
          <p:cNvPr id="7" name="文本框 6"/>
          <p:cNvSpPr txBox="1"/>
          <p:nvPr/>
        </p:nvSpPr>
        <p:spPr>
          <a:xfrm>
            <a:off x="4265664" y="2362948"/>
            <a:ext cx="288032" cy="338554"/>
          </a:xfrm>
          <a:prstGeom prst="rect">
            <a:avLst/>
          </a:prstGeom>
          <a:noFill/>
        </p:spPr>
        <p:txBody>
          <a:bodyPr wrap="square" rtlCol="0">
            <a:spAutoFit/>
          </a:bodyPr>
          <a:lstStyle/>
          <a:p>
            <a:r>
              <a:rPr lang="en-US" altLang="zh-CN" sz="1600" b="1" dirty="0">
                <a:solidFill>
                  <a:schemeClr val="accent4">
                    <a:lumMod val="10000"/>
                  </a:schemeClr>
                </a:solidFill>
              </a:rPr>
              <a:t>S</a:t>
            </a:r>
            <a:endParaRPr lang="zh-CN" altLang="en-US" sz="1600" b="1" dirty="0">
              <a:solidFill>
                <a:schemeClr val="accent4">
                  <a:lumMod val="10000"/>
                </a:schemeClr>
              </a:solidFill>
            </a:endParaRPr>
          </a:p>
        </p:txBody>
      </p:sp>
    </p:spTree>
    <p:extLst>
      <p:ext uri="{BB962C8B-B14F-4D97-AF65-F5344CB8AC3E}">
        <p14:creationId xmlns:p14="http://schemas.microsoft.com/office/powerpoint/2010/main" val="25050016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p>
        </p:txBody>
      </p:sp>
      <p:sp>
        <p:nvSpPr>
          <p:cNvPr id="4" name="矩形 3"/>
          <p:cNvSpPr/>
          <p:nvPr/>
        </p:nvSpPr>
        <p:spPr>
          <a:xfrm>
            <a:off x="885329" y="910107"/>
            <a:ext cx="8172400" cy="1277273"/>
          </a:xfrm>
          <a:prstGeom prst="rect">
            <a:avLst/>
          </a:prstGeom>
        </p:spPr>
        <p:txBody>
          <a:bodyPr wrap="square">
            <a:spAutoFit/>
          </a:bodyPr>
          <a:lstStyle/>
          <a:p>
            <a:pPr>
              <a:lnSpc>
                <a:spcPct val="150000"/>
              </a:lnSpc>
              <a:spcBef>
                <a:spcPts val="600"/>
              </a:spcBef>
              <a:spcAft>
                <a:spcPts val="600"/>
              </a:spcAft>
              <a:buClr>
                <a:srgbClr val="FFFF00"/>
              </a:buClr>
            </a:pPr>
            <a:r>
              <a:rPr lang="zh-CN" altLang="en-US" sz="3200" b="1"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密钥交换消息示例</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endPar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endParaRPr lang="en-US" altLang="zh-CN"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137</a:t>
            </a:fld>
            <a:endParaRPr lang="en-US" altLang="zh-CN"/>
          </a:p>
        </p:txBody>
      </p:sp>
      <p:sp>
        <p:nvSpPr>
          <p:cNvPr id="7" name="文本框 6"/>
          <p:cNvSpPr txBox="1"/>
          <p:nvPr/>
        </p:nvSpPr>
        <p:spPr>
          <a:xfrm>
            <a:off x="4265664" y="2362948"/>
            <a:ext cx="288032" cy="338554"/>
          </a:xfrm>
          <a:prstGeom prst="rect">
            <a:avLst/>
          </a:prstGeom>
          <a:noFill/>
        </p:spPr>
        <p:txBody>
          <a:bodyPr wrap="square" rtlCol="0">
            <a:spAutoFit/>
          </a:bodyPr>
          <a:lstStyle/>
          <a:p>
            <a:r>
              <a:rPr lang="en-US" altLang="zh-CN" sz="1600" b="1" dirty="0">
                <a:solidFill>
                  <a:schemeClr val="accent4">
                    <a:lumMod val="10000"/>
                  </a:schemeClr>
                </a:solidFill>
              </a:rPr>
              <a:t>S</a:t>
            </a:r>
            <a:endParaRPr lang="zh-CN" altLang="en-US" sz="1600" b="1" dirty="0">
              <a:solidFill>
                <a:schemeClr val="accent4">
                  <a:lumMod val="10000"/>
                </a:schemeClr>
              </a:solidFill>
            </a:endParaRPr>
          </a:p>
        </p:txBody>
      </p:sp>
      <p:pic>
        <p:nvPicPr>
          <p:cNvPr id="8" name="图片 7"/>
          <p:cNvPicPr>
            <a:picLocks noChangeAspect="1"/>
          </p:cNvPicPr>
          <p:nvPr/>
        </p:nvPicPr>
        <p:blipFill>
          <a:blip r:embed="rId3"/>
          <a:stretch>
            <a:fillRect/>
          </a:stretch>
        </p:blipFill>
        <p:spPr>
          <a:xfrm>
            <a:off x="1747835" y="1578119"/>
            <a:ext cx="5992515" cy="1394091"/>
          </a:xfrm>
          <a:prstGeom prst="rect">
            <a:avLst/>
          </a:prstGeom>
        </p:spPr>
      </p:pic>
      <p:pic>
        <p:nvPicPr>
          <p:cNvPr id="5" name="图片 4"/>
          <p:cNvPicPr>
            <a:picLocks noChangeAspect="1"/>
          </p:cNvPicPr>
          <p:nvPr/>
        </p:nvPicPr>
        <p:blipFill>
          <a:blip r:embed="rId4"/>
          <a:stretch>
            <a:fillRect/>
          </a:stretch>
        </p:blipFill>
        <p:spPr>
          <a:xfrm>
            <a:off x="1491306" y="3083808"/>
            <a:ext cx="6505575" cy="3701167"/>
          </a:xfrm>
          <a:prstGeom prst="rect">
            <a:avLst/>
          </a:prstGeom>
        </p:spPr>
      </p:pic>
    </p:spTree>
    <p:extLst>
      <p:ext uri="{BB962C8B-B14F-4D97-AF65-F5344CB8AC3E}">
        <p14:creationId xmlns:p14="http://schemas.microsoft.com/office/powerpoint/2010/main" val="36035145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p>
        </p:txBody>
      </p:sp>
      <p:sp>
        <p:nvSpPr>
          <p:cNvPr id="4" name="矩形 3"/>
          <p:cNvSpPr/>
          <p:nvPr/>
        </p:nvSpPr>
        <p:spPr>
          <a:xfrm>
            <a:off x="885329" y="910107"/>
            <a:ext cx="8172400" cy="1277273"/>
          </a:xfrm>
          <a:prstGeom prst="rect">
            <a:avLst/>
          </a:prstGeom>
        </p:spPr>
        <p:txBody>
          <a:bodyPr wrap="square">
            <a:spAutoFit/>
          </a:bodyPr>
          <a:lstStyle/>
          <a:p>
            <a:pPr>
              <a:lnSpc>
                <a:spcPct val="150000"/>
              </a:lnSpc>
              <a:spcBef>
                <a:spcPts val="600"/>
              </a:spcBef>
              <a:spcAft>
                <a:spcPts val="600"/>
              </a:spcAft>
              <a:buClr>
                <a:srgbClr val="FFFF00"/>
              </a:buClr>
            </a:pPr>
            <a:r>
              <a:rPr lang="en-US" altLang="zh-CN" sz="3200" b="1"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New Keys </a:t>
            </a:r>
            <a:r>
              <a:rPr lang="zh-CN" altLang="en-US" sz="3200" b="1"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结束（客户端发出的）</a:t>
            </a:r>
            <a:endParaRPr lang="en-US" altLang="zh-CN" sz="3200" b="1"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endParaRPr lang="en-US" altLang="zh-CN"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138</a:t>
            </a:fld>
            <a:endParaRPr lang="en-US" altLang="zh-CN"/>
          </a:p>
        </p:txBody>
      </p:sp>
      <p:pic>
        <p:nvPicPr>
          <p:cNvPr id="5" name="图片 4"/>
          <p:cNvPicPr>
            <a:picLocks noChangeAspect="1"/>
          </p:cNvPicPr>
          <p:nvPr/>
        </p:nvPicPr>
        <p:blipFill>
          <a:blip r:embed="rId3"/>
          <a:stretch>
            <a:fillRect/>
          </a:stretch>
        </p:blipFill>
        <p:spPr>
          <a:xfrm>
            <a:off x="1337691" y="2088302"/>
            <a:ext cx="6600825" cy="1700737"/>
          </a:xfrm>
          <a:prstGeom prst="rect">
            <a:avLst/>
          </a:prstGeom>
        </p:spPr>
      </p:pic>
    </p:spTree>
    <p:extLst>
      <p:ext uri="{BB962C8B-B14F-4D97-AF65-F5344CB8AC3E}">
        <p14:creationId xmlns:p14="http://schemas.microsoft.com/office/powerpoint/2010/main" val="24760159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2. </a:t>
            </a:r>
            <a:r>
              <a:rPr lang="zh-CN" altLang="en-US" sz="4000" dirty="0">
                <a:solidFill>
                  <a:srgbClr val="FFFF00"/>
                </a:solidFill>
                <a:latin typeface="华文中宋" pitchFamily="2" charset="-122"/>
                <a:ea typeface="华文中宋" pitchFamily="2" charset="-122"/>
              </a:rPr>
              <a:t>分组交换</a:t>
            </a:r>
          </a:p>
        </p:txBody>
      </p:sp>
      <p:sp>
        <p:nvSpPr>
          <p:cNvPr id="4" name="矩形 3"/>
          <p:cNvSpPr/>
          <p:nvPr/>
        </p:nvSpPr>
        <p:spPr>
          <a:xfrm>
            <a:off x="885329" y="910107"/>
            <a:ext cx="8172400" cy="3431709"/>
          </a:xfrm>
          <a:prstGeom prst="rect">
            <a:avLst/>
          </a:prstGeom>
        </p:spPr>
        <p:txBody>
          <a:bodyPr wrap="square">
            <a:spAutoFit/>
          </a:bodyPr>
          <a:lstStyle/>
          <a:p>
            <a:pPr>
              <a:lnSpc>
                <a:spcPct val="150000"/>
              </a:lnSpc>
              <a:spcBef>
                <a:spcPts val="600"/>
              </a:spcBef>
              <a:spcAft>
                <a:spcPts val="600"/>
              </a:spcAft>
              <a:buClr>
                <a:srgbClr val="FFFF00"/>
              </a:buClr>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5</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）服务请求：</a:t>
            </a:r>
            <a:endPar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marL="914400" lvl="1" indent="-457200">
              <a:lnSpc>
                <a:spcPct val="150000"/>
              </a:lnSpc>
              <a:spcBef>
                <a:spcPts val="600"/>
              </a:spcBef>
              <a:spcAft>
                <a:spcPts val="600"/>
              </a:spcAft>
              <a:buFont typeface="+mj-ea"/>
              <a:buAutoNum type="circleNumDbPlain"/>
            </a:pPr>
            <a:r>
              <a:rPr lang="zh-CN" altLang="en-US" sz="2200" dirty="0">
                <a:latin typeface="华文中宋" pitchFamily="2" charset="-122"/>
                <a:ea typeface="华文中宋" pitchFamily="2" charset="-122"/>
              </a:rPr>
              <a:t>用户发送一个</a:t>
            </a:r>
            <a:r>
              <a:rPr lang="en-US" altLang="zh-CN" sz="2200" dirty="0">
                <a:latin typeface="华文中宋" pitchFamily="2" charset="-122"/>
                <a:ea typeface="华文中宋" pitchFamily="2" charset="-122"/>
              </a:rPr>
              <a:t>SSH_MSG_SERVICE_REQUEST </a:t>
            </a:r>
            <a:r>
              <a:rPr lang="zh-CN" altLang="en-US" sz="2200" dirty="0">
                <a:latin typeface="华文中宋" pitchFamily="2" charset="-122"/>
                <a:ea typeface="华文中宋" pitchFamily="2" charset="-122"/>
              </a:rPr>
              <a:t>数据包以请求获得用户身份验证或者连接</a:t>
            </a:r>
            <a:r>
              <a:rPr lang="en-US" altLang="zh-CN" sz="2200" dirty="0">
                <a:latin typeface="华文中宋" pitchFamily="2" charset="-122"/>
                <a:ea typeface="华文中宋" pitchFamily="2" charset="-122"/>
              </a:rPr>
              <a:t>(</a:t>
            </a:r>
            <a:r>
              <a:rPr lang="zh-CN" altLang="en-US" sz="2200" dirty="0">
                <a:latin typeface="华文中宋" pitchFamily="2" charset="-122"/>
                <a:ea typeface="华文中宋" pitchFamily="2" charset="-122"/>
              </a:rPr>
              <a:t>数据传递</a:t>
            </a:r>
            <a:r>
              <a:rPr lang="en-US" altLang="zh-CN" sz="2200" dirty="0">
                <a:latin typeface="华文中宋" pitchFamily="2" charset="-122"/>
                <a:ea typeface="华文中宋" pitchFamily="2" charset="-122"/>
              </a:rPr>
              <a:t>〉</a:t>
            </a:r>
            <a:r>
              <a:rPr lang="zh-CN" altLang="en-US" sz="2200" dirty="0">
                <a:latin typeface="华文中宋" pitchFamily="2" charset="-122"/>
                <a:ea typeface="华文中宋" pitchFamily="2" charset="-122"/>
              </a:rPr>
              <a:t>协议</a:t>
            </a:r>
            <a:endParaRPr lang="en-US" altLang="zh-CN" sz="2200" dirty="0">
              <a:latin typeface="华文中宋" pitchFamily="2" charset="-122"/>
              <a:ea typeface="华文中宋" pitchFamily="2" charset="-122"/>
            </a:endParaRPr>
          </a:p>
          <a:p>
            <a:pPr marL="914400" lvl="1" indent="-457200">
              <a:lnSpc>
                <a:spcPct val="150000"/>
              </a:lnSpc>
              <a:spcBef>
                <a:spcPts val="600"/>
              </a:spcBef>
              <a:spcAft>
                <a:spcPts val="600"/>
              </a:spcAft>
              <a:buFont typeface="+mj-ea"/>
              <a:buAutoNum type="circleNumDbPlain"/>
            </a:pPr>
            <a:r>
              <a:rPr lang="zh-CN" altLang="en-US" sz="2200" dirty="0">
                <a:latin typeface="华文中宋" pitchFamily="2" charset="-122"/>
                <a:ea typeface="华文中宋" pitchFamily="2" charset="-122"/>
              </a:rPr>
              <a:t>所有的数据会被作为</a:t>
            </a:r>
            <a:r>
              <a:rPr lang="en-US" altLang="zh-CN" sz="2200" dirty="0">
                <a:latin typeface="华文中宋" pitchFamily="2" charset="-122"/>
                <a:ea typeface="华文中宋" pitchFamily="2" charset="-122"/>
              </a:rPr>
              <a:t>SSH </a:t>
            </a:r>
            <a:r>
              <a:rPr lang="zh-CN" altLang="en-US" sz="2200" dirty="0">
                <a:latin typeface="华文中宋" pitchFamily="2" charset="-122"/>
                <a:ea typeface="华文中宋" pitchFamily="2" charset="-122"/>
              </a:rPr>
              <a:t>传输层数据包的有效载荷来交换， 并将受到加密码和</a:t>
            </a:r>
            <a:r>
              <a:rPr lang="en-US" altLang="zh-CN" sz="2200" dirty="0">
                <a:latin typeface="华文中宋" pitchFamily="2" charset="-122"/>
                <a:ea typeface="华文中宋" pitchFamily="2" charset="-122"/>
              </a:rPr>
              <a:t>MAC </a:t>
            </a:r>
            <a:r>
              <a:rPr lang="zh-CN" altLang="en-US" sz="2200" dirty="0">
                <a:latin typeface="华文中宋" pitchFamily="2" charset="-122"/>
                <a:ea typeface="华文中宋" pitchFamily="2" charset="-122"/>
              </a:rPr>
              <a:t>的保护</a:t>
            </a:r>
            <a:endParaRPr lang="en-US" altLang="zh-CN"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endParaRPr lang="en-US" altLang="zh-CN"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139</a:t>
            </a:fld>
            <a:endParaRPr lang="en-US" altLang="zh-CN"/>
          </a:p>
        </p:txBody>
      </p:sp>
    </p:spTree>
    <p:extLst>
      <p:ext uri="{BB962C8B-B14F-4D97-AF65-F5344CB8AC3E}">
        <p14:creationId xmlns:p14="http://schemas.microsoft.com/office/powerpoint/2010/main" val="283908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ChangeArrowheads="1"/>
          </p:cNvSpPr>
          <p:nvPr>
            <p:ph type="title"/>
          </p:nvPr>
        </p:nvSpPr>
        <p:spPr/>
        <p:txBody>
          <a:bodyPr/>
          <a:lstStyle/>
          <a:p>
            <a:r>
              <a:rPr lang="en-US" altLang="zh-CN" b="1" dirty="0">
                <a:ea typeface="宋体" charset="-122"/>
              </a:rPr>
              <a:t>Web</a:t>
            </a:r>
            <a:r>
              <a:rPr lang="zh-CN" altLang="en-US" b="1" dirty="0">
                <a:ea typeface="宋体" charset="-122"/>
              </a:rPr>
              <a:t>安全威胁分类</a:t>
            </a:r>
          </a:p>
        </p:txBody>
      </p:sp>
      <p:sp>
        <p:nvSpPr>
          <p:cNvPr id="2" name="灯片编号占位符 1"/>
          <p:cNvSpPr>
            <a:spLocks noGrp="1"/>
          </p:cNvSpPr>
          <p:nvPr>
            <p:ph type="sldNum" sz="quarter" idx="11"/>
          </p:nvPr>
        </p:nvSpPr>
        <p:spPr/>
        <p:txBody>
          <a:bodyPr/>
          <a:lstStyle/>
          <a:p>
            <a:fld id="{286E7960-0927-4C5F-9709-06C36A8BCF30}" type="slidenum">
              <a:rPr lang="en-US" altLang="zh-CN" smtClean="0"/>
              <a:pPr/>
              <a:t>14</a:t>
            </a:fld>
            <a:endParaRPr lang="en-US" altLang="zh-CN"/>
          </a:p>
        </p:txBody>
      </p:sp>
      <p:pic>
        <p:nvPicPr>
          <p:cNvPr id="3" name="图片 2"/>
          <p:cNvPicPr>
            <a:picLocks noChangeAspect="1"/>
          </p:cNvPicPr>
          <p:nvPr/>
        </p:nvPicPr>
        <p:blipFill>
          <a:blip r:embed="rId2"/>
          <a:stretch>
            <a:fillRect/>
          </a:stretch>
        </p:blipFill>
        <p:spPr>
          <a:xfrm>
            <a:off x="1000398" y="1484784"/>
            <a:ext cx="7726834" cy="4536504"/>
          </a:xfrm>
          <a:prstGeom prst="rect">
            <a:avLst/>
          </a:prstGeom>
        </p:spPr>
      </p:pic>
    </p:spTree>
    <p:extLst>
      <p:ext uri="{BB962C8B-B14F-4D97-AF65-F5344CB8AC3E}">
        <p14:creationId xmlns:p14="http://schemas.microsoft.com/office/powerpoint/2010/main" val="37535028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699792" y="116632"/>
            <a:ext cx="3876625" cy="707886"/>
          </a:xfrm>
          <a:prstGeom prst="rect">
            <a:avLst/>
          </a:prstGeo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pPr algn="ctr"/>
            <a:r>
              <a:rPr lang="en-US" altLang="zh-CN" sz="4000" dirty="0">
                <a:solidFill>
                  <a:srgbClr val="FFFF00"/>
                </a:solidFill>
                <a:latin typeface="华文中宋" pitchFamily="2" charset="-122"/>
                <a:ea typeface="华文中宋" pitchFamily="2" charset="-122"/>
              </a:rPr>
              <a:t>3. </a:t>
            </a:r>
            <a:r>
              <a:rPr lang="zh-CN" altLang="en-US" sz="4000" dirty="0">
                <a:solidFill>
                  <a:srgbClr val="FFFF00"/>
                </a:solidFill>
                <a:latin typeface="华文中宋" pitchFamily="2" charset="-122"/>
                <a:ea typeface="华文中宋" pitchFamily="2" charset="-122"/>
              </a:rPr>
              <a:t>密钥生成</a:t>
            </a:r>
          </a:p>
        </p:txBody>
      </p:sp>
      <p:sp>
        <p:nvSpPr>
          <p:cNvPr id="4" name="矩形 3"/>
          <p:cNvSpPr/>
          <p:nvPr/>
        </p:nvSpPr>
        <p:spPr>
          <a:xfrm>
            <a:off x="885329" y="934389"/>
            <a:ext cx="8172400" cy="1134926"/>
          </a:xfrm>
          <a:prstGeom prst="rect">
            <a:avLst/>
          </a:prstGeom>
        </p:spPr>
        <p:txBody>
          <a:bodyPr wrap="square">
            <a:spAutoFit/>
          </a:bodyPr>
          <a:lstStyle/>
          <a:p>
            <a:pPr marL="342900" indent="-342900">
              <a:lnSpc>
                <a:spcPct val="150000"/>
              </a:lnSpc>
              <a:spcBef>
                <a:spcPts val="1200"/>
              </a:spcBef>
              <a:spcAft>
                <a:spcPts val="1200"/>
              </a:spcAft>
              <a:buClr>
                <a:srgbClr val="FFFF00"/>
              </a:buClr>
              <a:buFont typeface="Wingdings" pitchFamily="2" charset="2"/>
              <a:buChar char="v"/>
            </a:pPr>
            <a:r>
              <a:rPr lang="zh-CN" altLang="en-US" sz="2400" dirty="0">
                <a:latin typeface="华文中宋" pitchFamily="2" charset="-122"/>
                <a:ea typeface="华文中宋" pitchFamily="2" charset="-122"/>
              </a:rPr>
              <a:t>用于加密码和</a:t>
            </a:r>
            <a:r>
              <a:rPr lang="en-US" altLang="zh-CN" sz="2400" dirty="0">
                <a:latin typeface="华文中宋" pitchFamily="2" charset="-122"/>
                <a:ea typeface="华文中宋" pitchFamily="2" charset="-122"/>
              </a:rPr>
              <a:t>MAC(</a:t>
            </a:r>
            <a:r>
              <a:rPr lang="zh-CN" altLang="en-US" sz="2400" dirty="0">
                <a:latin typeface="华文中宋" pitchFamily="2" charset="-122"/>
                <a:ea typeface="华文中宋" pitchFamily="2" charset="-122"/>
              </a:rPr>
              <a:t>以及任何所需要的</a:t>
            </a:r>
            <a:r>
              <a:rPr lang="en-US" altLang="zh-CN" sz="2400" dirty="0">
                <a:latin typeface="华文中宋" pitchFamily="2" charset="-122"/>
                <a:ea typeface="华文中宋" pitchFamily="2" charset="-122"/>
              </a:rPr>
              <a:t>IV)</a:t>
            </a:r>
            <a:r>
              <a:rPr lang="zh-CN" altLang="en-US" sz="2400" dirty="0">
                <a:latin typeface="华文中宋" pitchFamily="2" charset="-122"/>
                <a:ea typeface="华文中宋" pitchFamily="2" charset="-122"/>
              </a:rPr>
              <a:t>的密钥由共享的密钥</a:t>
            </a:r>
            <a:r>
              <a:rPr lang="en-US" altLang="zh-CN" sz="2400" dirty="0">
                <a:latin typeface="华文中宋" pitchFamily="2" charset="-122"/>
                <a:ea typeface="华文中宋" pitchFamily="2" charset="-122"/>
              </a:rPr>
              <a:t>K</a:t>
            </a:r>
            <a:r>
              <a:rPr lang="zh-CN" altLang="en-US" sz="2400" dirty="0">
                <a:latin typeface="华文中宋" pitchFamily="2" charset="-122"/>
                <a:ea typeface="华文中宋" pitchFamily="2" charset="-122"/>
              </a:rPr>
              <a:t>生成，散列值来自密钥交换</a:t>
            </a:r>
            <a:r>
              <a:rPr lang="en-US" altLang="zh-CN" sz="2400" dirty="0">
                <a:latin typeface="华文中宋" pitchFamily="2" charset="-122"/>
                <a:ea typeface="华文中宋" pitchFamily="2" charset="-122"/>
              </a:rPr>
              <a:t>H</a:t>
            </a:r>
            <a:r>
              <a:rPr lang="zh-CN" altLang="en-US" sz="2400" dirty="0">
                <a:latin typeface="华文中宋" pitchFamily="2" charset="-122"/>
                <a:ea typeface="华文中宋" pitchFamily="2" charset="-122"/>
              </a:rPr>
              <a:t>和会话连接符</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140</a:t>
            </a:fld>
            <a:endParaRPr lang="en-US" altLang="zh-CN"/>
          </a:p>
        </p:txBody>
      </p:sp>
      <p:sp>
        <p:nvSpPr>
          <p:cNvPr id="6" name="Rectangle 3"/>
          <p:cNvSpPr txBox="1">
            <a:spLocks noChangeArrowheads="1"/>
          </p:cNvSpPr>
          <p:nvPr/>
        </p:nvSpPr>
        <p:spPr bwMode="auto">
          <a:xfrm>
            <a:off x="828129" y="2179186"/>
            <a:ext cx="82296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FF00"/>
              </a:buClr>
              <a:buFont typeface="Wingdings" pitchFamily="2" charset="2"/>
              <a:buChar char="v"/>
              <a:defRPr sz="3200">
                <a:solidFill>
                  <a:schemeClr val="tx2"/>
                </a:solidFill>
                <a:latin typeface="+mn-lt"/>
                <a:ea typeface="+mn-ea"/>
                <a:cs typeface="+mn-cs"/>
              </a:defRPr>
            </a:lvl1pPr>
            <a:lvl2pPr marL="742950" indent="-285750" algn="l" rtl="0" eaLnBrk="1" fontAlgn="base" hangingPunct="1">
              <a:spcBef>
                <a:spcPct val="20000"/>
              </a:spcBef>
              <a:spcAft>
                <a:spcPct val="0"/>
              </a:spcAft>
              <a:buClr>
                <a:srgbClr val="FFFF00"/>
              </a:buClr>
              <a:buFont typeface="Wingdings" pitchFamily="2" charset="2"/>
              <a:buChar char="Ø"/>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495300" indent="-495300">
              <a:lnSpc>
                <a:spcPct val="90000"/>
              </a:lnSpc>
              <a:buFont typeface="Wingdings" pitchFamily="2" charset="2"/>
              <a:buNone/>
            </a:pPr>
            <a:r>
              <a:rPr lang="zh-CN" altLang="en-US" sz="2600" kern="0" dirty="0">
                <a:solidFill>
                  <a:srgbClr val="0033CC"/>
                </a:solidFill>
              </a:rPr>
              <a:t>计算密钥</a:t>
            </a:r>
            <a:r>
              <a:rPr lang="zh-CN" altLang="en-US" sz="2600" kern="0" dirty="0"/>
              <a:t>：</a:t>
            </a:r>
            <a:r>
              <a:rPr lang="en-US" altLang="zh-CN" sz="2600" kern="0" dirty="0">
                <a:solidFill>
                  <a:srgbClr val="FF0000"/>
                </a:solidFill>
              </a:rPr>
              <a:t>SSH</a:t>
            </a:r>
            <a:r>
              <a:rPr lang="zh-CN" altLang="en-US" sz="2600" kern="0" dirty="0">
                <a:solidFill>
                  <a:srgbClr val="FF0000"/>
                </a:solidFill>
              </a:rPr>
              <a:t>使用</a:t>
            </a:r>
            <a:r>
              <a:rPr lang="en-US" altLang="zh-CN" sz="2600" kern="0" dirty="0">
                <a:solidFill>
                  <a:srgbClr val="FF0000"/>
                </a:solidFill>
              </a:rPr>
              <a:t>4</a:t>
            </a:r>
            <a:r>
              <a:rPr lang="zh-CN" altLang="en-US" sz="2600" kern="0" dirty="0">
                <a:solidFill>
                  <a:srgbClr val="FF0000"/>
                </a:solidFill>
              </a:rPr>
              <a:t>个密钥</a:t>
            </a:r>
            <a:r>
              <a:rPr lang="zh-CN" altLang="en-US" sz="2600" kern="0" dirty="0"/>
              <a:t>：通信双方用来加密和认证的密钥（</a:t>
            </a:r>
            <a:r>
              <a:rPr lang="en-US" altLang="zh-CN" sz="2600" kern="0" dirty="0" err="1"/>
              <a:t>Ecs,Esc,Mcs,Msc</a:t>
            </a:r>
            <a:r>
              <a:rPr lang="zh-CN" altLang="en-US" sz="2600" kern="0" dirty="0"/>
              <a:t>），以及分组加密中使用的</a:t>
            </a:r>
            <a:r>
              <a:rPr lang="en-US" altLang="zh-CN" sz="2600" kern="0" dirty="0">
                <a:solidFill>
                  <a:srgbClr val="FF0000"/>
                </a:solidFill>
              </a:rPr>
              <a:t>2</a:t>
            </a:r>
            <a:r>
              <a:rPr lang="zh-CN" altLang="en-US" sz="2600" kern="0" dirty="0">
                <a:solidFill>
                  <a:srgbClr val="FF0000"/>
                </a:solidFill>
              </a:rPr>
              <a:t>个</a:t>
            </a:r>
            <a:r>
              <a:rPr lang="en-US" altLang="zh-CN" sz="2600" kern="0" dirty="0">
                <a:solidFill>
                  <a:srgbClr val="FF0000"/>
                </a:solidFill>
              </a:rPr>
              <a:t>IV</a:t>
            </a:r>
            <a:r>
              <a:rPr lang="zh-CN" altLang="en-US" sz="2600" kern="0" dirty="0"/>
              <a:t>（</a:t>
            </a:r>
            <a:r>
              <a:rPr lang="en-US" altLang="zh-CN" sz="2600" kern="0" dirty="0" err="1"/>
              <a:t>IVcs,IVsc</a:t>
            </a:r>
            <a:r>
              <a:rPr lang="zh-CN" altLang="en-US" sz="2600" kern="0" dirty="0"/>
              <a:t>）。计算方法如下：</a:t>
            </a:r>
          </a:p>
          <a:p>
            <a:pPr marL="495300" indent="-495300">
              <a:lnSpc>
                <a:spcPct val="90000"/>
              </a:lnSpc>
            </a:pPr>
            <a:r>
              <a:rPr lang="en-US" altLang="zh-CN" sz="2600" kern="0" dirty="0" err="1">
                <a:solidFill>
                  <a:srgbClr val="0033CC"/>
                </a:solidFill>
              </a:rPr>
              <a:t>IVcs</a:t>
            </a:r>
            <a:r>
              <a:rPr lang="en-US" altLang="zh-CN" sz="2600" kern="0" dirty="0"/>
              <a:t>=HASH(K||H||”A”||</a:t>
            </a:r>
            <a:r>
              <a:rPr lang="zh-CN" altLang="en-US" sz="2600" kern="0" dirty="0"/>
              <a:t>会话</a:t>
            </a:r>
            <a:r>
              <a:rPr lang="en-US" altLang="zh-CN" sz="2600" kern="0" dirty="0"/>
              <a:t>ID)</a:t>
            </a:r>
          </a:p>
          <a:p>
            <a:pPr marL="495300" indent="-495300">
              <a:lnSpc>
                <a:spcPct val="90000"/>
              </a:lnSpc>
            </a:pPr>
            <a:r>
              <a:rPr lang="en-US" altLang="zh-CN" sz="2600" kern="0" dirty="0" err="1">
                <a:solidFill>
                  <a:srgbClr val="0033CC"/>
                </a:solidFill>
              </a:rPr>
              <a:t>IVsc</a:t>
            </a:r>
            <a:r>
              <a:rPr lang="en-US" altLang="zh-CN" sz="2600" kern="0" dirty="0"/>
              <a:t>=HASH(K||H||”B”||</a:t>
            </a:r>
            <a:r>
              <a:rPr lang="zh-CN" altLang="en-US" sz="2600" kern="0" dirty="0"/>
              <a:t>会话</a:t>
            </a:r>
            <a:r>
              <a:rPr lang="en-US" altLang="zh-CN" sz="2600" kern="0" dirty="0"/>
              <a:t>ID)</a:t>
            </a:r>
          </a:p>
          <a:p>
            <a:pPr marL="495300" indent="-495300">
              <a:lnSpc>
                <a:spcPct val="90000"/>
              </a:lnSpc>
            </a:pPr>
            <a:r>
              <a:rPr lang="en-US" altLang="zh-CN" sz="2600" kern="0" dirty="0" err="1">
                <a:solidFill>
                  <a:srgbClr val="0033CC"/>
                </a:solidFill>
              </a:rPr>
              <a:t>Ecs</a:t>
            </a:r>
            <a:r>
              <a:rPr lang="en-US" altLang="zh-CN" sz="2600" kern="0" dirty="0"/>
              <a:t>=HASH(K||H||”C”||</a:t>
            </a:r>
            <a:r>
              <a:rPr lang="zh-CN" altLang="en-US" sz="2600" kern="0" dirty="0"/>
              <a:t>会话</a:t>
            </a:r>
            <a:r>
              <a:rPr lang="en-US" altLang="zh-CN" sz="2600" kern="0" dirty="0"/>
              <a:t>ID)</a:t>
            </a:r>
          </a:p>
          <a:p>
            <a:pPr marL="495300" indent="-495300">
              <a:lnSpc>
                <a:spcPct val="90000"/>
              </a:lnSpc>
            </a:pPr>
            <a:r>
              <a:rPr lang="en-US" altLang="zh-CN" sz="2600" kern="0" dirty="0">
                <a:solidFill>
                  <a:srgbClr val="0033CC"/>
                </a:solidFill>
              </a:rPr>
              <a:t>Esc</a:t>
            </a:r>
            <a:r>
              <a:rPr lang="en-US" altLang="zh-CN" sz="2600" kern="0" dirty="0"/>
              <a:t>=HASH(K||H||”D”||</a:t>
            </a:r>
            <a:r>
              <a:rPr lang="zh-CN" altLang="en-US" sz="2600" kern="0" dirty="0"/>
              <a:t>会话</a:t>
            </a:r>
            <a:r>
              <a:rPr lang="en-US" altLang="zh-CN" sz="2600" kern="0" dirty="0"/>
              <a:t>ID)</a:t>
            </a:r>
          </a:p>
          <a:p>
            <a:pPr marL="495300" indent="-495300">
              <a:lnSpc>
                <a:spcPct val="90000"/>
              </a:lnSpc>
            </a:pPr>
            <a:r>
              <a:rPr lang="en-US" altLang="zh-CN" sz="2600" kern="0" dirty="0" err="1">
                <a:solidFill>
                  <a:srgbClr val="0033CC"/>
                </a:solidFill>
              </a:rPr>
              <a:t>Mcs</a:t>
            </a:r>
            <a:r>
              <a:rPr lang="en-US" altLang="zh-CN" sz="2600" kern="0" dirty="0"/>
              <a:t>=HASH(K||H||”E”||</a:t>
            </a:r>
            <a:r>
              <a:rPr lang="zh-CN" altLang="en-US" sz="2600" kern="0" dirty="0"/>
              <a:t>会话</a:t>
            </a:r>
            <a:r>
              <a:rPr lang="en-US" altLang="zh-CN" sz="2600" kern="0" dirty="0"/>
              <a:t>ID)</a:t>
            </a:r>
          </a:p>
          <a:p>
            <a:pPr marL="495300" indent="-495300">
              <a:lnSpc>
                <a:spcPct val="90000"/>
              </a:lnSpc>
            </a:pPr>
            <a:r>
              <a:rPr lang="en-US" altLang="zh-CN" sz="2600" kern="0" dirty="0" err="1">
                <a:solidFill>
                  <a:srgbClr val="0033CC"/>
                </a:solidFill>
              </a:rPr>
              <a:t>Msc</a:t>
            </a:r>
            <a:r>
              <a:rPr lang="en-US" altLang="zh-CN" sz="2600" kern="0" dirty="0"/>
              <a:t>=HASH(K||H||”F”||</a:t>
            </a:r>
            <a:r>
              <a:rPr lang="zh-CN" altLang="en-US" sz="2600" kern="0" dirty="0"/>
              <a:t>会话</a:t>
            </a:r>
            <a:r>
              <a:rPr lang="en-US" altLang="zh-CN" sz="2600" kern="0" dirty="0"/>
              <a:t>ID) </a:t>
            </a:r>
          </a:p>
          <a:p>
            <a:pPr marL="763588" lvl="1" indent="-419100">
              <a:lnSpc>
                <a:spcPct val="90000"/>
              </a:lnSpc>
            </a:pPr>
            <a:r>
              <a:rPr lang="zh-CN" altLang="en-US" sz="2200" kern="0" dirty="0"/>
              <a:t>其中</a:t>
            </a:r>
            <a:r>
              <a:rPr lang="en-US" altLang="zh-CN" sz="2200" kern="0" dirty="0"/>
              <a:t>K</a:t>
            </a:r>
            <a:r>
              <a:rPr lang="zh-CN" altLang="en-US" sz="2200" kern="0" dirty="0"/>
              <a:t>为双方的共享密钥，由双方的</a:t>
            </a:r>
            <a:r>
              <a:rPr lang="en-US" altLang="zh-CN" sz="2200" kern="0" dirty="0"/>
              <a:t>D-H</a:t>
            </a:r>
            <a:r>
              <a:rPr lang="zh-CN" altLang="en-US" sz="2200" kern="0" dirty="0"/>
              <a:t>公开值计算得到。</a:t>
            </a:r>
          </a:p>
          <a:p>
            <a:pPr marL="763588" lvl="1" indent="-419100">
              <a:lnSpc>
                <a:spcPct val="90000"/>
              </a:lnSpc>
            </a:pPr>
            <a:r>
              <a:rPr lang="en-US" altLang="zh-CN" sz="2200" kern="0" dirty="0"/>
              <a:t>H</a:t>
            </a:r>
            <a:r>
              <a:rPr lang="zh-CN" altLang="en-US" sz="2200" kern="0" dirty="0"/>
              <a:t>为消息完整性中计算的散列值。</a:t>
            </a:r>
          </a:p>
          <a:p>
            <a:pPr marL="495300" indent="-495300">
              <a:lnSpc>
                <a:spcPct val="90000"/>
              </a:lnSpc>
            </a:pPr>
            <a:endParaRPr lang="en-US" altLang="zh-CN" sz="2600" kern="0" dirty="0"/>
          </a:p>
        </p:txBody>
      </p:sp>
    </p:spTree>
    <p:extLst>
      <p:ext uri="{BB962C8B-B14F-4D97-AF65-F5344CB8AC3E}">
        <p14:creationId xmlns:p14="http://schemas.microsoft.com/office/powerpoint/2010/main" val="2919927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消息格式</a:t>
            </a:r>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141</a:t>
            </a:fld>
            <a:endParaRPr lang="en-US" altLang="zh-CN"/>
          </a:p>
        </p:txBody>
      </p:sp>
      <p:pic>
        <p:nvPicPr>
          <p:cNvPr id="5" name="Picture 4" descr="124_ssh_fig03_l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992" y="1340768"/>
            <a:ext cx="7776864" cy="496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1204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消息格式</a:t>
            </a:r>
          </a:p>
        </p:txBody>
      </p:sp>
      <p:graphicFrame>
        <p:nvGraphicFramePr>
          <p:cNvPr id="7" name="Object 7"/>
          <p:cNvGraphicFramePr>
            <a:graphicFrameLocks noGrp="1" noChangeAspect="1"/>
          </p:cNvGraphicFramePr>
          <p:nvPr>
            <p:ph idx="1"/>
            <p:extLst>
              <p:ext uri="{D42A27DB-BD31-4B8C-83A1-F6EECF244321}">
                <p14:modId xmlns:p14="http://schemas.microsoft.com/office/powerpoint/2010/main" val="450128468"/>
              </p:ext>
            </p:extLst>
          </p:nvPr>
        </p:nvGraphicFramePr>
        <p:xfrm>
          <a:off x="2916238" y="912813"/>
          <a:ext cx="6399212" cy="1905000"/>
        </p:xfrm>
        <a:graphic>
          <a:graphicData uri="http://schemas.openxmlformats.org/presentationml/2006/ole">
            <mc:AlternateContent xmlns:mc="http://schemas.openxmlformats.org/markup-compatibility/2006">
              <mc:Choice xmlns:v="urn:schemas-microsoft-com:vml" Requires="v">
                <p:oleObj spid="_x0000_s3300" name="VISIO" r:id="rId3" imgW="4660560" imgH="1387080" progId="Visio.Drawing.6">
                  <p:embed/>
                </p:oleObj>
              </mc:Choice>
              <mc:Fallback>
                <p:oleObj name="VISIO" r:id="rId3" imgW="4660560" imgH="1387080" progId="Visio.Drawing.6">
                  <p:embed/>
                  <p:pic>
                    <p:nvPicPr>
                      <p:cNvPr id="5122"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912813"/>
                        <a:ext cx="6399212"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灯片编号占位符 3"/>
          <p:cNvSpPr>
            <a:spLocks noGrp="1"/>
          </p:cNvSpPr>
          <p:nvPr>
            <p:ph type="sldNum" sz="quarter" idx="11"/>
          </p:nvPr>
        </p:nvSpPr>
        <p:spPr/>
        <p:txBody>
          <a:bodyPr/>
          <a:lstStyle/>
          <a:p>
            <a:fld id="{ECCE4CB5-51F3-4687-9C9F-BEE527CC1AF1}" type="slidenum">
              <a:rPr lang="en-US" altLang="zh-CN" smtClean="0"/>
              <a:pPr/>
              <a:t>142</a:t>
            </a:fld>
            <a:endParaRPr lang="en-US" altLang="zh-CN"/>
          </a:p>
        </p:txBody>
      </p:sp>
      <p:sp>
        <p:nvSpPr>
          <p:cNvPr id="6" name="Rectangle 3"/>
          <p:cNvSpPr txBox="1">
            <a:spLocks noChangeArrowheads="1"/>
          </p:cNvSpPr>
          <p:nvPr/>
        </p:nvSpPr>
        <p:spPr bwMode="auto">
          <a:xfrm>
            <a:off x="827584" y="1570037"/>
            <a:ext cx="8229600"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FFFF00"/>
              </a:buClr>
              <a:buFont typeface="Wingdings" pitchFamily="2" charset="2"/>
              <a:buChar char="v"/>
              <a:defRPr sz="3200">
                <a:solidFill>
                  <a:schemeClr val="tx2"/>
                </a:solidFill>
                <a:latin typeface="+mn-lt"/>
                <a:ea typeface="+mn-ea"/>
                <a:cs typeface="+mn-cs"/>
              </a:defRPr>
            </a:lvl1pPr>
            <a:lvl2pPr marL="742950" indent="-285750" algn="l" rtl="0" eaLnBrk="1" fontAlgn="base" hangingPunct="1">
              <a:spcBef>
                <a:spcPct val="20000"/>
              </a:spcBef>
              <a:spcAft>
                <a:spcPct val="0"/>
              </a:spcAft>
              <a:buClr>
                <a:srgbClr val="FFFF00"/>
              </a:buClr>
              <a:buFont typeface="Wingdings" pitchFamily="2" charset="2"/>
              <a:buChar char="Ø"/>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lnSpc>
                <a:spcPct val="90000"/>
              </a:lnSpc>
              <a:buFont typeface="Wingdings" pitchFamily="2" charset="2"/>
              <a:buNone/>
            </a:pPr>
            <a:r>
              <a:rPr lang="en-US" altLang="zh-CN" sz="2200" kern="0" dirty="0">
                <a:solidFill>
                  <a:srgbClr val="0033CC"/>
                </a:solidFill>
              </a:rPr>
              <a:t> </a:t>
            </a:r>
            <a:r>
              <a:rPr lang="zh-CN" altLang="en-US" sz="2200" kern="0" dirty="0">
                <a:solidFill>
                  <a:srgbClr val="0033CC"/>
                </a:solidFill>
              </a:rPr>
              <a:t>报文格式</a:t>
            </a:r>
          </a:p>
          <a:p>
            <a:pPr>
              <a:lnSpc>
                <a:spcPct val="90000"/>
              </a:lnSpc>
              <a:buFont typeface="Wingdings" pitchFamily="2" charset="2"/>
              <a:buNone/>
            </a:pPr>
            <a:endParaRPr lang="zh-CN" altLang="en-US" sz="2200" kern="0" dirty="0">
              <a:solidFill>
                <a:srgbClr val="0033CC"/>
              </a:solidFill>
            </a:endParaRPr>
          </a:p>
          <a:p>
            <a:pPr>
              <a:lnSpc>
                <a:spcPct val="90000"/>
              </a:lnSpc>
              <a:buFont typeface="Wingdings" pitchFamily="2" charset="2"/>
              <a:buNone/>
            </a:pPr>
            <a:endParaRPr lang="zh-CN" altLang="en-US" sz="2200" kern="0" dirty="0"/>
          </a:p>
          <a:p>
            <a:pPr>
              <a:lnSpc>
                <a:spcPct val="90000"/>
              </a:lnSpc>
              <a:buFont typeface="Wingdings" pitchFamily="2" charset="2"/>
              <a:buNone/>
            </a:pPr>
            <a:endParaRPr lang="zh-CN" altLang="en-US" sz="2200" kern="0" dirty="0"/>
          </a:p>
          <a:p>
            <a:pPr>
              <a:lnSpc>
                <a:spcPct val="90000"/>
              </a:lnSpc>
              <a:buFont typeface="Wingdings" pitchFamily="2" charset="2"/>
              <a:buNone/>
            </a:pPr>
            <a:endParaRPr lang="zh-CN" altLang="en-US" sz="2200" kern="0" dirty="0"/>
          </a:p>
          <a:p>
            <a:pPr>
              <a:lnSpc>
                <a:spcPct val="90000"/>
              </a:lnSpc>
            </a:pPr>
            <a:r>
              <a:rPr lang="en-US" altLang="zh-CN" sz="2200" kern="0" dirty="0">
                <a:solidFill>
                  <a:srgbClr val="0033CC"/>
                </a:solidFill>
              </a:rPr>
              <a:t>Mac=MAC(</a:t>
            </a:r>
            <a:r>
              <a:rPr lang="en-US" altLang="zh-CN" sz="2200" kern="0" dirty="0" err="1">
                <a:solidFill>
                  <a:srgbClr val="0033CC"/>
                </a:solidFill>
              </a:rPr>
              <a:t>Mcs</a:t>
            </a:r>
            <a:r>
              <a:rPr lang="en-US" altLang="zh-CN" sz="2200" kern="0" dirty="0">
                <a:solidFill>
                  <a:srgbClr val="0033CC"/>
                </a:solidFill>
              </a:rPr>
              <a:t>(</a:t>
            </a:r>
            <a:r>
              <a:rPr lang="zh-CN" altLang="en-US" sz="2200" kern="0" dirty="0">
                <a:solidFill>
                  <a:srgbClr val="0033CC"/>
                </a:solidFill>
              </a:rPr>
              <a:t>或</a:t>
            </a:r>
            <a:r>
              <a:rPr lang="en-US" altLang="zh-CN" sz="2200" kern="0" dirty="0" err="1">
                <a:solidFill>
                  <a:srgbClr val="0033CC"/>
                </a:solidFill>
              </a:rPr>
              <a:t>Msc</a:t>
            </a:r>
            <a:r>
              <a:rPr lang="en-US" altLang="zh-CN" sz="2200" kern="0" dirty="0">
                <a:solidFill>
                  <a:srgbClr val="0033CC"/>
                </a:solidFill>
              </a:rPr>
              <a:t>)</a:t>
            </a:r>
            <a:r>
              <a:rPr lang="zh-CN" altLang="en-US" sz="2200" kern="0" dirty="0">
                <a:solidFill>
                  <a:srgbClr val="0033CC"/>
                </a:solidFill>
              </a:rPr>
              <a:t>，序号</a:t>
            </a:r>
            <a:r>
              <a:rPr lang="en-US" altLang="zh-CN" sz="2200" kern="0" dirty="0">
                <a:solidFill>
                  <a:srgbClr val="0033CC"/>
                </a:solidFill>
              </a:rPr>
              <a:t>||</a:t>
            </a:r>
            <a:r>
              <a:rPr lang="zh-CN" altLang="en-US" sz="2200" kern="0" dirty="0">
                <a:solidFill>
                  <a:srgbClr val="0033CC"/>
                </a:solidFill>
              </a:rPr>
              <a:t>未加密的报文</a:t>
            </a:r>
            <a:r>
              <a:rPr lang="en-US" altLang="zh-CN" sz="2200" kern="0" dirty="0">
                <a:solidFill>
                  <a:srgbClr val="0033CC"/>
                </a:solidFill>
              </a:rPr>
              <a:t>)</a:t>
            </a:r>
          </a:p>
          <a:p>
            <a:pPr lvl="1">
              <a:lnSpc>
                <a:spcPct val="90000"/>
              </a:lnSpc>
            </a:pPr>
            <a:r>
              <a:rPr lang="en-US" altLang="zh-CN" sz="2000" kern="0" dirty="0"/>
              <a:t>MAC</a:t>
            </a:r>
            <a:r>
              <a:rPr lang="zh-CN" altLang="en-US" sz="2000" kern="0" dirty="0"/>
              <a:t>：消息验证码算法</a:t>
            </a:r>
          </a:p>
          <a:p>
            <a:pPr lvl="1">
              <a:lnSpc>
                <a:spcPct val="90000"/>
              </a:lnSpc>
            </a:pPr>
            <a:r>
              <a:rPr lang="zh-CN" altLang="en-US" sz="2000" kern="0" dirty="0"/>
              <a:t>未加密的报文：除</a:t>
            </a:r>
            <a:r>
              <a:rPr lang="en-US" altLang="zh-CN" sz="2000" kern="0" dirty="0"/>
              <a:t>mac</a:t>
            </a:r>
            <a:r>
              <a:rPr lang="zh-CN" altLang="en-US" sz="2000" kern="0" dirty="0"/>
              <a:t>以外的所有报文数据</a:t>
            </a:r>
          </a:p>
          <a:p>
            <a:pPr>
              <a:lnSpc>
                <a:spcPct val="90000"/>
              </a:lnSpc>
            </a:pPr>
            <a:r>
              <a:rPr lang="zh-CN" altLang="en-US" sz="2200" kern="0" dirty="0">
                <a:solidFill>
                  <a:srgbClr val="0033CC"/>
                </a:solidFill>
              </a:rPr>
              <a:t>加密算法应用于除</a:t>
            </a:r>
            <a:r>
              <a:rPr lang="en-US" altLang="zh-CN" sz="2200" kern="0" dirty="0">
                <a:solidFill>
                  <a:srgbClr val="0033CC"/>
                </a:solidFill>
              </a:rPr>
              <a:t>mac</a:t>
            </a:r>
            <a:r>
              <a:rPr lang="zh-CN" altLang="en-US" sz="2200" kern="0" dirty="0">
                <a:solidFill>
                  <a:srgbClr val="0033CC"/>
                </a:solidFill>
              </a:rPr>
              <a:t>外的其他部分。</a:t>
            </a:r>
          </a:p>
          <a:p>
            <a:pPr>
              <a:lnSpc>
                <a:spcPct val="90000"/>
              </a:lnSpc>
            </a:pPr>
            <a:r>
              <a:rPr lang="zh-CN" altLang="en-US" sz="2200" kern="0" dirty="0">
                <a:solidFill>
                  <a:srgbClr val="0033CC"/>
                </a:solidFill>
              </a:rPr>
              <a:t>压缩算法应用于数据部分。</a:t>
            </a:r>
            <a:r>
              <a:rPr lang="zh-CN" altLang="en-US" sz="2200" kern="0" dirty="0"/>
              <a:t> </a:t>
            </a:r>
          </a:p>
          <a:p>
            <a:pPr>
              <a:lnSpc>
                <a:spcPct val="90000"/>
              </a:lnSpc>
            </a:pPr>
            <a:r>
              <a:rPr lang="zh-CN" altLang="en-US" sz="2200" kern="0" dirty="0"/>
              <a:t>注：如未协商压缩算法则数据不需要压缩；如未协商加密算法则不需要填充和加密；如未协商</a:t>
            </a:r>
            <a:r>
              <a:rPr lang="en-US" altLang="zh-CN" sz="2200" kern="0" dirty="0"/>
              <a:t>MAC</a:t>
            </a:r>
            <a:r>
              <a:rPr lang="zh-CN" altLang="en-US" sz="2200" kern="0" dirty="0"/>
              <a:t>算法则不需要计算</a:t>
            </a:r>
            <a:r>
              <a:rPr lang="en-US" altLang="zh-CN" sz="2200" kern="0" dirty="0"/>
              <a:t>mac</a:t>
            </a:r>
            <a:r>
              <a:rPr lang="zh-CN" altLang="en-US" sz="2200" kern="0" dirty="0"/>
              <a:t>。序号不包含在</a:t>
            </a:r>
            <a:r>
              <a:rPr lang="en-US" altLang="zh-CN" sz="2200" kern="0" dirty="0"/>
              <a:t>SSH</a:t>
            </a:r>
            <a:r>
              <a:rPr lang="zh-CN" altLang="en-US" sz="2200" kern="0" dirty="0"/>
              <a:t>报文中。</a:t>
            </a:r>
          </a:p>
          <a:p>
            <a:pPr>
              <a:lnSpc>
                <a:spcPct val="90000"/>
              </a:lnSpc>
            </a:pPr>
            <a:endParaRPr lang="zh-CN" altLang="en-US" sz="2200" kern="0" dirty="0"/>
          </a:p>
          <a:p>
            <a:pPr>
              <a:lnSpc>
                <a:spcPct val="90000"/>
              </a:lnSpc>
            </a:pPr>
            <a:endParaRPr lang="zh-CN" altLang="en-US" sz="2200" kern="0" dirty="0"/>
          </a:p>
          <a:p>
            <a:pPr>
              <a:lnSpc>
                <a:spcPct val="90000"/>
              </a:lnSpc>
              <a:buFont typeface="Wingdings" pitchFamily="2" charset="2"/>
              <a:buNone/>
            </a:pPr>
            <a:endParaRPr lang="en-US" altLang="zh-CN" sz="2200" kern="0" dirty="0"/>
          </a:p>
        </p:txBody>
      </p:sp>
    </p:spTree>
    <p:extLst>
      <p:ext uri="{BB962C8B-B14F-4D97-AF65-F5344CB8AC3E}">
        <p14:creationId xmlns:p14="http://schemas.microsoft.com/office/powerpoint/2010/main" val="299200604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p:txBody>
          <a:bodyPr/>
          <a:lstStyle/>
          <a:p>
            <a:r>
              <a:rPr lang="en-US" altLang="zh-CN" b="1" dirty="0">
                <a:ea typeface="宋体" charset="-122"/>
              </a:rPr>
              <a:t>6.5.2</a:t>
            </a:r>
            <a:r>
              <a:rPr lang="zh-CN" altLang="en-US" b="1" dirty="0">
                <a:ea typeface="宋体" charset="-122"/>
              </a:rPr>
              <a:t>  用户身份验证协议</a:t>
            </a:r>
          </a:p>
        </p:txBody>
      </p:sp>
      <p:sp>
        <p:nvSpPr>
          <p:cNvPr id="527363" name="Rectangle 3"/>
          <p:cNvSpPr>
            <a:spLocks noGrp="1" noChangeArrowheads="1"/>
          </p:cNvSpPr>
          <p:nvPr>
            <p:ph idx="1"/>
          </p:nvPr>
        </p:nvSpPr>
        <p:spPr>
          <a:solidFill>
            <a:schemeClr val="bg1"/>
          </a:solidFill>
        </p:spPr>
        <p:txBody>
          <a:bodyPr/>
          <a:lstStyle/>
          <a:p>
            <a:pPr>
              <a:lnSpc>
                <a:spcPct val="135000"/>
              </a:lnSpc>
            </a:pPr>
            <a:r>
              <a:rPr lang="zh-CN" altLang="en-US" sz="2600" dirty="0">
                <a:solidFill>
                  <a:srgbClr val="FFFF00"/>
                </a:solidFill>
                <a:latin typeface="华文中宋" pitchFamily="2" charset="-122"/>
                <a:ea typeface="华文中宋" pitchFamily="2" charset="-122"/>
              </a:rPr>
              <a:t>用户身份验证协议</a:t>
            </a:r>
            <a:r>
              <a:rPr lang="zh-CN" altLang="en-US" sz="2600" b="1" dirty="0">
                <a:latin typeface="华文中宋" pitchFamily="2" charset="-122"/>
                <a:ea typeface="华文中宋" pitchFamily="2" charset="-122"/>
              </a:rPr>
              <a:t>：</a:t>
            </a:r>
            <a:r>
              <a:rPr lang="zh-CN" altLang="en-US" sz="2600" dirty="0">
                <a:latin typeface="华文中宋" pitchFamily="2" charset="-122"/>
                <a:ea typeface="华文中宋" pitchFamily="2" charset="-122"/>
              </a:rPr>
              <a:t>用于向服务器提供用户鉴别功能 </a:t>
            </a:r>
          </a:p>
          <a:p>
            <a:pPr lvl="1">
              <a:lnSpc>
                <a:spcPct val="135000"/>
              </a:lnSpc>
            </a:pPr>
            <a:r>
              <a:rPr lang="zh-CN" altLang="en-US" dirty="0">
                <a:ea typeface="宋体" charset="-122"/>
              </a:rPr>
              <a:t>它运行在</a:t>
            </a:r>
            <a:r>
              <a:rPr lang="en-US" altLang="zh-CN" dirty="0">
                <a:ea typeface="宋体" charset="-122"/>
              </a:rPr>
              <a:t>SSH</a:t>
            </a:r>
            <a:r>
              <a:rPr lang="zh-CN" altLang="en-US" dirty="0">
                <a:ea typeface="宋体" charset="-122"/>
              </a:rPr>
              <a:t>传输层协议之上</a:t>
            </a:r>
            <a:endParaRPr lang="en-US" altLang="zh-CN" dirty="0">
              <a:ea typeface="宋体" charset="-122"/>
            </a:endParaRPr>
          </a:p>
          <a:p>
            <a:pPr lvl="1">
              <a:lnSpc>
                <a:spcPct val="135000"/>
              </a:lnSpc>
            </a:pPr>
            <a:r>
              <a:rPr lang="zh-CN" altLang="en-US" dirty="0">
                <a:ea typeface="宋体" charset="-122"/>
              </a:rPr>
              <a:t>认证方式：</a:t>
            </a:r>
          </a:p>
          <a:p>
            <a:pPr lvl="2">
              <a:lnSpc>
                <a:spcPct val="135000"/>
              </a:lnSpc>
            </a:pPr>
            <a:r>
              <a:rPr lang="zh-CN" altLang="en-US" sz="2400" dirty="0">
                <a:solidFill>
                  <a:srgbClr val="FFFF00"/>
                </a:solidFill>
                <a:effectLst>
                  <a:outerShdw blurRad="38100" dist="38100" dir="2700000" algn="tl">
                    <a:srgbClr val="000000">
                      <a:alpha val="43137"/>
                    </a:srgbClr>
                  </a:outerShdw>
                </a:effectLst>
                <a:ea typeface="宋体" charset="-122"/>
              </a:rPr>
              <a:t>公开密钥</a:t>
            </a:r>
            <a:r>
              <a:rPr lang="zh-CN" altLang="en-US" sz="2400" dirty="0">
                <a:ea typeface="宋体" charset="-122"/>
              </a:rPr>
              <a:t>：用户私钥加密，服务器公钥解密；</a:t>
            </a:r>
          </a:p>
          <a:p>
            <a:pPr lvl="2">
              <a:lnSpc>
                <a:spcPct val="135000"/>
              </a:lnSpc>
            </a:pPr>
            <a:r>
              <a:rPr lang="zh-CN" altLang="en-US" sz="2400" dirty="0">
                <a:solidFill>
                  <a:srgbClr val="FFFF00"/>
                </a:solidFill>
                <a:effectLst>
                  <a:outerShdw blurRad="38100" dist="38100" dir="2700000" algn="tl">
                    <a:srgbClr val="000000">
                      <a:alpha val="43137"/>
                    </a:srgbClr>
                  </a:outerShdw>
                </a:effectLst>
                <a:ea typeface="宋体" charset="-122"/>
              </a:rPr>
              <a:t>密码</a:t>
            </a:r>
            <a:r>
              <a:rPr lang="zh-CN" altLang="en-US" sz="2400" dirty="0">
                <a:ea typeface="宋体" charset="-122"/>
              </a:rPr>
              <a:t>：将用户自身的密码发给服务器（传输层已保护）；</a:t>
            </a:r>
            <a:endParaRPr lang="en-US" altLang="zh-CN" sz="2400" dirty="0">
              <a:ea typeface="宋体" charset="-122"/>
            </a:endParaRPr>
          </a:p>
          <a:p>
            <a:pPr lvl="2">
              <a:lnSpc>
                <a:spcPct val="135000"/>
              </a:lnSpc>
            </a:pPr>
            <a:r>
              <a:rPr lang="zh-CN" altLang="en-US" sz="2400" dirty="0">
                <a:solidFill>
                  <a:srgbClr val="FFFF00"/>
                </a:solidFill>
                <a:effectLst>
                  <a:outerShdw blurRad="38100" dist="38100" dir="2700000" algn="tl">
                    <a:srgbClr val="000000">
                      <a:alpha val="43137"/>
                    </a:srgbClr>
                  </a:outerShdw>
                </a:effectLst>
                <a:ea typeface="宋体" charset="-122"/>
              </a:rPr>
              <a:t>主机协助认证</a:t>
            </a:r>
            <a:r>
              <a:rPr lang="zh-CN" altLang="en-US" sz="2400" dirty="0">
                <a:ea typeface="宋体" charset="-122"/>
              </a:rPr>
              <a:t>：主机验证用户，并将验证报告经由主机签名发给服务器。</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143</a:t>
            </a:fld>
            <a:endParaRPr lang="en-US" altLang="zh-CN"/>
          </a:p>
        </p:txBody>
      </p:sp>
    </p:spTree>
    <p:extLst>
      <p:ext uri="{BB962C8B-B14F-4D97-AF65-F5344CB8AC3E}">
        <p14:creationId xmlns:p14="http://schemas.microsoft.com/office/powerpoint/2010/main" val="30228360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7363">
                                            <p:bg/>
                                          </p:spTgt>
                                        </p:tgtEl>
                                        <p:attrNameLst>
                                          <p:attrName>style.visibility</p:attrName>
                                        </p:attrNameLst>
                                      </p:cBhvr>
                                      <p:to>
                                        <p:strVal val="visible"/>
                                      </p:to>
                                    </p:set>
                                    <p:anim calcmode="lin" valueType="num">
                                      <p:cBhvr additive="base">
                                        <p:cTn id="7" dur="500" fill="hold"/>
                                        <p:tgtEl>
                                          <p:spTgt spid="527363">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27363">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27363">
                                            <p:txEl>
                                              <p:pRg st="0" end="0"/>
                                            </p:txEl>
                                          </p:spTgt>
                                        </p:tgtEl>
                                        <p:attrNameLst>
                                          <p:attrName>style.visibility</p:attrName>
                                        </p:attrNameLst>
                                      </p:cBhvr>
                                      <p:to>
                                        <p:strVal val="visible"/>
                                      </p:to>
                                    </p:set>
                                    <p:anim calcmode="lin" valueType="num">
                                      <p:cBhvr additive="base">
                                        <p:cTn id="13" dur="500" fill="hold"/>
                                        <p:tgtEl>
                                          <p:spTgt spid="52736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73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27363">
                                            <p:txEl>
                                              <p:pRg st="1" end="1"/>
                                            </p:txEl>
                                          </p:spTgt>
                                        </p:tgtEl>
                                        <p:attrNameLst>
                                          <p:attrName>style.visibility</p:attrName>
                                        </p:attrNameLst>
                                      </p:cBhvr>
                                      <p:to>
                                        <p:strVal val="visible"/>
                                      </p:to>
                                    </p:set>
                                    <p:anim calcmode="lin" valueType="num">
                                      <p:cBhvr additive="base">
                                        <p:cTn id="19" dur="500" fill="hold"/>
                                        <p:tgtEl>
                                          <p:spTgt spid="52736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273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27363">
                                            <p:txEl>
                                              <p:pRg st="2" end="2"/>
                                            </p:txEl>
                                          </p:spTgt>
                                        </p:tgtEl>
                                        <p:attrNameLst>
                                          <p:attrName>style.visibility</p:attrName>
                                        </p:attrNameLst>
                                      </p:cBhvr>
                                      <p:to>
                                        <p:strVal val="visible"/>
                                      </p:to>
                                    </p:set>
                                    <p:anim calcmode="lin" valueType="num">
                                      <p:cBhvr additive="base">
                                        <p:cTn id="25" dur="500" fill="hold"/>
                                        <p:tgtEl>
                                          <p:spTgt spid="52736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2736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27363">
                                            <p:txEl>
                                              <p:pRg st="3" end="3"/>
                                            </p:txEl>
                                          </p:spTgt>
                                        </p:tgtEl>
                                        <p:attrNameLst>
                                          <p:attrName>style.visibility</p:attrName>
                                        </p:attrNameLst>
                                      </p:cBhvr>
                                      <p:to>
                                        <p:strVal val="visible"/>
                                      </p:to>
                                    </p:set>
                                    <p:anim calcmode="lin" valueType="num">
                                      <p:cBhvr additive="base">
                                        <p:cTn id="29" dur="500" fill="hold"/>
                                        <p:tgtEl>
                                          <p:spTgt spid="52736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2736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527363">
                                            <p:txEl>
                                              <p:pRg st="4" end="4"/>
                                            </p:txEl>
                                          </p:spTgt>
                                        </p:tgtEl>
                                        <p:attrNameLst>
                                          <p:attrName>style.visibility</p:attrName>
                                        </p:attrNameLst>
                                      </p:cBhvr>
                                      <p:to>
                                        <p:strVal val="visible"/>
                                      </p:to>
                                    </p:set>
                                    <p:anim calcmode="lin" valueType="num">
                                      <p:cBhvr additive="base">
                                        <p:cTn id="33" dur="500" fill="hold"/>
                                        <p:tgtEl>
                                          <p:spTgt spid="52736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52736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527363">
                                            <p:txEl>
                                              <p:pRg st="5" end="5"/>
                                            </p:txEl>
                                          </p:spTgt>
                                        </p:tgtEl>
                                        <p:attrNameLst>
                                          <p:attrName>style.visibility</p:attrName>
                                        </p:attrNameLst>
                                      </p:cBhvr>
                                      <p:to>
                                        <p:strVal val="visible"/>
                                      </p:to>
                                    </p:set>
                                    <p:anim calcmode="lin" valueType="num">
                                      <p:cBhvr additive="base">
                                        <p:cTn id="37" dur="500" fill="hold"/>
                                        <p:tgtEl>
                                          <p:spTgt spid="52736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2736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zh-CN" b="1" dirty="0">
                <a:ea typeface="宋体" charset="-122"/>
              </a:rPr>
              <a:t>6.5.3</a:t>
            </a:r>
            <a:r>
              <a:rPr lang="zh-CN" altLang="en-US" b="1" dirty="0">
                <a:ea typeface="宋体" charset="-122"/>
              </a:rPr>
              <a:t>  </a:t>
            </a:r>
            <a:r>
              <a:rPr lang="en-US" altLang="zh-CN" b="1" dirty="0">
                <a:ea typeface="宋体" charset="-122"/>
              </a:rPr>
              <a:t>SSH</a:t>
            </a:r>
            <a:r>
              <a:rPr lang="zh-CN" altLang="en-US" b="1" dirty="0">
                <a:ea typeface="宋体" charset="-122"/>
              </a:rPr>
              <a:t>连接协议</a:t>
            </a:r>
          </a:p>
        </p:txBody>
      </p:sp>
      <p:sp>
        <p:nvSpPr>
          <p:cNvPr id="528387" name="Rectangle 3"/>
          <p:cNvSpPr>
            <a:spLocks noGrp="1" noChangeArrowheads="1"/>
          </p:cNvSpPr>
          <p:nvPr>
            <p:ph idx="1"/>
          </p:nvPr>
        </p:nvSpPr>
        <p:spPr>
          <a:xfrm>
            <a:off x="855613" y="1676400"/>
            <a:ext cx="8280920" cy="5181600"/>
          </a:xfrm>
          <a:noFill/>
        </p:spPr>
        <p:txBody>
          <a:bodyPr/>
          <a:lstStyle/>
          <a:p>
            <a:pPr>
              <a:lnSpc>
                <a:spcPct val="150000"/>
              </a:lnSpc>
              <a:spcBef>
                <a:spcPts val="600"/>
              </a:spcBef>
              <a:spcAft>
                <a:spcPts val="600"/>
              </a:spcAft>
            </a:pP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SSH</a:t>
            </a: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连接协议</a:t>
            </a:r>
            <a:r>
              <a:rPr lang="zh-CN" altLang="en-US" sz="2800" dirty="0">
                <a:latin typeface="华文中宋" pitchFamily="2" charset="-122"/>
                <a:ea typeface="华文中宋" pitchFamily="2" charset="-122"/>
              </a:rPr>
              <a:t>将一个加密隧道分成多个逻辑信道</a:t>
            </a:r>
            <a:endParaRPr lang="zh-CN" altLang="en-US" b="1" dirty="0">
              <a:ea typeface="宋体" charset="-122"/>
            </a:endParaRPr>
          </a:p>
          <a:p>
            <a:pPr lvl="1">
              <a:lnSpc>
                <a:spcPct val="150000"/>
              </a:lnSpc>
              <a:spcBef>
                <a:spcPts val="600"/>
              </a:spcBef>
              <a:spcAft>
                <a:spcPts val="600"/>
              </a:spcAft>
            </a:pPr>
            <a:r>
              <a:rPr lang="zh-CN" altLang="en-US" b="1" dirty="0">
                <a:ea typeface="宋体" charset="-122"/>
              </a:rPr>
              <a:t>运行在</a:t>
            </a:r>
            <a:r>
              <a:rPr lang="en-US" altLang="zh-CN" b="1" dirty="0">
                <a:ea typeface="宋体" charset="-122"/>
              </a:rPr>
              <a:t>SSH</a:t>
            </a:r>
            <a:r>
              <a:rPr lang="zh-CN" altLang="en-US" b="1" dirty="0">
                <a:ea typeface="宋体" charset="-122"/>
              </a:rPr>
              <a:t>传输层协议之上</a:t>
            </a:r>
          </a:p>
          <a:p>
            <a:pPr lvl="1">
              <a:lnSpc>
                <a:spcPct val="150000"/>
              </a:lnSpc>
              <a:spcBef>
                <a:spcPts val="600"/>
              </a:spcBef>
              <a:spcAft>
                <a:spcPts val="600"/>
              </a:spcAft>
            </a:pPr>
            <a:r>
              <a:rPr lang="zh-CN" altLang="en-US" b="1" dirty="0">
                <a:ea typeface="宋体" charset="-122"/>
              </a:rPr>
              <a:t>信道机制：所有使用</a:t>
            </a:r>
            <a:r>
              <a:rPr lang="en-US" altLang="zh-CN" b="1" dirty="0">
                <a:ea typeface="宋体" charset="-122"/>
              </a:rPr>
              <a:t>SSH</a:t>
            </a:r>
            <a:r>
              <a:rPr lang="zh-CN" altLang="en-US" b="1" dirty="0">
                <a:ea typeface="宋体" charset="-122"/>
              </a:rPr>
              <a:t>的通信类型（文件传送、电子邮件、系统指令等）都由不同的信道支持。</a:t>
            </a:r>
          </a:p>
          <a:p>
            <a:pPr lvl="1">
              <a:lnSpc>
                <a:spcPct val="150000"/>
              </a:lnSpc>
              <a:spcBef>
                <a:spcPts val="600"/>
              </a:spcBef>
              <a:spcAft>
                <a:spcPts val="600"/>
              </a:spcAft>
            </a:pPr>
            <a:r>
              <a:rPr lang="zh-CN" altLang="en-US" b="1" dirty="0">
                <a:ea typeface="宋体" charset="-122"/>
              </a:rPr>
              <a:t>一条信道的历程经历三个阶段：开放信道、数据传送、关闭信道。 </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144</a:t>
            </a:fld>
            <a:endParaRPr lang="en-US" altLang="zh-CN"/>
          </a:p>
        </p:txBody>
      </p:sp>
      <p:sp>
        <p:nvSpPr>
          <p:cNvPr id="5" name="Rectangle 2"/>
          <p:cNvSpPr txBox="1">
            <a:spLocks noChangeArrowheads="1"/>
          </p:cNvSpPr>
          <p:nvPr/>
        </p:nvSpPr>
        <p:spPr bwMode="black">
          <a:xfrm>
            <a:off x="1331640" y="1124744"/>
            <a:ext cx="7467600" cy="715962"/>
          </a:xfrm>
          <a:prstGeom prst="rect">
            <a:avLst/>
          </a:prstGeom>
          <a:noFill/>
          <a:ln>
            <a:noFill/>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defRPr>
            </a:lvl1pPr>
            <a:lvl2pPr algn="r" rtl="0" eaLnBrk="1" fontAlgn="base" hangingPunct="1">
              <a:spcBef>
                <a:spcPct val="0"/>
              </a:spcBef>
              <a:spcAft>
                <a:spcPct val="0"/>
              </a:spcAft>
              <a:defRPr sz="3600" b="1">
                <a:solidFill>
                  <a:schemeClr val="bg1"/>
                </a:solidFill>
                <a:latin typeface="Verdana" pitchFamily="34" charset="0"/>
              </a:defRPr>
            </a:lvl2pPr>
            <a:lvl3pPr algn="r" rtl="0" eaLnBrk="1" fontAlgn="base" hangingPunct="1">
              <a:spcBef>
                <a:spcPct val="0"/>
              </a:spcBef>
              <a:spcAft>
                <a:spcPct val="0"/>
              </a:spcAft>
              <a:defRPr sz="3600" b="1">
                <a:solidFill>
                  <a:schemeClr val="bg1"/>
                </a:solidFill>
                <a:latin typeface="Verdana" pitchFamily="34" charset="0"/>
              </a:defRPr>
            </a:lvl3pPr>
            <a:lvl4pPr algn="r" rtl="0" eaLnBrk="1" fontAlgn="base" hangingPunct="1">
              <a:spcBef>
                <a:spcPct val="0"/>
              </a:spcBef>
              <a:spcAft>
                <a:spcPct val="0"/>
              </a:spcAft>
              <a:defRPr sz="3600" b="1">
                <a:solidFill>
                  <a:schemeClr val="bg1"/>
                </a:solidFill>
                <a:latin typeface="Verdana" pitchFamily="34" charset="0"/>
              </a:defRPr>
            </a:lvl4pPr>
            <a:lvl5pPr algn="r" rtl="0" eaLnBrk="1" fontAlgn="base" hangingPunct="1">
              <a:spcBef>
                <a:spcPct val="0"/>
              </a:spcBef>
              <a:spcAft>
                <a:spcPct val="0"/>
              </a:spcAft>
              <a:defRPr sz="3600" b="1">
                <a:solidFill>
                  <a:schemeClr val="bg1"/>
                </a:solidFill>
                <a:latin typeface="Verdana" pitchFamily="34" charset="0"/>
              </a:defRPr>
            </a:lvl5pPr>
            <a:lvl6pPr marL="457200" algn="r" rtl="0" eaLnBrk="1" fontAlgn="base" hangingPunct="1">
              <a:spcBef>
                <a:spcPct val="0"/>
              </a:spcBef>
              <a:spcAft>
                <a:spcPct val="0"/>
              </a:spcAft>
              <a:defRPr sz="3600" b="1">
                <a:solidFill>
                  <a:schemeClr val="bg1"/>
                </a:solidFill>
                <a:latin typeface="Verdana" pitchFamily="34" charset="0"/>
              </a:defRPr>
            </a:lvl6pPr>
            <a:lvl7pPr marL="914400" algn="r" rtl="0" eaLnBrk="1" fontAlgn="base" hangingPunct="1">
              <a:spcBef>
                <a:spcPct val="0"/>
              </a:spcBef>
              <a:spcAft>
                <a:spcPct val="0"/>
              </a:spcAft>
              <a:defRPr sz="3600" b="1">
                <a:solidFill>
                  <a:schemeClr val="bg1"/>
                </a:solidFill>
                <a:latin typeface="Verdana" pitchFamily="34" charset="0"/>
              </a:defRPr>
            </a:lvl7pPr>
            <a:lvl8pPr marL="1371600" algn="r" rtl="0" eaLnBrk="1" fontAlgn="base" hangingPunct="1">
              <a:spcBef>
                <a:spcPct val="0"/>
              </a:spcBef>
              <a:spcAft>
                <a:spcPct val="0"/>
              </a:spcAft>
              <a:defRPr sz="3600" b="1">
                <a:solidFill>
                  <a:schemeClr val="bg1"/>
                </a:solidFill>
                <a:latin typeface="Verdana" pitchFamily="34" charset="0"/>
              </a:defRPr>
            </a:lvl8pPr>
            <a:lvl9pPr marL="1828800" algn="r" rtl="0" eaLnBrk="1" fontAlgn="base" hangingPunct="1">
              <a:spcBef>
                <a:spcPct val="0"/>
              </a:spcBef>
              <a:spcAft>
                <a:spcPct val="0"/>
              </a:spcAft>
              <a:defRPr sz="3600" b="1">
                <a:solidFill>
                  <a:schemeClr val="bg1"/>
                </a:solidFill>
                <a:latin typeface="Verdana" pitchFamily="34" charset="0"/>
              </a:defRPr>
            </a:lvl9pPr>
          </a:lstStyle>
          <a:p>
            <a:r>
              <a:rPr lang="en-US" altLang="zh-CN" sz="3600" dirty="0">
                <a:effectLst/>
              </a:rPr>
              <a:t>1. </a:t>
            </a:r>
            <a:r>
              <a:rPr lang="zh-CN" altLang="en-US" sz="3600" dirty="0">
                <a:effectLst/>
              </a:rPr>
              <a:t>信道机制</a:t>
            </a:r>
          </a:p>
        </p:txBody>
      </p:sp>
    </p:spTree>
    <p:extLst>
      <p:ext uri="{BB962C8B-B14F-4D97-AF65-F5344CB8AC3E}">
        <p14:creationId xmlns:p14="http://schemas.microsoft.com/office/powerpoint/2010/main" val="17209287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endParaRPr lang="zh-CN" altLang="en-US">
              <a:ea typeface="宋体" charset="-122"/>
            </a:endParaRPr>
          </a:p>
        </p:txBody>
      </p:sp>
      <p:sp>
        <p:nvSpPr>
          <p:cNvPr id="523267" name="Rectangle 3"/>
          <p:cNvSpPr>
            <a:spLocks noGrp="1" noChangeArrowheads="1"/>
          </p:cNvSpPr>
          <p:nvPr>
            <p:ph idx="1"/>
          </p:nvPr>
        </p:nvSpPr>
        <p:spPr/>
        <p:txBody>
          <a:bodyPr/>
          <a:lstStyle/>
          <a:p>
            <a:endParaRPr lang="zh-CN" altLang="en-US">
              <a:ea typeface="宋体" charset="-122"/>
            </a:endParaRPr>
          </a:p>
        </p:txBody>
      </p:sp>
      <p:sp>
        <p:nvSpPr>
          <p:cNvPr id="3" name="灯片编号占位符 2"/>
          <p:cNvSpPr>
            <a:spLocks noGrp="1"/>
          </p:cNvSpPr>
          <p:nvPr>
            <p:ph type="sldNum" sz="quarter" idx="11"/>
          </p:nvPr>
        </p:nvSpPr>
        <p:spPr>
          <a:xfrm>
            <a:off x="4022812" y="6569388"/>
            <a:ext cx="2133600" cy="307975"/>
          </a:xfrm>
        </p:spPr>
        <p:txBody>
          <a:bodyPr/>
          <a:lstStyle/>
          <a:p>
            <a:fld id="{ECCE4CB5-51F3-4687-9C9F-BEE527CC1AF1}" type="slidenum">
              <a:rPr lang="en-US" altLang="zh-CN" smtClean="0"/>
              <a:pPr/>
              <a:t>145</a:t>
            </a:fld>
            <a:endParaRPr lang="en-US" altLang="zh-CN" dirty="0"/>
          </a:p>
        </p:txBody>
      </p:sp>
      <p:sp>
        <p:nvSpPr>
          <p:cNvPr id="2" name="Title 1"/>
          <p:cNvSpPr>
            <a:spLocks/>
          </p:cNvSpPr>
          <p:nvPr/>
        </p:nvSpPr>
        <p:spPr bwMode="black">
          <a:xfrm>
            <a:off x="0" y="0"/>
            <a:ext cx="3657600" cy="683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chorCtr="1"/>
          <a:lstStyle/>
          <a:p>
            <a:pPr algn="ctr"/>
            <a:r>
              <a:rPr lang="en-US" altLang="zh-CN" sz="3600" dirty="0">
                <a:latin typeface="Times New Roman" pitchFamily="18" charset="0"/>
                <a:ea typeface="宋体" charset="-122"/>
              </a:rPr>
              <a:t>SSH</a:t>
            </a:r>
            <a:br>
              <a:rPr lang="en-US" altLang="zh-CN" sz="3600" dirty="0">
                <a:latin typeface="Times New Roman" pitchFamily="18" charset="0"/>
                <a:ea typeface="宋体" charset="-122"/>
              </a:rPr>
            </a:br>
            <a:r>
              <a:rPr lang="zh-CN" altLang="en-US" sz="3600" dirty="0">
                <a:latin typeface="Times New Roman" pitchFamily="18" charset="0"/>
                <a:ea typeface="宋体" charset="-122"/>
              </a:rPr>
              <a:t>连接协议</a:t>
            </a:r>
            <a:br>
              <a:rPr lang="zh-CN" altLang="en-US" sz="3600" dirty="0">
                <a:latin typeface="Times New Roman" pitchFamily="18" charset="0"/>
                <a:ea typeface="宋体" charset="-122"/>
              </a:rPr>
            </a:br>
            <a:r>
              <a:rPr lang="zh-CN" altLang="en-US" sz="3600" dirty="0">
                <a:latin typeface="Times New Roman" pitchFamily="18" charset="0"/>
                <a:ea typeface="宋体" charset="-122"/>
              </a:rPr>
              <a:t>消息交换</a:t>
            </a:r>
            <a:endParaRPr lang="en-US" altLang="zh-CN" sz="3600" dirty="0">
              <a:latin typeface="Times New Roman" pitchFamily="18" charset="0"/>
              <a:ea typeface="宋体" charset="-122"/>
            </a:endParaRPr>
          </a:p>
        </p:txBody>
      </p:sp>
      <p:grpSp>
        <p:nvGrpSpPr>
          <p:cNvPr id="523275" name="Group 11"/>
          <p:cNvGrpSpPr>
            <a:grpSpLocks/>
          </p:cNvGrpSpPr>
          <p:nvPr/>
        </p:nvGrpSpPr>
        <p:grpSpPr bwMode="auto">
          <a:xfrm>
            <a:off x="3635375" y="0"/>
            <a:ext cx="5514975" cy="6858000"/>
            <a:chOff x="2290" y="0"/>
            <a:chExt cx="3474" cy="4320"/>
          </a:xfrm>
        </p:grpSpPr>
        <p:pic>
          <p:nvPicPr>
            <p:cNvPr id="52326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90" y="0"/>
              <a:ext cx="3474" cy="4320"/>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3271" name="Rectangle 7"/>
            <p:cNvSpPr>
              <a:spLocks noChangeArrowheads="1"/>
            </p:cNvSpPr>
            <p:nvPr/>
          </p:nvSpPr>
          <p:spPr bwMode="auto">
            <a:xfrm>
              <a:off x="2832" y="864"/>
              <a:ext cx="2784" cy="192"/>
            </a:xfrm>
            <a:prstGeom prst="rect">
              <a:avLst/>
            </a:prstGeom>
            <a:solidFill>
              <a:srgbClr val="EAEAE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宋体" charset="-122"/>
                </a:rPr>
                <a:t>建立认证的传输层连接</a:t>
              </a:r>
            </a:p>
          </p:txBody>
        </p:sp>
        <p:sp>
          <p:nvSpPr>
            <p:cNvPr id="523272" name="Rectangle 8"/>
            <p:cNvSpPr>
              <a:spLocks noChangeArrowheads="1"/>
            </p:cNvSpPr>
            <p:nvPr/>
          </p:nvSpPr>
          <p:spPr bwMode="auto">
            <a:xfrm>
              <a:off x="2496" y="1248"/>
              <a:ext cx="576"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宋体" charset="-122"/>
                </a:rPr>
                <a:t>开放</a:t>
              </a:r>
            </a:p>
            <a:p>
              <a:pPr algn="ctr"/>
              <a:r>
                <a:rPr lang="zh-CN" altLang="en-US" sz="1600">
                  <a:ea typeface="宋体" charset="-122"/>
                </a:rPr>
                <a:t>信道</a:t>
              </a:r>
            </a:p>
          </p:txBody>
        </p:sp>
        <p:sp>
          <p:nvSpPr>
            <p:cNvPr id="523273" name="Rectangle 9"/>
            <p:cNvSpPr>
              <a:spLocks noChangeArrowheads="1"/>
            </p:cNvSpPr>
            <p:nvPr/>
          </p:nvSpPr>
          <p:spPr bwMode="auto">
            <a:xfrm>
              <a:off x="2352" y="2496"/>
              <a:ext cx="576"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宋体" charset="-122"/>
                </a:rPr>
                <a:t>数据</a:t>
              </a:r>
            </a:p>
            <a:p>
              <a:pPr algn="ctr"/>
              <a:r>
                <a:rPr lang="zh-CN" altLang="en-US" sz="1600">
                  <a:ea typeface="宋体" charset="-122"/>
                </a:rPr>
                <a:t>传输</a:t>
              </a:r>
            </a:p>
          </p:txBody>
        </p:sp>
        <p:sp>
          <p:nvSpPr>
            <p:cNvPr id="523274" name="Rectangle 10"/>
            <p:cNvSpPr>
              <a:spLocks noChangeArrowheads="1"/>
            </p:cNvSpPr>
            <p:nvPr/>
          </p:nvSpPr>
          <p:spPr bwMode="auto">
            <a:xfrm>
              <a:off x="2496" y="3696"/>
              <a:ext cx="576" cy="4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a:ea typeface="宋体" charset="-122"/>
                </a:rPr>
                <a:t>关闭</a:t>
              </a:r>
            </a:p>
            <a:p>
              <a:pPr algn="ctr"/>
              <a:r>
                <a:rPr lang="zh-CN" altLang="en-US" sz="1600">
                  <a:ea typeface="宋体" charset="-122"/>
                </a:rPr>
                <a:t>信道</a:t>
              </a:r>
            </a:p>
          </p:txBody>
        </p:sp>
      </p:grpSp>
    </p:spTree>
    <p:extLst>
      <p:ext uri="{BB962C8B-B14F-4D97-AF65-F5344CB8AC3E}">
        <p14:creationId xmlns:p14="http://schemas.microsoft.com/office/powerpoint/2010/main" val="12332758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zh-CN" b="1" dirty="0">
                <a:ea typeface="宋体" charset="-122"/>
              </a:rPr>
              <a:t>2. </a:t>
            </a:r>
            <a:r>
              <a:rPr lang="zh-CN" altLang="en-US" b="1" dirty="0">
                <a:ea typeface="宋体" charset="-122"/>
              </a:rPr>
              <a:t>信道类型</a:t>
            </a:r>
          </a:p>
        </p:txBody>
      </p:sp>
      <p:sp>
        <p:nvSpPr>
          <p:cNvPr id="528387" name="Rectangle 3"/>
          <p:cNvSpPr>
            <a:spLocks noGrp="1" noChangeArrowheads="1"/>
          </p:cNvSpPr>
          <p:nvPr>
            <p:ph idx="1"/>
          </p:nvPr>
        </p:nvSpPr>
        <p:spPr>
          <a:xfrm>
            <a:off x="827584" y="1052736"/>
            <a:ext cx="8136904" cy="5805264"/>
          </a:xfrm>
          <a:noFill/>
        </p:spPr>
        <p:txBody>
          <a:bodyPr/>
          <a:lstStyle/>
          <a:p>
            <a:pPr>
              <a:lnSpc>
                <a:spcPct val="150000"/>
              </a:lnSpc>
              <a:spcBef>
                <a:spcPts val="600"/>
              </a:spcBef>
              <a:spcAft>
                <a:spcPts val="600"/>
              </a:spcAft>
            </a:pP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SSH </a:t>
            </a: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连接协议细则认证四种信道类型</a:t>
            </a:r>
            <a:endPar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lvl="1">
              <a:lnSpc>
                <a:spcPct val="150000"/>
              </a:lnSpc>
              <a:spcBef>
                <a:spcPts val="600"/>
              </a:spcBef>
              <a:spcAft>
                <a:spcPts val="600"/>
              </a:spcAft>
            </a:pPr>
            <a:r>
              <a:rPr lang="zh-CN" altLang="en-US" dirty="0">
                <a:solidFill>
                  <a:srgbClr val="FFFF00"/>
                </a:solidFill>
                <a:latin typeface="华文中宋" pitchFamily="2" charset="-122"/>
                <a:ea typeface="华文中宋" pitchFamily="2" charset="-122"/>
              </a:rPr>
              <a:t>会话</a:t>
            </a:r>
            <a:r>
              <a:rPr lang="en-US" altLang="zh-CN" dirty="0">
                <a:solidFill>
                  <a:srgbClr val="FFFF00"/>
                </a:solidFill>
                <a:latin typeface="华文中宋" pitchFamily="2" charset="-122"/>
                <a:ea typeface="华文中宋" pitchFamily="2" charset="-122"/>
              </a:rPr>
              <a:t>: </a:t>
            </a:r>
            <a:r>
              <a:rPr lang="zh-CN" altLang="en-US" dirty="0">
                <a:latin typeface="华文中宋" pitchFamily="2" charset="-122"/>
                <a:ea typeface="华文中宋" pitchFamily="2" charset="-122"/>
              </a:rPr>
              <a:t>一个程序的远程执行。程序可能是使用者与系统的界面， 一旦一个对话信道被打开，连续的请求将被用于开启远程程序</a:t>
            </a:r>
          </a:p>
          <a:p>
            <a:pPr lvl="1">
              <a:lnSpc>
                <a:spcPct val="150000"/>
              </a:lnSpc>
            </a:pPr>
            <a:r>
              <a:rPr lang="en-US" altLang="zh-CN" dirty="0" err="1">
                <a:solidFill>
                  <a:srgbClr val="FFFF00"/>
                </a:solidFill>
                <a:latin typeface="华文中宋" pitchFamily="2" charset="-122"/>
                <a:ea typeface="华文中宋" pitchFamily="2" charset="-122"/>
              </a:rPr>
              <a:t>Xll</a:t>
            </a:r>
            <a:r>
              <a:rPr lang="en-US" altLang="zh-CN" dirty="0">
                <a:solidFill>
                  <a:srgbClr val="FFFF00"/>
                </a:solidFill>
                <a:latin typeface="华文中宋" pitchFamily="2" charset="-122"/>
                <a:ea typeface="华文中宋" pitchFamily="2" charset="-122"/>
              </a:rPr>
              <a:t> </a:t>
            </a: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这是指</a:t>
            </a:r>
            <a:r>
              <a:rPr lang="en-US" altLang="zh-CN" dirty="0">
                <a:latin typeface="华文中宋" pitchFamily="2" charset="-122"/>
                <a:ea typeface="华文中宋" pitchFamily="2" charset="-122"/>
              </a:rPr>
              <a:t>X</a:t>
            </a:r>
            <a:r>
              <a:rPr lang="zh-CN" altLang="en-US" dirty="0">
                <a:latin typeface="华文中宋" pitchFamily="2" charset="-122"/>
                <a:ea typeface="华文中宋" pitchFamily="2" charset="-122"/>
              </a:rPr>
              <a:t>窗口系统， 一种为联网计算机提供图形用户界面的计算机软件系统和网络协议。</a:t>
            </a:r>
            <a:r>
              <a:rPr lang="en-US" altLang="zh-CN" dirty="0">
                <a:latin typeface="华文中宋" pitchFamily="2" charset="-122"/>
                <a:ea typeface="华文中宋" pitchFamily="2" charset="-122"/>
              </a:rPr>
              <a:t> x </a:t>
            </a:r>
            <a:r>
              <a:rPr lang="zh-CN" altLang="en-US" dirty="0">
                <a:latin typeface="华文中宋" pitchFamily="2" charset="-122"/>
                <a:ea typeface="华文中宋" pitchFamily="2" charset="-122"/>
              </a:rPr>
              <a:t>允许应用程序运行在网络服务器，但会显示在台式机上</a:t>
            </a:r>
          </a:p>
          <a:p>
            <a:pPr lvl="1">
              <a:lnSpc>
                <a:spcPct val="150000"/>
              </a:lnSpc>
            </a:pPr>
            <a:r>
              <a:rPr lang="en-US" altLang="zh-CN" dirty="0">
                <a:solidFill>
                  <a:srgbClr val="FFFF00"/>
                </a:solidFill>
                <a:latin typeface="华文中宋" pitchFamily="2" charset="-122"/>
                <a:ea typeface="华文中宋" pitchFamily="2" charset="-122"/>
              </a:rPr>
              <a:t>Forwarded-</a:t>
            </a:r>
            <a:r>
              <a:rPr lang="en-US" altLang="zh-CN" dirty="0" err="1">
                <a:solidFill>
                  <a:srgbClr val="FFFF00"/>
                </a:solidFill>
                <a:latin typeface="华文中宋" pitchFamily="2" charset="-122"/>
                <a:ea typeface="华文中宋" pitchFamily="2" charset="-122"/>
              </a:rPr>
              <a:t>tcpip</a:t>
            </a:r>
            <a:r>
              <a:rPr lang="en-US" altLang="zh-CN" dirty="0">
                <a:solidFill>
                  <a:srgbClr val="FFFF00"/>
                </a:solidFill>
                <a:latin typeface="华文中宋" pitchFamily="2" charset="-122"/>
                <a:ea typeface="华文中宋" pitchFamily="2" charset="-122"/>
              </a:rPr>
              <a:t> </a:t>
            </a: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远端端口映射</a:t>
            </a:r>
            <a:endParaRPr lang="en-US" altLang="zh-CN" dirty="0">
              <a:latin typeface="华文中宋" pitchFamily="2" charset="-122"/>
              <a:ea typeface="华文中宋" pitchFamily="2" charset="-122"/>
            </a:endParaRPr>
          </a:p>
          <a:p>
            <a:pPr lvl="1">
              <a:lnSpc>
                <a:spcPct val="150000"/>
              </a:lnSpc>
            </a:pPr>
            <a:r>
              <a:rPr lang="en-US" altLang="zh-CN" dirty="0">
                <a:solidFill>
                  <a:srgbClr val="FFFF00"/>
                </a:solidFill>
                <a:latin typeface="华文中宋" pitchFamily="2" charset="-122"/>
                <a:ea typeface="华文中宋" pitchFamily="2" charset="-122"/>
              </a:rPr>
              <a:t>Direct-</a:t>
            </a:r>
            <a:r>
              <a:rPr lang="en-US" altLang="zh-CN" dirty="0" err="1">
                <a:solidFill>
                  <a:srgbClr val="FFFF00"/>
                </a:solidFill>
                <a:latin typeface="华文中宋" pitchFamily="2" charset="-122"/>
                <a:ea typeface="华文中宋" pitchFamily="2" charset="-122"/>
              </a:rPr>
              <a:t>tcpip</a:t>
            </a:r>
            <a:r>
              <a:rPr lang="en-US" altLang="zh-CN" dirty="0">
                <a:latin typeface="华文中宋" pitchFamily="2" charset="-122"/>
                <a:ea typeface="华文中宋" pitchFamily="2" charset="-122"/>
              </a:rPr>
              <a:t> : </a:t>
            </a:r>
            <a:r>
              <a:rPr lang="zh-CN" altLang="en-US" dirty="0">
                <a:latin typeface="华文中宋" pitchFamily="2" charset="-122"/>
                <a:ea typeface="华文中宋" pitchFamily="2" charset="-122"/>
              </a:rPr>
              <a:t>本地端口映射</a:t>
            </a:r>
            <a:endParaRPr lang="zh-CN" altLang="en-US" b="1"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146</a:t>
            </a:fld>
            <a:endParaRPr lang="en-US" altLang="zh-CN" dirty="0"/>
          </a:p>
        </p:txBody>
      </p:sp>
    </p:spTree>
    <p:extLst>
      <p:ext uri="{BB962C8B-B14F-4D97-AF65-F5344CB8AC3E}">
        <p14:creationId xmlns:p14="http://schemas.microsoft.com/office/powerpoint/2010/main" val="233213914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zh-CN" b="1" dirty="0">
                <a:ea typeface="宋体" charset="-122"/>
              </a:rPr>
              <a:t>3. </a:t>
            </a:r>
            <a:r>
              <a:rPr lang="zh-CN" altLang="en-US" dirty="0"/>
              <a:t>端口映射</a:t>
            </a:r>
            <a:endParaRPr lang="zh-CN" altLang="en-US" b="1" dirty="0">
              <a:ea typeface="宋体" charset="-122"/>
            </a:endParaRPr>
          </a:p>
        </p:txBody>
      </p:sp>
      <p:sp>
        <p:nvSpPr>
          <p:cNvPr id="528387" name="Rectangle 3"/>
          <p:cNvSpPr>
            <a:spLocks noGrp="1" noChangeArrowheads="1"/>
          </p:cNvSpPr>
          <p:nvPr>
            <p:ph idx="1"/>
          </p:nvPr>
        </p:nvSpPr>
        <p:spPr>
          <a:xfrm>
            <a:off x="827584" y="1052736"/>
            <a:ext cx="8136904" cy="5805264"/>
          </a:xfrm>
          <a:noFill/>
        </p:spPr>
        <p:txBody>
          <a:bodyPr/>
          <a:lstStyle/>
          <a:p>
            <a:pPr>
              <a:lnSpc>
                <a:spcPct val="130000"/>
              </a:lnSpc>
              <a:spcBef>
                <a:spcPts val="600"/>
              </a:spcBef>
              <a:spcAft>
                <a:spcPts val="600"/>
              </a:spcAft>
            </a:pPr>
            <a:r>
              <a:rPr lang="en-US" altLang="zh-CN" sz="2400" dirty="0"/>
              <a:t>SSH </a:t>
            </a:r>
            <a:r>
              <a:rPr lang="zh-CN" altLang="en-US" sz="2400" dirty="0"/>
              <a:t>最有用的特征之一就是</a:t>
            </a:r>
            <a:r>
              <a:rPr lang="zh-CN" altLang="en-US" sz="2400" dirty="0">
                <a:solidFill>
                  <a:srgbClr val="FFFF00"/>
                </a:solidFill>
                <a:effectLst>
                  <a:outerShdw blurRad="38100" dist="38100" dir="2700000" algn="tl">
                    <a:srgbClr val="000000">
                      <a:alpha val="43137"/>
                    </a:srgbClr>
                  </a:outerShdw>
                </a:effectLst>
              </a:rPr>
              <a:t>端口映射</a:t>
            </a:r>
            <a:endParaRPr lang="en-US" altLang="zh-CN" sz="2400" dirty="0">
              <a:solidFill>
                <a:srgbClr val="FFFF00"/>
              </a:solidFill>
              <a:effectLst>
                <a:outerShdw blurRad="38100" dist="38100" dir="2700000" algn="tl">
                  <a:srgbClr val="000000">
                    <a:alpha val="43137"/>
                  </a:srgbClr>
                </a:outerShdw>
              </a:effectLst>
            </a:endParaRPr>
          </a:p>
          <a:p>
            <a:pPr>
              <a:lnSpc>
                <a:spcPct val="130000"/>
              </a:lnSpc>
              <a:spcBef>
                <a:spcPts val="600"/>
              </a:spcBef>
              <a:spcAft>
                <a:spcPts val="600"/>
              </a:spcAft>
            </a:pPr>
            <a:r>
              <a:rPr lang="zh-CN" altLang="en-US" sz="2400" dirty="0"/>
              <a:t>本质上，端口映射能够</a:t>
            </a:r>
            <a:r>
              <a:rPr lang="zh-CN" altLang="en-US" sz="2400" dirty="0">
                <a:solidFill>
                  <a:srgbClr val="FFFF00"/>
                </a:solidFill>
                <a:effectLst>
                  <a:outerShdw blurRad="38100" dist="38100" dir="2700000" algn="tl">
                    <a:srgbClr val="000000">
                      <a:alpha val="43137"/>
                    </a:srgbClr>
                  </a:outerShdw>
                </a:effectLst>
              </a:rPr>
              <a:t>将任何不安全的</a:t>
            </a:r>
            <a:r>
              <a:rPr lang="en-US" altLang="zh-CN" sz="2400" dirty="0">
                <a:solidFill>
                  <a:srgbClr val="FFFF00"/>
                </a:solidFill>
                <a:effectLst>
                  <a:outerShdw blurRad="38100" dist="38100" dir="2700000" algn="tl">
                    <a:srgbClr val="000000">
                      <a:alpha val="43137"/>
                    </a:srgbClr>
                  </a:outerShdw>
                </a:effectLst>
              </a:rPr>
              <a:t>TCP </a:t>
            </a:r>
            <a:r>
              <a:rPr lang="zh-CN" altLang="en-US" sz="2400" dirty="0">
                <a:solidFill>
                  <a:srgbClr val="FFFF00"/>
                </a:solidFill>
                <a:effectLst>
                  <a:outerShdw blurRad="38100" dist="38100" dir="2700000" algn="tl">
                    <a:srgbClr val="000000">
                      <a:alpha val="43137"/>
                    </a:srgbClr>
                  </a:outerShdw>
                </a:effectLst>
              </a:rPr>
              <a:t>连接转换成安全的</a:t>
            </a:r>
            <a:r>
              <a:rPr lang="en-US" altLang="zh-CN" sz="2400" dirty="0">
                <a:solidFill>
                  <a:srgbClr val="FFFF00"/>
                </a:solidFill>
                <a:effectLst>
                  <a:outerShdw blurRad="38100" dist="38100" dir="2700000" algn="tl">
                    <a:srgbClr val="000000">
                      <a:alpha val="43137"/>
                    </a:srgbClr>
                  </a:outerShdw>
                </a:effectLst>
              </a:rPr>
              <a:t>SSH </a:t>
            </a:r>
            <a:r>
              <a:rPr lang="zh-CN" altLang="en-US" sz="2400" dirty="0">
                <a:solidFill>
                  <a:srgbClr val="FFFF00"/>
                </a:solidFill>
                <a:effectLst>
                  <a:outerShdw blurRad="38100" dist="38100" dir="2700000" algn="tl">
                    <a:srgbClr val="000000">
                      <a:alpha val="43137"/>
                    </a:srgbClr>
                  </a:outerShdw>
                </a:effectLst>
              </a:rPr>
              <a:t>连接</a:t>
            </a:r>
            <a:r>
              <a:rPr lang="zh-CN" altLang="en-US" sz="2400" dirty="0"/>
              <a:t>，</a:t>
            </a:r>
            <a:r>
              <a:rPr lang="en-US" altLang="zh-CN" sz="2400" dirty="0"/>
              <a:t> </a:t>
            </a:r>
            <a:r>
              <a:rPr lang="zh-CN" altLang="en-US" sz="2400" dirty="0"/>
              <a:t>称为</a:t>
            </a:r>
            <a:r>
              <a:rPr lang="en-US" altLang="zh-CN" sz="2400" dirty="0"/>
              <a:t>SSH</a:t>
            </a:r>
            <a:r>
              <a:rPr lang="zh-CN" altLang="en-US" sz="2400" dirty="0"/>
              <a:t>通道</a:t>
            </a:r>
            <a:endParaRPr lang="en-US" altLang="zh-CN" sz="2400" dirty="0"/>
          </a:p>
          <a:p>
            <a:pPr>
              <a:lnSpc>
                <a:spcPct val="130000"/>
              </a:lnSpc>
              <a:spcBef>
                <a:spcPts val="600"/>
              </a:spcBef>
              <a:spcAft>
                <a:spcPts val="600"/>
              </a:spcAft>
            </a:pPr>
            <a:r>
              <a:rPr lang="zh-CN" altLang="en-US" sz="2400" dirty="0"/>
              <a:t>一个端口是一个</a:t>
            </a:r>
            <a:r>
              <a:rPr lang="en-US" altLang="zh-CN" sz="2400" dirty="0"/>
              <a:t>TCP </a:t>
            </a:r>
            <a:r>
              <a:rPr lang="zh-CN" altLang="en-US" sz="2400" dirty="0"/>
              <a:t>用户的标识符</a:t>
            </a:r>
            <a:endParaRPr lang="en-US" altLang="zh-CN" sz="2400" dirty="0"/>
          </a:p>
          <a:p>
            <a:pPr>
              <a:lnSpc>
                <a:spcPct val="130000"/>
              </a:lnSpc>
              <a:spcBef>
                <a:spcPts val="600"/>
              </a:spcBef>
              <a:spcAft>
                <a:spcPts val="600"/>
              </a:spcAft>
            </a:pPr>
            <a:r>
              <a:rPr lang="zh-CN" altLang="en-US" sz="2400" dirty="0"/>
              <a:t>基于端口数，输入的</a:t>
            </a:r>
            <a:r>
              <a:rPr lang="en-US" altLang="zh-CN" sz="2400" dirty="0"/>
              <a:t>TCP </a:t>
            </a:r>
            <a:r>
              <a:rPr lang="zh-CN" altLang="en-US" sz="2400" dirty="0"/>
              <a:t>通信量被传送到恰当的应用程序中</a:t>
            </a:r>
            <a:endParaRPr lang="en-US" altLang="zh-CN" sz="2400" dirty="0"/>
          </a:p>
          <a:p>
            <a:pPr>
              <a:lnSpc>
                <a:spcPct val="130000"/>
              </a:lnSpc>
              <a:spcBef>
                <a:spcPts val="600"/>
              </a:spcBef>
              <a:spcAft>
                <a:spcPts val="600"/>
              </a:spcAft>
            </a:pPr>
            <a:r>
              <a:rPr lang="en-US" altLang="zh-CN" sz="2400" dirty="0"/>
              <a:t>SSH </a:t>
            </a:r>
            <a:r>
              <a:rPr lang="zh-CN" altLang="en-US" sz="2400" dirty="0"/>
              <a:t>提供两种类型的端口映射</a:t>
            </a:r>
            <a:r>
              <a:rPr lang="en-US" altLang="zh-CN" sz="2400" dirty="0"/>
              <a:t>:</a:t>
            </a:r>
            <a:r>
              <a:rPr lang="zh-CN" altLang="en-US" sz="2400" dirty="0">
                <a:solidFill>
                  <a:srgbClr val="FFFF00"/>
                </a:solidFill>
                <a:effectLst>
                  <a:outerShdw blurRad="38100" dist="38100" dir="2700000" algn="tl">
                    <a:srgbClr val="000000">
                      <a:alpha val="43137"/>
                    </a:srgbClr>
                  </a:outerShdw>
                </a:effectLst>
              </a:rPr>
              <a:t>本地映射和远端映射</a:t>
            </a:r>
            <a:endParaRPr lang="en-US" altLang="zh-CN" sz="2400" dirty="0">
              <a:solidFill>
                <a:srgbClr val="FFFF00"/>
              </a:solidFill>
              <a:effectLst>
                <a:outerShdw blurRad="38100" dist="38100" dir="2700000" algn="tl">
                  <a:srgbClr val="000000">
                    <a:alpha val="43137"/>
                  </a:srgbClr>
                </a:outerShdw>
              </a:effectLst>
            </a:endParaRPr>
          </a:p>
          <a:p>
            <a:pPr lvl="1">
              <a:lnSpc>
                <a:spcPct val="130000"/>
              </a:lnSpc>
              <a:spcBef>
                <a:spcPts val="600"/>
              </a:spcBef>
              <a:spcAft>
                <a:spcPts val="600"/>
              </a:spcAft>
            </a:pPr>
            <a:r>
              <a:rPr lang="zh-CN" altLang="en-US" dirty="0"/>
              <a:t>本地映射允许客户端建立一个</a:t>
            </a:r>
            <a:r>
              <a:rPr lang="en-US" altLang="zh-CN" dirty="0"/>
              <a:t>"</a:t>
            </a:r>
            <a:r>
              <a:rPr lang="en-US" altLang="zh-CN" dirty="0" err="1"/>
              <a:t>hjjacker</a:t>
            </a:r>
            <a:r>
              <a:rPr lang="en-US" altLang="zh-CN" dirty="0"/>
              <a:t>" </a:t>
            </a:r>
            <a:r>
              <a:rPr lang="zh-CN" altLang="en-US" dirty="0"/>
              <a:t>进程</a:t>
            </a:r>
            <a:endParaRPr lang="en-US" altLang="zh-CN" dirty="0"/>
          </a:p>
          <a:p>
            <a:pPr lvl="1">
              <a:lnSpc>
                <a:spcPct val="130000"/>
              </a:lnSpc>
              <a:spcBef>
                <a:spcPts val="600"/>
              </a:spcBef>
              <a:spcAft>
                <a:spcPts val="600"/>
              </a:spcAft>
            </a:pPr>
            <a:r>
              <a:rPr lang="zh-CN" altLang="en-US" dirty="0"/>
              <a:t>远端映射，用户的</a:t>
            </a:r>
            <a:r>
              <a:rPr lang="en-US" altLang="zh-CN" dirty="0"/>
              <a:t>SSH </a:t>
            </a:r>
            <a:r>
              <a:rPr lang="zh-CN" altLang="en-US" dirty="0"/>
              <a:t>客户端独自运行在服务器</a:t>
            </a:r>
            <a:endParaRPr lang="en-US" altLang="zh-CN"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147</a:t>
            </a:fld>
            <a:endParaRPr lang="en-US" altLang="zh-CN"/>
          </a:p>
        </p:txBody>
      </p:sp>
    </p:spTree>
    <p:extLst>
      <p:ext uri="{BB962C8B-B14F-4D97-AF65-F5344CB8AC3E}">
        <p14:creationId xmlns:p14="http://schemas.microsoft.com/office/powerpoint/2010/main" val="262832833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zh-CN" b="1" dirty="0">
                <a:ea typeface="宋体" charset="-122"/>
              </a:rPr>
              <a:t>3. </a:t>
            </a:r>
            <a:r>
              <a:rPr lang="zh-CN" altLang="en-US" dirty="0"/>
              <a:t>端口映射</a:t>
            </a:r>
            <a:r>
              <a:rPr lang="en-US" altLang="zh-CN" dirty="0"/>
              <a:t>-</a:t>
            </a:r>
            <a:r>
              <a:rPr lang="zh-CN" altLang="en-US" dirty="0"/>
              <a:t>本地转发</a:t>
            </a:r>
            <a:endParaRPr lang="zh-CN" altLang="en-US" b="1" dirty="0">
              <a:ea typeface="宋体"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148</a:t>
            </a:fld>
            <a:endParaRPr lang="en-US" altLang="zh-CN"/>
          </a:p>
        </p:txBody>
      </p:sp>
      <p:pic>
        <p:nvPicPr>
          <p:cNvPr id="5" name="图片 4"/>
          <p:cNvPicPr>
            <a:picLocks noChangeAspect="1"/>
          </p:cNvPicPr>
          <p:nvPr/>
        </p:nvPicPr>
        <p:blipFill>
          <a:blip r:embed="rId2"/>
          <a:stretch>
            <a:fillRect/>
          </a:stretch>
        </p:blipFill>
        <p:spPr>
          <a:xfrm>
            <a:off x="2195736" y="1196752"/>
            <a:ext cx="5742955" cy="2736304"/>
          </a:xfrm>
          <a:prstGeom prst="rect">
            <a:avLst/>
          </a:prstGeom>
        </p:spPr>
      </p:pic>
      <p:sp>
        <p:nvSpPr>
          <p:cNvPr id="6" name="矩形 5"/>
          <p:cNvSpPr/>
          <p:nvPr/>
        </p:nvSpPr>
        <p:spPr>
          <a:xfrm>
            <a:off x="899592" y="3903712"/>
            <a:ext cx="7920880" cy="2702471"/>
          </a:xfrm>
          <a:prstGeom prst="rect">
            <a:avLst/>
          </a:prstGeom>
        </p:spPr>
        <p:txBody>
          <a:bodyPr wrap="square">
            <a:spAutoFit/>
          </a:bodyPr>
          <a:lstStyle/>
          <a:p>
            <a:pPr marL="742950" lvl="1" indent="-285750">
              <a:lnSpc>
                <a:spcPct val="150000"/>
              </a:lnSpc>
              <a:spcBef>
                <a:spcPct val="20000"/>
              </a:spcBef>
              <a:buClr>
                <a:srgbClr val="FFFF00"/>
              </a:buClr>
              <a:buFont typeface="Wingdings" pitchFamily="2" charset="2"/>
              <a:buChar char="Ø"/>
            </a:pPr>
            <a:r>
              <a:rPr lang="zh-CN" altLang="en-US" dirty="0">
                <a:solidFill>
                  <a:srgbClr val="C00000"/>
                </a:solidFill>
                <a:latin typeface="华文中宋" pitchFamily="2" charset="-122"/>
                <a:ea typeface="华文中宋" pitchFamily="2" charset="-122"/>
              </a:rPr>
              <a:t>在 </a:t>
            </a:r>
            <a:r>
              <a:rPr lang="en-US" altLang="zh-CN" dirty="0" err="1">
                <a:solidFill>
                  <a:srgbClr val="C00000"/>
                </a:solidFill>
                <a:latin typeface="华文中宋" pitchFamily="2" charset="-122"/>
                <a:ea typeface="华文中宋" pitchFamily="2" charset="-122"/>
              </a:rPr>
              <a:t>LdapClientHost</a:t>
            </a:r>
            <a:r>
              <a:rPr lang="en-US" altLang="zh-CN" dirty="0">
                <a:solidFill>
                  <a:srgbClr val="C00000"/>
                </a:solidFill>
                <a:latin typeface="华文中宋" pitchFamily="2" charset="-122"/>
                <a:ea typeface="华文中宋" pitchFamily="2" charset="-122"/>
              </a:rPr>
              <a:t> </a:t>
            </a:r>
            <a:r>
              <a:rPr lang="zh-CN" altLang="en-US" dirty="0">
                <a:solidFill>
                  <a:srgbClr val="C00000"/>
                </a:solidFill>
                <a:latin typeface="华文中宋" pitchFamily="2" charset="-122"/>
                <a:ea typeface="华文中宋" pitchFamily="2" charset="-122"/>
              </a:rPr>
              <a:t>上的应用将数据发送到本机的 </a:t>
            </a:r>
            <a:r>
              <a:rPr lang="en-US" altLang="zh-CN" dirty="0">
                <a:solidFill>
                  <a:srgbClr val="C00000"/>
                </a:solidFill>
                <a:latin typeface="华文中宋" pitchFamily="2" charset="-122"/>
                <a:ea typeface="华文中宋" pitchFamily="2" charset="-122"/>
              </a:rPr>
              <a:t>7001 </a:t>
            </a:r>
            <a:r>
              <a:rPr lang="zh-CN" altLang="en-US" dirty="0">
                <a:solidFill>
                  <a:srgbClr val="C00000"/>
                </a:solidFill>
                <a:latin typeface="华文中宋" pitchFamily="2" charset="-122"/>
                <a:ea typeface="华文中宋" pitchFamily="2" charset="-122"/>
              </a:rPr>
              <a:t>端口上，</a:t>
            </a:r>
          </a:p>
          <a:p>
            <a:pPr marL="742950" lvl="1" indent="-285750">
              <a:lnSpc>
                <a:spcPct val="150000"/>
              </a:lnSpc>
              <a:spcBef>
                <a:spcPct val="20000"/>
              </a:spcBef>
              <a:buClr>
                <a:srgbClr val="FFFF00"/>
              </a:buClr>
              <a:buFont typeface="Wingdings" pitchFamily="2" charset="2"/>
              <a:buChar char="Ø"/>
            </a:pPr>
            <a:r>
              <a:rPr lang="zh-CN" altLang="en-US" dirty="0">
                <a:solidFill>
                  <a:srgbClr val="C00000"/>
                </a:solidFill>
                <a:latin typeface="华文中宋" pitchFamily="2" charset="-122"/>
                <a:ea typeface="华文中宋" pitchFamily="2" charset="-122"/>
              </a:rPr>
              <a:t>而本机的 </a:t>
            </a:r>
            <a:r>
              <a:rPr lang="en-US" altLang="zh-CN" dirty="0">
                <a:solidFill>
                  <a:srgbClr val="C00000"/>
                </a:solidFill>
                <a:latin typeface="华文中宋" pitchFamily="2" charset="-122"/>
                <a:ea typeface="华文中宋" pitchFamily="2" charset="-122"/>
              </a:rPr>
              <a:t>SSH Client </a:t>
            </a:r>
            <a:r>
              <a:rPr lang="zh-CN" altLang="en-US" dirty="0">
                <a:solidFill>
                  <a:srgbClr val="C00000"/>
                </a:solidFill>
                <a:latin typeface="华文中宋" pitchFamily="2" charset="-122"/>
                <a:ea typeface="华文中宋" pitchFamily="2" charset="-122"/>
              </a:rPr>
              <a:t>会将 </a:t>
            </a:r>
            <a:r>
              <a:rPr lang="en-US" altLang="zh-CN" dirty="0">
                <a:solidFill>
                  <a:srgbClr val="C00000"/>
                </a:solidFill>
                <a:latin typeface="华文中宋" pitchFamily="2" charset="-122"/>
                <a:ea typeface="华文中宋" pitchFamily="2" charset="-122"/>
              </a:rPr>
              <a:t>7001 </a:t>
            </a:r>
            <a:r>
              <a:rPr lang="zh-CN" altLang="en-US" dirty="0">
                <a:solidFill>
                  <a:srgbClr val="C00000"/>
                </a:solidFill>
                <a:latin typeface="华文中宋" pitchFamily="2" charset="-122"/>
                <a:ea typeface="华文中宋" pitchFamily="2" charset="-122"/>
              </a:rPr>
              <a:t>端口收到的数据加密并转发到 </a:t>
            </a:r>
            <a:r>
              <a:rPr lang="en-US" altLang="zh-CN" dirty="0" err="1">
                <a:solidFill>
                  <a:srgbClr val="C00000"/>
                </a:solidFill>
                <a:latin typeface="华文中宋" pitchFamily="2" charset="-122"/>
                <a:ea typeface="华文中宋" pitchFamily="2" charset="-122"/>
              </a:rPr>
              <a:t>LdapServertHost</a:t>
            </a:r>
            <a:r>
              <a:rPr lang="en-US" altLang="zh-CN" dirty="0">
                <a:solidFill>
                  <a:srgbClr val="C00000"/>
                </a:solidFill>
                <a:latin typeface="华文中宋" pitchFamily="2" charset="-122"/>
                <a:ea typeface="华文中宋" pitchFamily="2" charset="-122"/>
              </a:rPr>
              <a:t> </a:t>
            </a:r>
            <a:r>
              <a:rPr lang="zh-CN" altLang="en-US" dirty="0">
                <a:solidFill>
                  <a:srgbClr val="C00000"/>
                </a:solidFill>
                <a:latin typeface="华文中宋" pitchFamily="2" charset="-122"/>
                <a:ea typeface="华文中宋" pitchFamily="2" charset="-122"/>
              </a:rPr>
              <a:t>的 </a:t>
            </a:r>
            <a:r>
              <a:rPr lang="en-US" altLang="zh-CN" dirty="0">
                <a:solidFill>
                  <a:srgbClr val="C00000"/>
                </a:solidFill>
                <a:latin typeface="华文中宋" pitchFamily="2" charset="-122"/>
                <a:ea typeface="华文中宋" pitchFamily="2" charset="-122"/>
              </a:rPr>
              <a:t>SSH Server </a:t>
            </a:r>
            <a:r>
              <a:rPr lang="zh-CN" altLang="en-US" dirty="0">
                <a:solidFill>
                  <a:srgbClr val="C00000"/>
                </a:solidFill>
                <a:latin typeface="华文中宋" pitchFamily="2" charset="-122"/>
                <a:ea typeface="华文中宋" pitchFamily="2" charset="-122"/>
              </a:rPr>
              <a:t>上。</a:t>
            </a:r>
          </a:p>
          <a:p>
            <a:pPr marL="742950" lvl="1" indent="-285750">
              <a:lnSpc>
                <a:spcPct val="150000"/>
              </a:lnSpc>
              <a:spcBef>
                <a:spcPct val="20000"/>
              </a:spcBef>
              <a:buClr>
                <a:srgbClr val="FFFF00"/>
              </a:buClr>
              <a:buFont typeface="Wingdings" pitchFamily="2" charset="2"/>
              <a:buChar char="Ø"/>
            </a:pPr>
            <a:r>
              <a:rPr lang="en-US" altLang="zh-CN" dirty="0">
                <a:solidFill>
                  <a:srgbClr val="C00000"/>
                </a:solidFill>
                <a:latin typeface="华文中宋" pitchFamily="2" charset="-122"/>
                <a:ea typeface="华文中宋" pitchFamily="2" charset="-122"/>
              </a:rPr>
              <a:t>SSH Server </a:t>
            </a:r>
            <a:r>
              <a:rPr lang="zh-CN" altLang="en-US" dirty="0">
                <a:solidFill>
                  <a:srgbClr val="C00000"/>
                </a:solidFill>
                <a:latin typeface="华文中宋" pitchFamily="2" charset="-122"/>
                <a:ea typeface="华文中宋" pitchFamily="2" charset="-122"/>
              </a:rPr>
              <a:t>会解密收到的数据并将之转发到监听的 </a:t>
            </a:r>
            <a:r>
              <a:rPr lang="en-US" altLang="zh-CN" dirty="0">
                <a:solidFill>
                  <a:srgbClr val="C00000"/>
                </a:solidFill>
                <a:latin typeface="华文中宋" pitchFamily="2" charset="-122"/>
                <a:ea typeface="华文中宋" pitchFamily="2" charset="-122"/>
              </a:rPr>
              <a:t>LDAP 389 </a:t>
            </a:r>
            <a:r>
              <a:rPr lang="zh-CN" altLang="en-US" dirty="0">
                <a:solidFill>
                  <a:srgbClr val="C00000"/>
                </a:solidFill>
                <a:latin typeface="华文中宋" pitchFamily="2" charset="-122"/>
                <a:ea typeface="华文中宋" pitchFamily="2" charset="-122"/>
              </a:rPr>
              <a:t>端口上，</a:t>
            </a:r>
          </a:p>
          <a:p>
            <a:pPr marL="742950" lvl="1" indent="-285750">
              <a:lnSpc>
                <a:spcPct val="150000"/>
              </a:lnSpc>
              <a:spcBef>
                <a:spcPct val="20000"/>
              </a:spcBef>
              <a:buClr>
                <a:srgbClr val="FFFF00"/>
              </a:buClr>
              <a:buFont typeface="Wingdings" pitchFamily="2" charset="2"/>
              <a:buChar char="Ø"/>
            </a:pPr>
            <a:r>
              <a:rPr lang="zh-CN" altLang="en-US" dirty="0">
                <a:solidFill>
                  <a:srgbClr val="C00000"/>
                </a:solidFill>
                <a:latin typeface="华文中宋" pitchFamily="2" charset="-122"/>
                <a:ea typeface="华文中宋" pitchFamily="2" charset="-122"/>
              </a:rPr>
              <a:t>最后再将从 </a:t>
            </a:r>
            <a:r>
              <a:rPr lang="en-US" altLang="zh-CN" dirty="0">
                <a:solidFill>
                  <a:srgbClr val="C00000"/>
                </a:solidFill>
                <a:latin typeface="华文中宋" pitchFamily="2" charset="-122"/>
                <a:ea typeface="华文中宋" pitchFamily="2" charset="-122"/>
              </a:rPr>
              <a:t>LDAP </a:t>
            </a:r>
            <a:r>
              <a:rPr lang="zh-CN" altLang="en-US" dirty="0">
                <a:solidFill>
                  <a:srgbClr val="C00000"/>
                </a:solidFill>
                <a:latin typeface="华文中宋" pitchFamily="2" charset="-122"/>
                <a:ea typeface="华文中宋" pitchFamily="2" charset="-122"/>
              </a:rPr>
              <a:t>返回的数据原路返回以完成整个流程</a:t>
            </a:r>
            <a:r>
              <a:rPr lang="zh-CN" altLang="en-US" dirty="0">
                <a:latin typeface="华文中宋" pitchFamily="2" charset="-122"/>
                <a:ea typeface="华文中宋" pitchFamily="2" charset="-122"/>
              </a:rPr>
              <a:t>。</a:t>
            </a:r>
          </a:p>
        </p:txBody>
      </p:sp>
    </p:spTree>
    <p:extLst>
      <p:ext uri="{BB962C8B-B14F-4D97-AF65-F5344CB8AC3E}">
        <p14:creationId xmlns:p14="http://schemas.microsoft.com/office/powerpoint/2010/main" val="223871886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p:nvPr>
        </p:nvSpPr>
        <p:spPr/>
        <p:txBody>
          <a:bodyPr/>
          <a:lstStyle/>
          <a:p>
            <a:r>
              <a:rPr lang="en-US" altLang="zh-CN" b="1" dirty="0">
                <a:ea typeface="宋体" charset="-122"/>
              </a:rPr>
              <a:t>3. </a:t>
            </a:r>
            <a:r>
              <a:rPr lang="zh-CN" altLang="en-US" dirty="0"/>
              <a:t>端口映射</a:t>
            </a:r>
            <a:r>
              <a:rPr lang="en-US" altLang="zh-CN" dirty="0"/>
              <a:t>-</a:t>
            </a:r>
            <a:r>
              <a:rPr lang="zh-CN" altLang="en-US" dirty="0"/>
              <a:t>远程转发</a:t>
            </a:r>
            <a:endParaRPr lang="zh-CN" altLang="en-US" b="1" dirty="0">
              <a:ea typeface="宋体"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149</a:t>
            </a:fld>
            <a:endParaRPr lang="en-US" altLang="zh-CN"/>
          </a:p>
        </p:txBody>
      </p:sp>
      <p:pic>
        <p:nvPicPr>
          <p:cNvPr id="3" name="图片 2"/>
          <p:cNvPicPr>
            <a:picLocks noChangeAspect="1"/>
          </p:cNvPicPr>
          <p:nvPr/>
        </p:nvPicPr>
        <p:blipFill>
          <a:blip r:embed="rId2"/>
          <a:stretch>
            <a:fillRect/>
          </a:stretch>
        </p:blipFill>
        <p:spPr>
          <a:xfrm>
            <a:off x="1424080" y="1340768"/>
            <a:ext cx="7198269" cy="3528392"/>
          </a:xfrm>
          <a:prstGeom prst="rect">
            <a:avLst/>
          </a:prstGeom>
        </p:spPr>
      </p:pic>
      <p:sp>
        <p:nvSpPr>
          <p:cNvPr id="7" name="矩形 6"/>
          <p:cNvSpPr/>
          <p:nvPr/>
        </p:nvSpPr>
        <p:spPr>
          <a:xfrm>
            <a:off x="960984" y="5223465"/>
            <a:ext cx="7920880" cy="1200329"/>
          </a:xfrm>
          <a:prstGeom prst="rect">
            <a:avLst/>
          </a:prstGeom>
        </p:spPr>
        <p:txBody>
          <a:bodyPr wrap="square">
            <a:spAutoFit/>
          </a:bodyPr>
          <a:lstStyle/>
          <a:p>
            <a:pPr marL="742950" lvl="1" indent="-285750">
              <a:lnSpc>
                <a:spcPct val="150000"/>
              </a:lnSpc>
              <a:spcBef>
                <a:spcPct val="20000"/>
              </a:spcBef>
              <a:buClr>
                <a:srgbClr val="FFFF00"/>
              </a:buClr>
              <a:buFont typeface="Wingdings" pitchFamily="2" charset="2"/>
              <a:buChar char="Ø"/>
            </a:pPr>
            <a:r>
              <a:rPr lang="en-US" altLang="zh-CN" sz="2400" dirty="0">
                <a:solidFill>
                  <a:srgbClr val="C00000"/>
                </a:solidFill>
              </a:rPr>
              <a:t>SSH Server </a:t>
            </a:r>
            <a:r>
              <a:rPr lang="zh-CN" altLang="en-US" sz="2400" dirty="0">
                <a:solidFill>
                  <a:srgbClr val="C00000"/>
                </a:solidFill>
              </a:rPr>
              <a:t>和 </a:t>
            </a:r>
            <a:r>
              <a:rPr lang="en-US" altLang="zh-CN" sz="2400" dirty="0">
                <a:solidFill>
                  <a:srgbClr val="C00000"/>
                </a:solidFill>
              </a:rPr>
              <a:t>SSH Client </a:t>
            </a:r>
            <a:r>
              <a:rPr lang="zh-CN" altLang="en-US" sz="2400" dirty="0">
                <a:solidFill>
                  <a:srgbClr val="C00000"/>
                </a:solidFill>
              </a:rPr>
              <a:t>的位置对调了一下，但是数据流依然是一样的</a:t>
            </a:r>
            <a:endParaRPr lang="zh-CN" altLang="en-US" sz="2400" dirty="0">
              <a:latin typeface="华文中宋" pitchFamily="2" charset="-122"/>
              <a:ea typeface="华文中宋" pitchFamily="2" charset="-122"/>
            </a:endParaRPr>
          </a:p>
        </p:txBody>
      </p:sp>
    </p:spTree>
    <p:extLst>
      <p:ext uri="{BB962C8B-B14F-4D97-AF65-F5344CB8AC3E}">
        <p14:creationId xmlns:p14="http://schemas.microsoft.com/office/powerpoint/2010/main" val="3254304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ChangeArrowheads="1"/>
          </p:cNvSpPr>
          <p:nvPr/>
        </p:nvSpPr>
        <p:spPr bwMode="auto">
          <a:xfrm>
            <a:off x="0" y="2852936"/>
            <a:ext cx="9144000" cy="400506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5795" name="Rectangle 3"/>
          <p:cNvSpPr>
            <a:spLocks noGrp="1" noChangeArrowheads="1"/>
          </p:cNvSpPr>
          <p:nvPr>
            <p:ph type="title"/>
          </p:nvPr>
        </p:nvSpPr>
        <p:spPr/>
        <p:txBody>
          <a:bodyPr/>
          <a:lstStyle/>
          <a:p>
            <a:r>
              <a:rPr lang="en-US" altLang="zh-CN" b="1">
                <a:ea typeface="宋体" charset="-122"/>
              </a:rPr>
              <a:t>Web</a:t>
            </a:r>
            <a:r>
              <a:rPr lang="zh-CN" altLang="en-US" b="1">
                <a:ea typeface="宋体" charset="-122"/>
              </a:rPr>
              <a:t>流量安全方法</a:t>
            </a:r>
          </a:p>
        </p:txBody>
      </p:sp>
      <p:sp>
        <p:nvSpPr>
          <p:cNvPr id="2" name="灯片编号占位符 1"/>
          <p:cNvSpPr>
            <a:spLocks noGrp="1"/>
          </p:cNvSpPr>
          <p:nvPr>
            <p:ph type="sldNum" sz="quarter" idx="11"/>
          </p:nvPr>
        </p:nvSpPr>
        <p:spPr/>
        <p:txBody>
          <a:bodyPr/>
          <a:lstStyle/>
          <a:p>
            <a:fld id="{286E7960-0927-4C5F-9709-06C36A8BCF30}" type="slidenum">
              <a:rPr lang="en-US" altLang="zh-CN" smtClean="0"/>
              <a:pPr/>
              <a:t>15</a:t>
            </a:fld>
            <a:endParaRPr lang="en-US" altLang="zh-CN"/>
          </a:p>
        </p:txBody>
      </p:sp>
      <p:pic>
        <p:nvPicPr>
          <p:cNvPr id="545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6952"/>
            <a:ext cx="9144000" cy="34099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259632" y="930936"/>
            <a:ext cx="2734788" cy="430887"/>
          </a:xfrm>
          <a:prstGeom prst="rect">
            <a:avLst/>
          </a:prstGeom>
        </p:spPr>
        <p:txBody>
          <a:bodyPr vert="horz" wrap="none">
            <a:spAutoFit/>
          </a:bodyPr>
          <a:lstStyle/>
          <a:p>
            <a:r>
              <a:rPr lang="en-US" altLang="zh-CN"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Web</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通信安全的实现</a:t>
            </a:r>
          </a:p>
        </p:txBody>
      </p:sp>
      <p:sp>
        <p:nvSpPr>
          <p:cNvPr id="7" name="Rectangle 3"/>
          <p:cNvSpPr txBox="1">
            <a:spLocks noChangeArrowheads="1"/>
          </p:cNvSpPr>
          <p:nvPr/>
        </p:nvSpPr>
        <p:spPr>
          <a:xfrm>
            <a:off x="1115616" y="1412776"/>
            <a:ext cx="7772400" cy="1852565"/>
          </a:xfrm>
          <a:prstGeom prst="rect">
            <a:avLst/>
          </a:prstGeom>
        </p:spPr>
        <p:txBody>
          <a:bodyPr/>
          <a:lstStyle>
            <a:lvl1pPr marL="342900" indent="-342900" algn="l" rtl="0" eaLnBrk="1" fontAlgn="base" hangingPunct="1">
              <a:spcBef>
                <a:spcPct val="20000"/>
              </a:spcBef>
              <a:spcAft>
                <a:spcPct val="0"/>
              </a:spcAft>
              <a:buClr>
                <a:schemeClr val="hlink"/>
              </a:buClr>
              <a:buFont typeface="Wingdings" pitchFamily="2" charset="2"/>
              <a:buChar char="v"/>
              <a:defRPr sz="3200">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4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2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buClr>
                <a:srgbClr val="FFFF00"/>
              </a:buClr>
            </a:pPr>
            <a:r>
              <a:rPr lang="zh-CN" altLang="en-US" sz="2200" dirty="0">
                <a:solidFill>
                  <a:schemeClr val="accent4">
                    <a:lumMod val="10000"/>
                  </a:schemeClr>
                </a:solidFill>
              </a:rPr>
              <a:t>网络层——</a:t>
            </a:r>
            <a:r>
              <a:rPr lang="en-US" altLang="zh-CN" sz="2200" dirty="0">
                <a:solidFill>
                  <a:schemeClr val="accent4">
                    <a:lumMod val="10000"/>
                  </a:schemeClr>
                </a:solidFill>
              </a:rPr>
              <a:t>IP</a:t>
            </a:r>
            <a:r>
              <a:rPr lang="zh-CN" altLang="en-US" sz="2200" dirty="0">
                <a:solidFill>
                  <a:schemeClr val="accent4">
                    <a:lumMod val="10000"/>
                  </a:schemeClr>
                </a:solidFill>
              </a:rPr>
              <a:t>安全性（</a:t>
            </a:r>
            <a:r>
              <a:rPr lang="en-US" altLang="zh-CN" sz="2200" dirty="0" err="1">
                <a:solidFill>
                  <a:schemeClr val="accent4">
                    <a:lumMod val="10000"/>
                  </a:schemeClr>
                </a:solidFill>
              </a:rPr>
              <a:t>IPSec</a:t>
            </a:r>
            <a:r>
              <a:rPr lang="en-US" altLang="zh-CN" sz="2200" dirty="0">
                <a:solidFill>
                  <a:schemeClr val="accent4">
                    <a:lumMod val="10000"/>
                  </a:schemeClr>
                </a:solidFill>
              </a:rPr>
              <a:t>)</a:t>
            </a:r>
          </a:p>
          <a:p>
            <a:pPr>
              <a:buClr>
                <a:srgbClr val="FFFF00"/>
              </a:buClr>
            </a:pPr>
            <a:r>
              <a:rPr lang="zh-CN" altLang="en-US" sz="2200" dirty="0">
                <a:solidFill>
                  <a:schemeClr val="accent4">
                    <a:lumMod val="10000"/>
                  </a:schemeClr>
                </a:solidFill>
              </a:rPr>
              <a:t>传输层——</a:t>
            </a:r>
            <a:r>
              <a:rPr lang="en-US" altLang="zh-CN" sz="2200" dirty="0">
                <a:solidFill>
                  <a:schemeClr val="accent4">
                    <a:lumMod val="10000"/>
                  </a:schemeClr>
                </a:solidFill>
              </a:rPr>
              <a:t>SSL/STL</a:t>
            </a:r>
          </a:p>
          <a:p>
            <a:pPr>
              <a:buClr>
                <a:srgbClr val="FFFF00"/>
              </a:buClr>
            </a:pPr>
            <a:r>
              <a:rPr lang="zh-CN" altLang="en-US" sz="2200" dirty="0">
                <a:solidFill>
                  <a:schemeClr val="accent4">
                    <a:lumMod val="10000"/>
                  </a:schemeClr>
                </a:solidFill>
              </a:rPr>
              <a:t>应用层——</a:t>
            </a:r>
            <a:r>
              <a:rPr lang="en-US" altLang="zh-CN" sz="2200" dirty="0">
                <a:solidFill>
                  <a:schemeClr val="accent4">
                    <a:lumMod val="10000"/>
                  </a:schemeClr>
                </a:solidFill>
              </a:rPr>
              <a:t>S/MIME</a:t>
            </a:r>
            <a:r>
              <a:rPr lang="zh-CN" altLang="en-US" sz="2200" dirty="0">
                <a:solidFill>
                  <a:schemeClr val="accent4">
                    <a:lumMod val="10000"/>
                  </a:schemeClr>
                </a:solidFill>
              </a:rPr>
              <a:t>，</a:t>
            </a:r>
            <a:r>
              <a:rPr lang="en-US" altLang="zh-CN" sz="2200" dirty="0">
                <a:solidFill>
                  <a:schemeClr val="accent4">
                    <a:lumMod val="10000"/>
                  </a:schemeClr>
                </a:solidFill>
              </a:rPr>
              <a:t>PGP</a:t>
            </a:r>
            <a:r>
              <a:rPr lang="zh-CN" altLang="en-US" sz="2200" dirty="0">
                <a:solidFill>
                  <a:schemeClr val="accent4">
                    <a:lumMod val="10000"/>
                  </a:schemeClr>
                </a:solidFill>
              </a:rPr>
              <a:t>，</a:t>
            </a:r>
            <a:r>
              <a:rPr lang="en-US" altLang="zh-CN" sz="2200" dirty="0">
                <a:solidFill>
                  <a:schemeClr val="accent4">
                    <a:lumMod val="10000"/>
                  </a:schemeClr>
                </a:solidFill>
              </a:rPr>
              <a:t>Kerberos</a:t>
            </a:r>
            <a:r>
              <a:rPr lang="zh-CN" altLang="en-US" sz="2200" dirty="0">
                <a:solidFill>
                  <a:schemeClr val="accent4">
                    <a:lumMod val="10000"/>
                  </a:schemeClr>
                </a:solidFill>
              </a:rPr>
              <a:t>，</a:t>
            </a:r>
            <a:r>
              <a:rPr lang="en-US" altLang="zh-CN" sz="2200" dirty="0">
                <a:solidFill>
                  <a:schemeClr val="accent4">
                    <a:lumMod val="10000"/>
                  </a:schemeClr>
                </a:solidFill>
              </a:rPr>
              <a:t>SSH </a:t>
            </a:r>
          </a:p>
          <a:p>
            <a:endParaRPr lang="en-US" altLang="zh-CN" sz="2800" b="1" dirty="0"/>
          </a:p>
          <a:p>
            <a:endParaRPr lang="zh-CN" altLang="en-US" sz="2800" b="1" dirty="0"/>
          </a:p>
        </p:txBody>
      </p:sp>
    </p:spTree>
    <p:extLst>
      <p:ext uri="{BB962C8B-B14F-4D97-AF65-F5344CB8AC3E}">
        <p14:creationId xmlns:p14="http://schemas.microsoft.com/office/powerpoint/2010/main" val="97287043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a:ea typeface="宋体" charset="-122"/>
              </a:rPr>
              <a:t>SSH</a:t>
            </a:r>
            <a:r>
              <a:rPr lang="zh-CN" altLang="en-US" b="1">
                <a:ea typeface="宋体" charset="-122"/>
              </a:rPr>
              <a:t>应用</a:t>
            </a:r>
          </a:p>
        </p:txBody>
      </p:sp>
      <p:sp>
        <p:nvSpPr>
          <p:cNvPr id="525315" name="Rectangle 3"/>
          <p:cNvSpPr>
            <a:spLocks noGrp="1" noChangeArrowheads="1"/>
          </p:cNvSpPr>
          <p:nvPr>
            <p:ph idx="1"/>
          </p:nvPr>
        </p:nvSpPr>
        <p:spPr>
          <a:xfrm>
            <a:off x="899592" y="1110456"/>
            <a:ext cx="8020000" cy="5715000"/>
          </a:xfrm>
          <a:noFill/>
        </p:spPr>
        <p:txBody>
          <a:bodyPr/>
          <a:lstStyle/>
          <a:p>
            <a:pPr>
              <a:lnSpc>
                <a:spcPct val="105000"/>
              </a:lnSpc>
              <a:spcBef>
                <a:spcPts val="600"/>
              </a:spcBef>
              <a:spcAft>
                <a:spcPts val="600"/>
              </a:spcAft>
            </a:pPr>
            <a:r>
              <a:rPr lang="zh-CN" altLang="en-US" sz="2400" dirty="0">
                <a:latin typeface="华文中宋" pitchFamily="2" charset="-122"/>
                <a:ea typeface="华文中宋" pitchFamily="2" charset="-122"/>
              </a:rPr>
              <a:t>通过使用</a:t>
            </a:r>
            <a:r>
              <a:rPr lang="en-US" altLang="zh-CN" sz="2400" dirty="0">
                <a:latin typeface="华文中宋" pitchFamily="2" charset="-122"/>
                <a:ea typeface="华文中宋" pitchFamily="2" charset="-122"/>
              </a:rPr>
              <a:t>SSH</a:t>
            </a:r>
            <a:r>
              <a:rPr lang="zh-CN" altLang="en-US" sz="2400" dirty="0">
                <a:latin typeface="华文中宋" pitchFamily="2" charset="-122"/>
                <a:ea typeface="华文中宋" pitchFamily="2" charset="-122"/>
              </a:rPr>
              <a:t>，可以把所有传输的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数据进行加密</a:t>
            </a:r>
          </a:p>
          <a:p>
            <a:pPr>
              <a:lnSpc>
                <a:spcPct val="105000"/>
              </a:lnSpc>
              <a:spcBef>
                <a:spcPts val="600"/>
              </a:spcBef>
              <a:spcAft>
                <a:spcPts val="600"/>
              </a:spcAft>
            </a:pPr>
            <a:r>
              <a:rPr lang="zh-CN" altLang="en-US" sz="2400" dirty="0">
                <a:latin typeface="华文中宋" pitchFamily="2" charset="-122"/>
                <a:ea typeface="华文中宋" pitchFamily="2" charset="-122"/>
              </a:rPr>
              <a:t>可以</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防止“中间人”攻击</a:t>
            </a:r>
          </a:p>
          <a:p>
            <a:pPr>
              <a:lnSpc>
                <a:spcPct val="105000"/>
              </a:lnSpc>
              <a:spcBef>
                <a:spcPts val="600"/>
              </a:spcBef>
              <a:spcAft>
                <a:spcPts val="600"/>
              </a:spcAft>
            </a:pPr>
            <a:r>
              <a:rPr lang="zh-CN" altLang="en-US" sz="2400" dirty="0">
                <a:latin typeface="华文中宋" pitchFamily="2" charset="-122"/>
                <a:ea typeface="华文中宋" pitchFamily="2" charset="-122"/>
              </a:rPr>
              <a:t>传输的数据是经过压缩的，可以</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加快传输的速度</a:t>
            </a:r>
          </a:p>
          <a:p>
            <a:pPr>
              <a:lnSpc>
                <a:spcPct val="105000"/>
              </a:lnSpc>
              <a:spcBef>
                <a:spcPts val="600"/>
              </a:spcBef>
              <a:spcAft>
                <a:spcPts val="600"/>
              </a:spcAft>
            </a:pPr>
            <a:r>
              <a:rPr lang="en-US" altLang="zh-CN" sz="2400" dirty="0">
                <a:latin typeface="华文中宋" pitchFamily="2" charset="-122"/>
                <a:ea typeface="华文中宋" pitchFamily="2" charset="-122"/>
              </a:rPr>
              <a:t>SSH</a:t>
            </a:r>
            <a:r>
              <a:rPr lang="zh-CN" altLang="en-US" sz="2400" dirty="0">
                <a:latin typeface="华文中宋" pitchFamily="2" charset="-122"/>
                <a:ea typeface="华文中宋" pitchFamily="2" charset="-122"/>
              </a:rPr>
              <a:t>有很多功能，它既可以代替</a:t>
            </a:r>
            <a:r>
              <a:rPr lang="en-US" altLang="zh-CN" sz="2400" dirty="0">
                <a:latin typeface="华文中宋" pitchFamily="2" charset="-122"/>
                <a:ea typeface="华文中宋" pitchFamily="2" charset="-122"/>
              </a:rPr>
              <a:t>telnet</a:t>
            </a:r>
            <a:r>
              <a:rPr lang="zh-CN" altLang="en-US" sz="2400" dirty="0">
                <a:latin typeface="华文中宋" pitchFamily="2" charset="-122"/>
                <a:ea typeface="华文中宋" pitchFamily="2" charset="-122"/>
              </a:rPr>
              <a:t>，又可以为</a:t>
            </a:r>
            <a:r>
              <a:rPr lang="en-US" altLang="zh-CN" sz="2400" dirty="0">
                <a:latin typeface="华文中宋" pitchFamily="2" charset="-122"/>
                <a:ea typeface="华文中宋" pitchFamily="2" charset="-122"/>
              </a:rPr>
              <a:t>ftp</a:t>
            </a:r>
            <a:r>
              <a:rPr lang="zh-CN" altLang="en-US" sz="2400" dirty="0">
                <a:latin typeface="华文中宋" pitchFamily="2" charset="-122"/>
                <a:ea typeface="华文中宋" pitchFamily="2" charset="-122"/>
              </a:rPr>
              <a:t>、甚至</a:t>
            </a:r>
            <a:r>
              <a:rPr lang="en-US" altLang="zh-CN" sz="2400" dirty="0">
                <a:latin typeface="华文中宋" pitchFamily="2" charset="-122"/>
                <a:ea typeface="华文中宋" pitchFamily="2" charset="-122"/>
              </a:rPr>
              <a:t>p2p</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提供一个安全的“通道” </a:t>
            </a:r>
          </a:p>
          <a:p>
            <a:pPr>
              <a:spcBef>
                <a:spcPts val="600"/>
              </a:spcBef>
              <a:spcAft>
                <a:spcPts val="600"/>
              </a:spcAft>
            </a:pPr>
            <a:r>
              <a:rPr lang="en-US" altLang="zh-CN" sz="2400" dirty="0">
                <a:latin typeface="华文中宋" pitchFamily="2" charset="-122"/>
                <a:ea typeface="华文中宋" pitchFamily="2" charset="-122"/>
              </a:rPr>
              <a:t>SSH</a:t>
            </a:r>
            <a:r>
              <a:rPr lang="zh-CN" altLang="en-US" sz="2400" dirty="0">
                <a:latin typeface="华文中宋" pitchFamily="2" charset="-122"/>
                <a:ea typeface="华文中宋" pitchFamily="2" charset="-122"/>
              </a:rPr>
              <a:t>分为两部分：客户端部分和服务端部分 </a:t>
            </a:r>
          </a:p>
          <a:p>
            <a:pPr marL="1349375" lvl="1" indent="-633413"/>
            <a:r>
              <a:rPr lang="zh-CN" altLang="en-US" sz="2200" dirty="0">
                <a:latin typeface="华文中宋" pitchFamily="2" charset="-122"/>
                <a:ea typeface="华文中宋" pitchFamily="2" charset="-122"/>
              </a:rPr>
              <a:t>服务端是一个守护进程</a:t>
            </a:r>
            <a:r>
              <a:rPr lang="en-US" altLang="zh-CN" sz="2200" dirty="0">
                <a:latin typeface="华文中宋" pitchFamily="2" charset="-122"/>
                <a:ea typeface="华文中宋" pitchFamily="2" charset="-122"/>
              </a:rPr>
              <a:t>(demon)</a:t>
            </a:r>
            <a:r>
              <a:rPr lang="zh-CN" altLang="en-US" sz="2200" dirty="0">
                <a:latin typeface="华文中宋" pitchFamily="2" charset="-122"/>
                <a:ea typeface="华文中宋" pitchFamily="2" charset="-122"/>
              </a:rPr>
              <a:t>，他在后台运行并响应来自客户端的连接请求。服务端一般是</a:t>
            </a:r>
            <a:r>
              <a:rPr lang="en-US" altLang="zh-CN" sz="2200" dirty="0" err="1">
                <a:latin typeface="华文中宋" pitchFamily="2" charset="-122"/>
                <a:ea typeface="华文中宋" pitchFamily="2" charset="-122"/>
              </a:rPr>
              <a:t>sshd</a:t>
            </a:r>
            <a:r>
              <a:rPr lang="zh-CN" altLang="en-US" sz="2200" dirty="0">
                <a:latin typeface="华文中宋" pitchFamily="2" charset="-122"/>
                <a:ea typeface="华文中宋" pitchFamily="2" charset="-122"/>
              </a:rPr>
              <a:t>进程，提供了对远程连接的处理，一般包括公共密钥认证、密钥交换、对称密钥加密和非安全连接。 </a:t>
            </a:r>
          </a:p>
          <a:p>
            <a:pPr marL="1349375" lvl="1" indent="-633413"/>
            <a:r>
              <a:rPr lang="zh-CN" altLang="en-US" sz="2200" dirty="0">
                <a:latin typeface="华文中宋" pitchFamily="2" charset="-122"/>
                <a:ea typeface="华文中宋" pitchFamily="2" charset="-122"/>
              </a:rPr>
              <a:t>客户端包含</a:t>
            </a:r>
            <a:r>
              <a:rPr lang="en-US" altLang="zh-CN" sz="2200" dirty="0" err="1">
                <a:latin typeface="华文中宋" pitchFamily="2" charset="-122"/>
                <a:ea typeface="华文中宋" pitchFamily="2" charset="-122"/>
              </a:rPr>
              <a:t>ssh</a:t>
            </a:r>
            <a:r>
              <a:rPr lang="zh-CN" altLang="en-US" sz="2200" dirty="0">
                <a:latin typeface="华文中宋" pitchFamily="2" charset="-122"/>
                <a:ea typeface="华文中宋" pitchFamily="2" charset="-122"/>
              </a:rPr>
              <a:t>程序以及像</a:t>
            </a:r>
            <a:r>
              <a:rPr lang="en-US" altLang="zh-CN" sz="2200" dirty="0" err="1">
                <a:latin typeface="华文中宋" pitchFamily="2" charset="-122"/>
                <a:ea typeface="华文中宋" pitchFamily="2" charset="-122"/>
              </a:rPr>
              <a:t>scp</a:t>
            </a:r>
            <a:r>
              <a:rPr lang="zh-CN" altLang="en-US" sz="2200" dirty="0">
                <a:latin typeface="华文中宋" pitchFamily="2" charset="-122"/>
                <a:ea typeface="华文中宋" pitchFamily="2" charset="-122"/>
              </a:rPr>
              <a:t>（远程拷贝）、</a:t>
            </a:r>
            <a:r>
              <a:rPr lang="en-US" altLang="zh-CN" sz="2200" dirty="0" err="1">
                <a:latin typeface="华文中宋" pitchFamily="2" charset="-122"/>
                <a:ea typeface="华文中宋" pitchFamily="2" charset="-122"/>
              </a:rPr>
              <a:t>slogin</a:t>
            </a:r>
            <a:r>
              <a:rPr lang="zh-CN" altLang="en-US" sz="2200" dirty="0">
                <a:latin typeface="华文中宋" pitchFamily="2" charset="-122"/>
                <a:ea typeface="华文中宋" pitchFamily="2" charset="-122"/>
              </a:rPr>
              <a:t>（远程登陆）、</a:t>
            </a:r>
            <a:r>
              <a:rPr lang="en-US" altLang="zh-CN" sz="2200" dirty="0" err="1">
                <a:latin typeface="华文中宋" pitchFamily="2" charset="-122"/>
                <a:ea typeface="华文中宋" pitchFamily="2" charset="-122"/>
              </a:rPr>
              <a:t>sftp</a:t>
            </a:r>
            <a:r>
              <a:rPr lang="zh-CN" altLang="en-US" sz="2200" dirty="0">
                <a:latin typeface="华文中宋" pitchFamily="2" charset="-122"/>
                <a:ea typeface="华文中宋" pitchFamily="2" charset="-122"/>
              </a:rPr>
              <a:t>（安全文件传输）等其他的应用程序</a:t>
            </a:r>
            <a:r>
              <a:rPr lang="zh-CN" altLang="en-US" dirty="0">
                <a:latin typeface="华文中宋" pitchFamily="2" charset="-122"/>
                <a:ea typeface="华文中宋" pitchFamily="2" charset="-122"/>
              </a:rPr>
              <a:t>。 </a:t>
            </a:r>
            <a:endParaRPr lang="zh-CN" altLang="en-US" sz="20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150</a:t>
            </a:fld>
            <a:endParaRPr lang="en-US" altLang="zh-CN" dirty="0"/>
          </a:p>
        </p:txBody>
      </p:sp>
    </p:spTree>
    <p:extLst>
      <p:ext uri="{BB962C8B-B14F-4D97-AF65-F5344CB8AC3E}">
        <p14:creationId xmlns:p14="http://schemas.microsoft.com/office/powerpoint/2010/main" val="24183973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a:ea typeface="宋体" charset="-122"/>
              </a:rPr>
              <a:t>SSH</a:t>
            </a:r>
            <a:r>
              <a:rPr lang="zh-CN" altLang="en-US" b="1">
                <a:ea typeface="宋体" charset="-122"/>
              </a:rPr>
              <a:t>应用</a:t>
            </a:r>
          </a:p>
        </p:txBody>
      </p:sp>
      <p:sp>
        <p:nvSpPr>
          <p:cNvPr id="531459" name="Rectangle 3"/>
          <p:cNvSpPr>
            <a:spLocks noGrp="1" noChangeArrowheads="1"/>
          </p:cNvSpPr>
          <p:nvPr>
            <p:ph idx="1"/>
          </p:nvPr>
        </p:nvSpPr>
        <p:spPr>
          <a:xfrm>
            <a:off x="827584" y="1268760"/>
            <a:ext cx="8208912" cy="5105400"/>
          </a:xfrm>
          <a:noFill/>
        </p:spPr>
        <p:txBody>
          <a:bodyPr/>
          <a:lstStyle/>
          <a:p>
            <a:pPr>
              <a:lnSpc>
                <a:spcPct val="150000"/>
              </a:lnSpc>
              <a:spcBef>
                <a:spcPts val="1200"/>
              </a:spcBef>
              <a:spcAft>
                <a:spcPts val="1200"/>
              </a:spcAft>
            </a:pPr>
            <a:r>
              <a:rPr lang="zh-CN" altLang="en-US" sz="2400" dirty="0">
                <a:latin typeface="华文中宋" pitchFamily="2" charset="-122"/>
                <a:ea typeface="华文中宋" pitchFamily="2" charset="-122"/>
              </a:rPr>
              <a:t>很多现代</a:t>
            </a:r>
            <a:r>
              <a:rPr lang="en-US" altLang="zh-CN" sz="2400" dirty="0">
                <a:latin typeface="华文中宋" pitchFamily="2" charset="-122"/>
                <a:ea typeface="华文中宋" pitchFamily="2" charset="-122"/>
              </a:rPr>
              <a:t>Linux</a:t>
            </a:r>
            <a:r>
              <a:rPr lang="zh-CN" altLang="en-US" sz="2400" dirty="0">
                <a:latin typeface="华文中宋" pitchFamily="2" charset="-122"/>
                <a:ea typeface="华文中宋" pitchFamily="2" charset="-122"/>
              </a:rPr>
              <a:t>服务器基于安全考虑已经不再开放传统的</a:t>
            </a:r>
            <a:r>
              <a:rPr lang="en-US" altLang="zh-CN" sz="2400" dirty="0">
                <a:latin typeface="华文中宋" pitchFamily="2" charset="-122"/>
                <a:ea typeface="华文中宋" pitchFamily="2" charset="-122"/>
              </a:rPr>
              <a:t>telnet</a:t>
            </a:r>
            <a:r>
              <a:rPr lang="zh-CN" altLang="en-US" sz="2400" dirty="0">
                <a:latin typeface="华文中宋" pitchFamily="2" charset="-122"/>
                <a:ea typeface="华文中宋" pitchFamily="2" charset="-122"/>
              </a:rPr>
              <a:t>和</a:t>
            </a:r>
            <a:r>
              <a:rPr lang="en-US" altLang="zh-CN" sz="2400" dirty="0">
                <a:latin typeface="华文中宋" pitchFamily="2" charset="-122"/>
                <a:ea typeface="华文中宋" pitchFamily="2" charset="-122"/>
              </a:rPr>
              <a:t>ftp</a:t>
            </a:r>
            <a:r>
              <a:rPr lang="zh-CN" altLang="en-US" sz="2400" dirty="0">
                <a:latin typeface="华文中宋" pitchFamily="2" charset="-122"/>
                <a:ea typeface="华文中宋" pitchFamily="2" charset="-122"/>
              </a:rPr>
              <a:t>服务，而是采用更安全</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SSH</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和</a:t>
            </a:r>
            <a:r>
              <a:rPr lang="en-US" altLang="zh-CN" sz="24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sftp</a:t>
            </a:r>
            <a:r>
              <a:rPr lang="zh-CN" altLang="en-US" sz="2400" dirty="0">
                <a:latin typeface="华文中宋" pitchFamily="2" charset="-122"/>
                <a:ea typeface="华文中宋" pitchFamily="2" charset="-122"/>
              </a:rPr>
              <a:t>。 </a:t>
            </a:r>
          </a:p>
          <a:p>
            <a:pPr>
              <a:lnSpc>
                <a:spcPct val="150000"/>
              </a:lnSpc>
              <a:spcBef>
                <a:spcPts val="1200"/>
              </a:spcBef>
              <a:spcAft>
                <a:spcPts val="1200"/>
              </a:spcAft>
            </a:pPr>
            <a:r>
              <a:rPr lang="zh-CN" altLang="en-US" sz="2400" dirty="0">
                <a:latin typeface="华文中宋" pitchFamily="2" charset="-122"/>
                <a:ea typeface="华文中宋" pitchFamily="2" charset="-122"/>
              </a:rPr>
              <a:t>最初</a:t>
            </a:r>
            <a:r>
              <a:rPr lang="en-US" altLang="zh-CN" sz="2400" dirty="0">
                <a:latin typeface="华文中宋" pitchFamily="2" charset="-122"/>
                <a:ea typeface="华文中宋" pitchFamily="2" charset="-122"/>
              </a:rPr>
              <a:t>SSH</a:t>
            </a:r>
            <a:r>
              <a:rPr lang="zh-CN" altLang="en-US" sz="2400" dirty="0">
                <a:latin typeface="华文中宋" pitchFamily="2" charset="-122"/>
                <a:ea typeface="华文中宋" pitchFamily="2" charset="-122"/>
              </a:rPr>
              <a:t>是由芬兰的一家公司开发的。但是因为受版权和加密算法的限制，很多人都转而使用</a:t>
            </a:r>
            <a:r>
              <a:rPr lang="en-US" altLang="zh-CN" sz="24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OpenSSH</a:t>
            </a:r>
            <a:r>
              <a:rPr lang="zh-CN" altLang="en-US" sz="2400" dirty="0">
                <a:latin typeface="华文中宋" pitchFamily="2" charset="-122"/>
                <a:ea typeface="华文中宋" pitchFamily="2" charset="-122"/>
              </a:rPr>
              <a:t>。</a:t>
            </a:r>
          </a:p>
          <a:p>
            <a:pPr>
              <a:lnSpc>
                <a:spcPct val="150000"/>
              </a:lnSpc>
              <a:spcBef>
                <a:spcPts val="1200"/>
              </a:spcBef>
              <a:spcAft>
                <a:spcPts val="1200"/>
              </a:spcAft>
            </a:pPr>
            <a:r>
              <a:rPr lang="en-US" altLang="zh-CN" sz="2400" dirty="0" err="1">
                <a:latin typeface="华文中宋" pitchFamily="2" charset="-122"/>
                <a:ea typeface="华文中宋" pitchFamily="2" charset="-122"/>
              </a:rPr>
              <a:t>OpenSSH</a:t>
            </a:r>
            <a:r>
              <a:rPr lang="zh-CN" altLang="en-US" sz="2400" dirty="0">
                <a:latin typeface="华文中宋" pitchFamily="2" charset="-122"/>
                <a:ea typeface="华文中宋" pitchFamily="2" charset="-122"/>
              </a:rPr>
              <a:t>是</a:t>
            </a:r>
            <a:r>
              <a:rPr lang="en-US" altLang="zh-CN" sz="2400" dirty="0">
                <a:latin typeface="华文中宋" pitchFamily="2" charset="-122"/>
                <a:ea typeface="华文中宋" pitchFamily="2" charset="-122"/>
              </a:rPr>
              <a:t>SSH</a:t>
            </a:r>
            <a:r>
              <a:rPr lang="zh-CN" altLang="en-US" sz="2400" dirty="0">
                <a:latin typeface="华文中宋" pitchFamily="2" charset="-122"/>
                <a:ea typeface="华文中宋" pitchFamily="2" charset="-122"/>
              </a:rPr>
              <a:t>的替代软件，而且是</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免费的</a:t>
            </a:r>
            <a:r>
              <a:rPr lang="zh-CN" altLang="en-US" sz="2400" dirty="0">
                <a:latin typeface="华文中宋" pitchFamily="2" charset="-122"/>
                <a:ea typeface="华文中宋" pitchFamily="2" charset="-122"/>
              </a:rPr>
              <a:t>。 </a:t>
            </a:r>
          </a:p>
          <a:p>
            <a:pPr>
              <a:lnSpc>
                <a:spcPct val="150000"/>
              </a:lnSpc>
              <a:spcBef>
                <a:spcPts val="1200"/>
              </a:spcBef>
              <a:spcAft>
                <a:spcPts val="1200"/>
              </a:spcAft>
            </a:pPr>
            <a:r>
              <a:rPr lang="zh-CN" altLang="en-US" sz="2400" dirty="0">
                <a:latin typeface="华文中宋" pitchFamily="2" charset="-122"/>
                <a:ea typeface="华文中宋" pitchFamily="2" charset="-122"/>
              </a:rPr>
              <a:t>目前用来提供</a:t>
            </a:r>
            <a:r>
              <a:rPr lang="en-US" altLang="zh-CN" sz="2400" dirty="0">
                <a:latin typeface="华文中宋" pitchFamily="2" charset="-122"/>
                <a:ea typeface="华文中宋" pitchFamily="2" charset="-122"/>
              </a:rPr>
              <a:t>SSH</a:t>
            </a:r>
            <a:r>
              <a:rPr lang="zh-CN" altLang="en-US" sz="2400" dirty="0">
                <a:latin typeface="华文中宋" pitchFamily="2" charset="-122"/>
                <a:ea typeface="华文中宋" pitchFamily="2" charset="-122"/>
              </a:rPr>
              <a:t>相关服务的</a:t>
            </a:r>
            <a:r>
              <a:rPr lang="en-US" altLang="zh-CN" sz="2400" dirty="0" err="1">
                <a:latin typeface="华文中宋" pitchFamily="2" charset="-122"/>
                <a:ea typeface="华文中宋" pitchFamily="2" charset="-122"/>
              </a:rPr>
              <a:t>OpenSSH</a:t>
            </a:r>
            <a:r>
              <a:rPr lang="zh-CN" altLang="en-US" sz="2400" dirty="0">
                <a:latin typeface="华文中宋" pitchFamily="2" charset="-122"/>
                <a:ea typeface="华文中宋" pitchFamily="2" charset="-122"/>
              </a:rPr>
              <a:t>主要在</a:t>
            </a:r>
            <a:r>
              <a:rPr lang="en-US" altLang="zh-CN" sz="2400" dirty="0">
                <a:latin typeface="华文中宋" pitchFamily="2" charset="-122"/>
                <a:ea typeface="华文中宋" pitchFamily="2" charset="-122"/>
              </a:rPr>
              <a:t>Linux</a:t>
            </a:r>
            <a:r>
              <a:rPr lang="zh-CN" altLang="en-US" sz="2400" dirty="0">
                <a:latin typeface="华文中宋" pitchFamily="2" charset="-122"/>
                <a:ea typeface="华文中宋" pitchFamily="2" charset="-122"/>
              </a:rPr>
              <a:t>环境开发的。</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151</a:t>
            </a:fld>
            <a:endParaRPr lang="en-US" altLang="zh-CN"/>
          </a:p>
        </p:txBody>
      </p:sp>
    </p:spTree>
    <p:extLst>
      <p:ext uri="{BB962C8B-B14F-4D97-AF65-F5344CB8AC3E}">
        <p14:creationId xmlns:p14="http://schemas.microsoft.com/office/powerpoint/2010/main" val="393824307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p:nvPr>
        </p:nvSpPr>
        <p:spPr/>
        <p:txBody>
          <a:bodyPr/>
          <a:lstStyle/>
          <a:p>
            <a:r>
              <a:rPr lang="en-US" altLang="zh-CN" dirty="0">
                <a:effectLst/>
              </a:rPr>
              <a:t>Windows</a:t>
            </a:r>
            <a:r>
              <a:rPr lang="zh-CN" altLang="en-US" dirty="0">
                <a:effectLst/>
              </a:rPr>
              <a:t>下</a:t>
            </a:r>
            <a:r>
              <a:rPr lang="en-US" altLang="zh-CN" dirty="0">
                <a:effectLst/>
              </a:rPr>
              <a:t>SSH</a:t>
            </a:r>
            <a:r>
              <a:rPr lang="zh-CN" altLang="en-US" dirty="0">
                <a:effectLst/>
              </a:rPr>
              <a:t>免费产品</a:t>
            </a:r>
          </a:p>
        </p:txBody>
      </p:sp>
      <p:sp>
        <p:nvSpPr>
          <p:cNvPr id="524291" name="Rectangle 3"/>
          <p:cNvSpPr>
            <a:spLocks noGrp="1" noChangeArrowheads="1"/>
          </p:cNvSpPr>
          <p:nvPr>
            <p:ph idx="1"/>
          </p:nvPr>
        </p:nvSpPr>
        <p:spPr>
          <a:xfrm>
            <a:off x="999134" y="1052736"/>
            <a:ext cx="8136904" cy="5472608"/>
          </a:xfrm>
          <a:noFill/>
        </p:spPr>
        <p:txBody>
          <a:bodyPr/>
          <a:lstStyle/>
          <a:p>
            <a:pPr>
              <a:lnSpc>
                <a:spcPct val="150000"/>
              </a:lnSpc>
              <a:spcBef>
                <a:spcPts val="600"/>
              </a:spcBef>
              <a:spcAft>
                <a:spcPts val="600"/>
              </a:spcAft>
            </a:pPr>
            <a:r>
              <a:rPr lang="en-US" altLang="zh-CN" sz="2800" dirty="0" err="1">
                <a:latin typeface="华文中宋" pitchFamily="2" charset="-122"/>
                <a:ea typeface="华文中宋" pitchFamily="2" charset="-122"/>
              </a:rPr>
              <a:t>OpenSSH</a:t>
            </a:r>
            <a:r>
              <a:rPr lang="en-US" altLang="zh-CN" sz="2800" dirty="0">
                <a:latin typeface="华文中宋" pitchFamily="2" charset="-122"/>
                <a:ea typeface="华文中宋" pitchFamily="2" charset="-122"/>
              </a:rPr>
              <a:t> </a:t>
            </a:r>
            <a:r>
              <a:rPr lang="zh-CN" altLang="en-US" sz="2400" dirty="0">
                <a:ea typeface="宋体" charset="-122"/>
              </a:rPr>
              <a:t>（</a:t>
            </a:r>
            <a:r>
              <a:rPr lang="en-US" altLang="zh-CN" sz="2400" dirty="0">
                <a:ea typeface="宋体" charset="-122"/>
              </a:rPr>
              <a:t>http://sshwindows.sourceforge.net/</a:t>
            </a:r>
            <a:r>
              <a:rPr lang="zh-CN" altLang="en-US" sz="2400" dirty="0">
                <a:ea typeface="宋体" charset="-122"/>
              </a:rPr>
              <a:t>）</a:t>
            </a:r>
          </a:p>
          <a:p>
            <a:pPr>
              <a:lnSpc>
                <a:spcPct val="150000"/>
              </a:lnSpc>
              <a:spcBef>
                <a:spcPts val="600"/>
              </a:spcBef>
              <a:spcAft>
                <a:spcPts val="600"/>
              </a:spcAft>
            </a:pPr>
            <a:r>
              <a:rPr lang="en-US" altLang="zh-CN" sz="2800" dirty="0" err="1">
                <a:latin typeface="华文中宋" pitchFamily="2" charset="-122"/>
                <a:ea typeface="华文中宋" pitchFamily="2" charset="-122"/>
              </a:rPr>
              <a:t>OpenSSH</a:t>
            </a:r>
            <a:r>
              <a:rPr lang="zh-CN" altLang="en-US" sz="2800" dirty="0">
                <a:latin typeface="华文中宋" pitchFamily="2" charset="-122"/>
                <a:ea typeface="华文中宋" pitchFamily="2" charset="-122"/>
              </a:rPr>
              <a:t>在</a:t>
            </a:r>
            <a:r>
              <a:rPr lang="en-US" altLang="zh-CN" sz="2800" dirty="0">
                <a:latin typeface="华文中宋" pitchFamily="2" charset="-122"/>
                <a:ea typeface="华文中宋" pitchFamily="2" charset="-122"/>
              </a:rPr>
              <a:t>Windows</a:t>
            </a:r>
            <a:r>
              <a:rPr lang="zh-CN" altLang="en-US" sz="2800" dirty="0">
                <a:latin typeface="华文中宋" pitchFamily="2" charset="-122"/>
                <a:ea typeface="华文中宋" pitchFamily="2" charset="-122"/>
              </a:rPr>
              <a:t>平台下的</a:t>
            </a: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替代</a:t>
            </a:r>
            <a:r>
              <a:rPr lang="zh-CN" altLang="en-US" sz="2800" dirty="0">
                <a:latin typeface="华文中宋" pitchFamily="2" charset="-122"/>
                <a:ea typeface="华文中宋" pitchFamily="2" charset="-122"/>
              </a:rPr>
              <a:t>产品</a:t>
            </a:r>
            <a:r>
              <a:rPr lang="zh-CN" altLang="en-US" b="1" dirty="0">
                <a:ea typeface="宋体" charset="-122"/>
              </a:rPr>
              <a:t>：</a:t>
            </a:r>
          </a:p>
          <a:p>
            <a:pPr lvl="1">
              <a:lnSpc>
                <a:spcPct val="120000"/>
              </a:lnSpc>
            </a:pPr>
            <a:r>
              <a:rPr lang="en-US" altLang="zh-CN"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n-cs"/>
              </a:rPr>
              <a:t>PuTTY</a:t>
            </a:r>
            <a:r>
              <a:rPr lang="zh-CN" altLang="en-US" b="1" dirty="0">
                <a:ea typeface="宋体" charset="-122"/>
              </a:rPr>
              <a:t>：</a:t>
            </a:r>
            <a:r>
              <a:rPr lang="en-US" altLang="zh-CN" dirty="0" err="1">
                <a:ea typeface="宋体" charset="-122"/>
              </a:rPr>
              <a:t>PuTTY</a:t>
            </a:r>
            <a:r>
              <a:rPr lang="zh-CN" altLang="en-US" dirty="0">
                <a:ea typeface="宋体" charset="-122"/>
              </a:rPr>
              <a:t>是这些产品中最有名的一个，它实际包含了多个工具分别用来完成</a:t>
            </a:r>
            <a:r>
              <a:rPr lang="en-US" altLang="zh-CN" dirty="0">
                <a:ea typeface="宋体" charset="-122"/>
              </a:rPr>
              <a:t>SSH</a:t>
            </a:r>
            <a:r>
              <a:rPr lang="zh-CN" altLang="en-US" dirty="0">
                <a:ea typeface="宋体" charset="-122"/>
              </a:rPr>
              <a:t>的各个功能，包括客户端和服务器端实现。</a:t>
            </a:r>
          </a:p>
          <a:p>
            <a:pPr lvl="1">
              <a:lnSpc>
                <a:spcPct val="120000"/>
              </a:lnSpc>
            </a:pPr>
            <a:r>
              <a:rPr lang="en-US" altLang="zh-CN"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n-cs"/>
              </a:rPr>
              <a:t>WinSCP</a:t>
            </a:r>
            <a:r>
              <a:rPr lang="en-US" altLang="zh-CN" dirty="0">
                <a:ea typeface="宋体" charset="-122"/>
              </a:rPr>
              <a:t> </a:t>
            </a:r>
            <a:r>
              <a:rPr lang="zh-CN" altLang="en-US" dirty="0">
                <a:ea typeface="宋体" charset="-122"/>
              </a:rPr>
              <a:t>：是一个</a:t>
            </a:r>
            <a:r>
              <a:rPr lang="en-US" altLang="zh-CN" dirty="0">
                <a:ea typeface="宋体" charset="-122"/>
              </a:rPr>
              <a:t>Windows</a:t>
            </a:r>
            <a:r>
              <a:rPr lang="zh-CN" altLang="en-US" dirty="0">
                <a:ea typeface="宋体" charset="-122"/>
              </a:rPr>
              <a:t>环境下使用</a:t>
            </a:r>
            <a:r>
              <a:rPr lang="en-US" altLang="zh-CN" dirty="0">
                <a:ea typeface="宋体" charset="-122"/>
              </a:rPr>
              <a:t>SSH</a:t>
            </a:r>
            <a:r>
              <a:rPr lang="zh-CN" altLang="en-US" dirty="0">
                <a:ea typeface="宋体" charset="-122"/>
              </a:rPr>
              <a:t>的开源图形化</a:t>
            </a:r>
            <a:r>
              <a:rPr lang="en-US" altLang="zh-CN" dirty="0">
                <a:ea typeface="宋体" charset="-122"/>
              </a:rPr>
              <a:t>SFTP</a:t>
            </a:r>
            <a:r>
              <a:rPr lang="zh-CN" altLang="en-US" dirty="0">
                <a:ea typeface="宋体" charset="-122"/>
              </a:rPr>
              <a:t>客户端。</a:t>
            </a:r>
          </a:p>
          <a:p>
            <a:pPr lvl="1">
              <a:lnSpc>
                <a:spcPct val="120000"/>
              </a:lnSpc>
            </a:pPr>
            <a:r>
              <a:rPr lang="en-US" altLang="zh-CN"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n-cs"/>
              </a:rPr>
              <a:t>FileZilla</a:t>
            </a:r>
            <a:r>
              <a:rPr lang="zh-CN" altLang="en-US" dirty="0">
                <a:ea typeface="宋体" charset="-122"/>
              </a:rPr>
              <a:t>：是一款</a:t>
            </a:r>
            <a:r>
              <a:rPr lang="en-US" altLang="zh-CN" dirty="0">
                <a:ea typeface="宋体" charset="-122"/>
              </a:rPr>
              <a:t>windows</a:t>
            </a:r>
            <a:r>
              <a:rPr lang="zh-CN" altLang="en-US" dirty="0">
                <a:ea typeface="宋体" charset="-122"/>
              </a:rPr>
              <a:t>平台下的功能强大的</a:t>
            </a:r>
            <a:r>
              <a:rPr lang="en-US" altLang="zh-CN" dirty="0">
                <a:ea typeface="宋体" charset="-122"/>
              </a:rPr>
              <a:t>FTP</a:t>
            </a:r>
            <a:r>
              <a:rPr lang="zh-CN" altLang="en-US" dirty="0">
                <a:ea typeface="宋体" charset="-122"/>
              </a:rPr>
              <a:t>软件，它有丰富的功能特性，并支持</a:t>
            </a:r>
            <a:r>
              <a:rPr lang="en-US" altLang="zh-CN" dirty="0">
                <a:ea typeface="宋体" charset="-122"/>
              </a:rPr>
              <a:t>SFTP</a:t>
            </a:r>
            <a:r>
              <a:rPr lang="zh-CN" altLang="en-US" b="1" dirty="0">
                <a:ea typeface="宋体" charset="-122"/>
              </a:rPr>
              <a:t>。  </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152</a:t>
            </a:fld>
            <a:endParaRPr lang="en-US" altLang="zh-CN"/>
          </a:p>
        </p:txBody>
      </p:sp>
    </p:spTree>
    <p:extLst>
      <p:ext uri="{BB962C8B-B14F-4D97-AF65-F5344CB8AC3E}">
        <p14:creationId xmlns:p14="http://schemas.microsoft.com/office/powerpoint/2010/main" val="13577813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WordArt 3"/>
          <p:cNvSpPr>
            <a:spLocks noChangeArrowheads="1" noChangeShapeType="1" noTextEdit="1"/>
          </p:cNvSpPr>
          <p:nvPr/>
        </p:nvSpPr>
        <p:spPr bwMode="gray">
          <a:xfrm>
            <a:off x="2209800" y="2743200"/>
            <a:ext cx="5029200" cy="685800"/>
          </a:xfrm>
          <a:prstGeom prst="rect">
            <a:avLst/>
          </a:prstGeom>
        </p:spPr>
        <p:txBody>
          <a:bodyPr wrap="none" fromWordArt="1">
            <a:prstTxWarp prst="textPlain">
              <a:avLst>
                <a:gd name="adj" fmla="val 50000"/>
              </a:avLst>
            </a:prstTxWarp>
          </a:bodyPr>
          <a:lstStyle/>
          <a:p>
            <a:pPr algn="ctr"/>
            <a:r>
              <a:rPr lang="en-US" altLang="zh-CN" sz="3600" b="1" kern="10">
                <a:ln w="19050">
                  <a:solidFill>
                    <a:schemeClr val="tx1"/>
                  </a:solidFill>
                  <a:round/>
                  <a:headEnd/>
                  <a:tailEnd/>
                </a:ln>
                <a:gradFill rotWithShape="1">
                  <a:gsLst>
                    <a:gs pos="0">
                      <a:srgbClr val="FFFFFF"/>
                    </a:gs>
                    <a:gs pos="7001">
                      <a:srgbClr val="E6E6E6"/>
                    </a:gs>
                    <a:gs pos="32001">
                      <a:srgbClr val="7D8496"/>
                    </a:gs>
                    <a:gs pos="47000">
                      <a:srgbClr val="E6E6E6"/>
                    </a:gs>
                    <a:gs pos="85001">
                      <a:srgbClr val="7D8496"/>
                    </a:gs>
                    <a:gs pos="100000">
                      <a:srgbClr val="E6E6E6"/>
                    </a:gs>
                  </a:gsLst>
                  <a:lin ang="5400000" scaled="1"/>
                </a:gradFill>
                <a:effectLst>
                  <a:outerShdw dist="81320" dir="2319588" algn="ctr" rotWithShape="0">
                    <a:schemeClr val="bg1">
                      <a:alpha val="50000"/>
                    </a:schemeClr>
                  </a:outerShdw>
                </a:effectLst>
                <a:latin typeface="Arial"/>
                <a:cs typeface="Arial"/>
              </a:rPr>
              <a:t>Thank You!</a:t>
            </a:r>
            <a:endParaRPr lang="zh-CN" altLang="en-US" sz="3600" b="1" kern="10">
              <a:ln w="19050">
                <a:solidFill>
                  <a:schemeClr val="tx1"/>
                </a:solidFill>
                <a:round/>
                <a:headEnd/>
                <a:tailEnd/>
              </a:ln>
              <a:gradFill rotWithShape="1">
                <a:gsLst>
                  <a:gs pos="0">
                    <a:srgbClr val="FFFFFF"/>
                  </a:gs>
                  <a:gs pos="7001">
                    <a:srgbClr val="E6E6E6"/>
                  </a:gs>
                  <a:gs pos="32001">
                    <a:srgbClr val="7D8496"/>
                  </a:gs>
                  <a:gs pos="47000">
                    <a:srgbClr val="E6E6E6"/>
                  </a:gs>
                  <a:gs pos="85001">
                    <a:srgbClr val="7D8496"/>
                  </a:gs>
                  <a:gs pos="100000">
                    <a:srgbClr val="E6E6E6"/>
                  </a:gs>
                </a:gsLst>
                <a:lin ang="5400000" scaled="1"/>
              </a:gradFill>
              <a:effectLst>
                <a:outerShdw dist="81320" dir="2319588" algn="ctr" rotWithShape="0">
                  <a:schemeClr val="bg1">
                    <a:alpha val="50000"/>
                  </a:schemeClr>
                </a:outerShdw>
              </a:effectLst>
              <a:latin typeface="Arial"/>
              <a:cs typeface="Arial"/>
            </a:endParaRPr>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115616" y="116632"/>
            <a:ext cx="7467600" cy="715962"/>
          </a:xfrm>
        </p:spPr>
        <p:txBody>
          <a:bodyPr/>
          <a:lstStyle/>
          <a:p>
            <a:pPr algn="ctr"/>
            <a:r>
              <a:rPr lang="zh-CN" altLang="en-US" dirty="0"/>
              <a:t>第</a:t>
            </a:r>
            <a:r>
              <a:rPr lang="en-US" altLang="zh-CN" dirty="0"/>
              <a:t>6</a:t>
            </a:r>
            <a:r>
              <a:rPr lang="zh-CN" altLang="en-US" dirty="0"/>
              <a:t>章 传输层安全</a:t>
            </a:r>
            <a:endParaRPr lang="en-US" altLang="zh-CN"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latin typeface="华文中宋" pitchFamily="2" charset="-122"/>
                <a:ea typeface="华文中宋" pitchFamily="2" charset="-122"/>
              </a:rPr>
              <a:pPr/>
              <a:t>16</a:t>
            </a:fld>
            <a:endParaRPr lang="en-US" altLang="zh-CN">
              <a:latin typeface="华文中宋" pitchFamily="2" charset="-122"/>
              <a:ea typeface="华文中宋" pitchFamily="2" charset="-122"/>
            </a:endParaRPr>
          </a:p>
        </p:txBody>
      </p:sp>
      <p:grpSp>
        <p:nvGrpSpPr>
          <p:cNvPr id="66591" name="Group 31"/>
          <p:cNvGrpSpPr>
            <a:grpSpLocks/>
          </p:cNvGrpSpPr>
          <p:nvPr/>
        </p:nvGrpSpPr>
        <p:grpSpPr bwMode="auto">
          <a:xfrm>
            <a:off x="1676400" y="1620944"/>
            <a:ext cx="5410200" cy="665162"/>
            <a:chOff x="1056" y="1227"/>
            <a:chExt cx="3408" cy="419"/>
          </a:xfrm>
        </p:grpSpPr>
        <p:grpSp>
          <p:nvGrpSpPr>
            <p:cNvPr id="66563" name="Group 3"/>
            <p:cNvGrpSpPr>
              <a:grpSpLocks/>
            </p:cNvGrpSpPr>
            <p:nvPr/>
          </p:nvGrpSpPr>
          <p:grpSpPr bwMode="auto">
            <a:xfrm>
              <a:off x="1056" y="1227"/>
              <a:ext cx="480" cy="419"/>
              <a:chOff x="1110" y="2656"/>
              <a:chExt cx="1549" cy="1351"/>
            </a:xfrm>
          </p:grpSpPr>
          <p:sp>
            <p:nvSpPr>
              <p:cNvPr id="665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grpSp>
        <p:sp>
          <p:nvSpPr>
            <p:cNvPr id="66571"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72" name="Text Box 12"/>
            <p:cNvSpPr txBox="1">
              <a:spLocks noChangeArrowheads="1"/>
            </p:cNvSpPr>
            <p:nvPr/>
          </p:nvSpPr>
          <p:spPr bwMode="auto">
            <a:xfrm>
              <a:off x="2241" y="1252"/>
              <a:ext cx="142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latin typeface="华文中宋" pitchFamily="2" charset="-122"/>
                  <a:ea typeface="华文中宋" pitchFamily="2" charset="-122"/>
                </a:rPr>
                <a:t> Web </a:t>
              </a:r>
              <a:r>
                <a:rPr lang="zh-CN" altLang="en-US" sz="2400" dirty="0">
                  <a:latin typeface="华文中宋" pitchFamily="2" charset="-122"/>
                  <a:ea typeface="华文中宋" pitchFamily="2" charset="-122"/>
                </a:rPr>
                <a:t>安全需求</a:t>
              </a:r>
              <a:endParaRPr lang="en-US" altLang="zh-CN" sz="2400" dirty="0">
                <a:latin typeface="华文中宋" pitchFamily="2" charset="-122"/>
                <a:ea typeface="华文中宋" pitchFamily="2" charset="-122"/>
              </a:endParaRPr>
            </a:p>
          </p:txBody>
        </p:sp>
        <p:sp>
          <p:nvSpPr>
            <p:cNvPr id="66573" name="Text Box 13"/>
            <p:cNvSpPr txBox="1">
              <a:spLocks noChangeArrowheads="1"/>
            </p:cNvSpPr>
            <p:nvPr/>
          </p:nvSpPr>
          <p:spPr bwMode="gray">
            <a:xfrm>
              <a:off x="1173" y="1289"/>
              <a:ext cx="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latin typeface="华文中宋" pitchFamily="2" charset="-122"/>
                  <a:ea typeface="华文中宋" pitchFamily="2" charset="-122"/>
                </a:rPr>
                <a:t>1</a:t>
              </a:r>
            </a:p>
          </p:txBody>
        </p:sp>
      </p:grpSp>
      <p:grpSp>
        <p:nvGrpSpPr>
          <p:cNvPr id="66592" name="Group 32"/>
          <p:cNvGrpSpPr>
            <a:grpSpLocks/>
          </p:cNvGrpSpPr>
          <p:nvPr/>
        </p:nvGrpSpPr>
        <p:grpSpPr bwMode="auto">
          <a:xfrm>
            <a:off x="1676400" y="2535343"/>
            <a:ext cx="5410200" cy="1209674"/>
            <a:chOff x="1056" y="1803"/>
            <a:chExt cx="3408" cy="762"/>
          </a:xfrm>
        </p:grpSpPr>
        <p:grpSp>
          <p:nvGrpSpPr>
            <p:cNvPr id="66567" name="Group 7"/>
            <p:cNvGrpSpPr>
              <a:grpSpLocks/>
            </p:cNvGrpSpPr>
            <p:nvPr/>
          </p:nvGrpSpPr>
          <p:grpSpPr bwMode="auto">
            <a:xfrm>
              <a:off x="1056" y="1803"/>
              <a:ext cx="480" cy="419"/>
              <a:chOff x="3174" y="2656"/>
              <a:chExt cx="1549" cy="1351"/>
            </a:xfrm>
          </p:grpSpPr>
          <p:sp>
            <p:nvSpPr>
              <p:cNvPr id="665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grpSp>
        <p:sp>
          <p:nvSpPr>
            <p:cNvPr id="66574" name="Line 14"/>
            <p:cNvSpPr>
              <a:spLocks noChangeShapeType="1"/>
            </p:cNvSpPr>
            <p:nvPr/>
          </p:nvSpPr>
          <p:spPr bwMode="auto">
            <a:xfrm>
              <a:off x="1440" y="2187"/>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75" name="Text Box 15"/>
            <p:cNvSpPr txBox="1">
              <a:spLocks noChangeArrowheads="1"/>
            </p:cNvSpPr>
            <p:nvPr/>
          </p:nvSpPr>
          <p:spPr bwMode="auto">
            <a:xfrm>
              <a:off x="2121" y="1809"/>
              <a:ext cx="164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安全套接字层</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SSL</a:t>
              </a:r>
              <a:endPar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endParaRPr lang="zh-CN" altLang="en-US" sz="2400" dirty="0">
                <a:solidFill>
                  <a:srgbClr val="C00000"/>
                </a:solidFill>
                <a:latin typeface="华文中宋" pitchFamily="2" charset="-122"/>
                <a:ea typeface="华文中宋" pitchFamily="2" charset="-122"/>
              </a:endParaRPr>
            </a:p>
            <a:p>
              <a:endParaRPr lang="en-US" altLang="zh-CN" sz="2400" dirty="0">
                <a:latin typeface="华文中宋" pitchFamily="2" charset="-122"/>
                <a:ea typeface="华文中宋" pitchFamily="2" charset="-122"/>
              </a:endParaRPr>
            </a:p>
          </p:txBody>
        </p:sp>
        <p:sp>
          <p:nvSpPr>
            <p:cNvPr id="66576" name="Text Box 16"/>
            <p:cNvSpPr txBox="1">
              <a:spLocks noChangeArrowheads="1"/>
            </p:cNvSpPr>
            <p:nvPr/>
          </p:nvSpPr>
          <p:spPr bwMode="gray">
            <a:xfrm>
              <a:off x="1173" y="1865"/>
              <a:ext cx="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latin typeface="华文中宋" pitchFamily="2" charset="-122"/>
                  <a:ea typeface="华文中宋" pitchFamily="2" charset="-122"/>
                </a:rPr>
                <a:t>2</a:t>
              </a:r>
            </a:p>
          </p:txBody>
        </p:sp>
      </p:grpSp>
      <p:grpSp>
        <p:nvGrpSpPr>
          <p:cNvPr id="66593" name="Group 33"/>
          <p:cNvGrpSpPr>
            <a:grpSpLocks/>
          </p:cNvGrpSpPr>
          <p:nvPr/>
        </p:nvGrpSpPr>
        <p:grpSpPr bwMode="auto">
          <a:xfrm>
            <a:off x="1664317" y="3368887"/>
            <a:ext cx="5410200" cy="665162"/>
            <a:chOff x="1056" y="2365"/>
            <a:chExt cx="3408" cy="419"/>
          </a:xfrm>
        </p:grpSpPr>
        <p:grpSp>
          <p:nvGrpSpPr>
            <p:cNvPr id="66577" name="Group 17"/>
            <p:cNvGrpSpPr>
              <a:grpSpLocks/>
            </p:cNvGrpSpPr>
            <p:nvPr/>
          </p:nvGrpSpPr>
          <p:grpSpPr bwMode="auto">
            <a:xfrm>
              <a:off x="1056" y="2365"/>
              <a:ext cx="480" cy="419"/>
              <a:chOff x="1110" y="2656"/>
              <a:chExt cx="1549" cy="1351"/>
            </a:xfrm>
          </p:grpSpPr>
          <p:sp>
            <p:nvSpPr>
              <p:cNvPr id="665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grpSp>
        <p:sp>
          <p:nvSpPr>
            <p:cNvPr id="66585" name="Line 25"/>
            <p:cNvSpPr>
              <a:spLocks noChangeShapeType="1"/>
            </p:cNvSpPr>
            <p:nvPr/>
          </p:nvSpPr>
          <p:spPr bwMode="auto">
            <a:xfrm>
              <a:off x="1440" y="2749"/>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86" name="Text Box 26"/>
            <p:cNvSpPr txBox="1">
              <a:spLocks noChangeArrowheads="1"/>
            </p:cNvSpPr>
            <p:nvPr/>
          </p:nvSpPr>
          <p:spPr bwMode="auto">
            <a:xfrm>
              <a:off x="2231" y="2387"/>
              <a:ext cx="14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400" dirty="0">
                  <a:latin typeface="华文中宋" pitchFamily="2" charset="-122"/>
                  <a:ea typeface="华文中宋" pitchFamily="2" charset="-122"/>
                </a:rPr>
                <a:t>传输层安全</a:t>
              </a:r>
              <a:r>
                <a:rPr lang="en-US" altLang="zh-CN" sz="2400" dirty="0">
                  <a:latin typeface="华文中宋" pitchFamily="2" charset="-122"/>
                  <a:ea typeface="华文中宋" pitchFamily="2" charset="-122"/>
                </a:rPr>
                <a:t>TLS</a:t>
              </a:r>
            </a:p>
          </p:txBody>
        </p:sp>
        <p:sp>
          <p:nvSpPr>
            <p:cNvPr id="66587" name="Text Box 27"/>
            <p:cNvSpPr txBox="1">
              <a:spLocks noChangeArrowheads="1"/>
            </p:cNvSpPr>
            <p:nvPr/>
          </p:nvSpPr>
          <p:spPr bwMode="gray">
            <a:xfrm>
              <a:off x="1173" y="2427"/>
              <a:ext cx="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latin typeface="华文中宋" pitchFamily="2" charset="-122"/>
                  <a:ea typeface="华文中宋" pitchFamily="2" charset="-122"/>
                </a:rPr>
                <a:t>3</a:t>
              </a:r>
            </a:p>
          </p:txBody>
        </p:sp>
      </p:grpSp>
      <p:grpSp>
        <p:nvGrpSpPr>
          <p:cNvPr id="66594" name="Group 34"/>
          <p:cNvGrpSpPr>
            <a:grpSpLocks/>
          </p:cNvGrpSpPr>
          <p:nvPr/>
        </p:nvGrpSpPr>
        <p:grpSpPr bwMode="auto">
          <a:xfrm>
            <a:off x="1676400" y="4341919"/>
            <a:ext cx="5410200" cy="665162"/>
            <a:chOff x="1056" y="2941"/>
            <a:chExt cx="3408" cy="419"/>
          </a:xfrm>
        </p:grpSpPr>
        <p:grpSp>
          <p:nvGrpSpPr>
            <p:cNvPr id="66581" name="Group 21"/>
            <p:cNvGrpSpPr>
              <a:grpSpLocks/>
            </p:cNvGrpSpPr>
            <p:nvPr/>
          </p:nvGrpSpPr>
          <p:grpSpPr bwMode="auto">
            <a:xfrm>
              <a:off x="1056" y="2941"/>
              <a:ext cx="480" cy="419"/>
              <a:chOff x="3174" y="2656"/>
              <a:chExt cx="1549" cy="1351"/>
            </a:xfrm>
          </p:grpSpPr>
          <p:sp>
            <p:nvSpPr>
              <p:cNvPr id="665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grpSp>
        <p:sp>
          <p:nvSpPr>
            <p:cNvPr id="66588" name="Line 28"/>
            <p:cNvSpPr>
              <a:spLocks noChangeShapeType="1"/>
            </p:cNvSpPr>
            <p:nvPr/>
          </p:nvSpPr>
          <p:spPr bwMode="auto">
            <a:xfrm>
              <a:off x="1440" y="3325"/>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66589" name="Text Box 29"/>
            <p:cNvSpPr txBox="1">
              <a:spLocks noChangeArrowheads="1"/>
            </p:cNvSpPr>
            <p:nvPr/>
          </p:nvSpPr>
          <p:spPr bwMode="auto">
            <a:xfrm>
              <a:off x="2576" y="2974"/>
              <a:ext cx="76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latin typeface="华文中宋" pitchFamily="2" charset="-122"/>
                  <a:ea typeface="华文中宋" pitchFamily="2" charset="-122"/>
                </a:rPr>
                <a:t>HTTPS</a:t>
              </a:r>
            </a:p>
          </p:txBody>
        </p:sp>
        <p:sp>
          <p:nvSpPr>
            <p:cNvPr id="66590" name="Text Box 30"/>
            <p:cNvSpPr txBox="1">
              <a:spLocks noChangeArrowheads="1"/>
            </p:cNvSpPr>
            <p:nvPr/>
          </p:nvSpPr>
          <p:spPr bwMode="gray">
            <a:xfrm>
              <a:off x="1173" y="3003"/>
              <a:ext cx="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latin typeface="华文中宋" pitchFamily="2" charset="-122"/>
                  <a:ea typeface="华文中宋" pitchFamily="2" charset="-122"/>
                </a:rPr>
                <a:t>4</a:t>
              </a:r>
            </a:p>
          </p:txBody>
        </p:sp>
      </p:grpSp>
      <p:grpSp>
        <p:nvGrpSpPr>
          <p:cNvPr id="36" name="Group 31"/>
          <p:cNvGrpSpPr>
            <a:grpSpLocks/>
          </p:cNvGrpSpPr>
          <p:nvPr/>
        </p:nvGrpSpPr>
        <p:grpSpPr bwMode="auto">
          <a:xfrm>
            <a:off x="1676400" y="5229200"/>
            <a:ext cx="5410200" cy="665162"/>
            <a:chOff x="1056" y="1227"/>
            <a:chExt cx="3408" cy="419"/>
          </a:xfrm>
        </p:grpSpPr>
        <p:grpSp>
          <p:nvGrpSpPr>
            <p:cNvPr id="37" name="Group 3"/>
            <p:cNvGrpSpPr>
              <a:grpSpLocks/>
            </p:cNvGrpSpPr>
            <p:nvPr/>
          </p:nvGrpSpPr>
          <p:grpSpPr bwMode="auto">
            <a:xfrm>
              <a:off x="1056" y="1227"/>
              <a:ext cx="480" cy="419"/>
              <a:chOff x="1110" y="2656"/>
              <a:chExt cx="1549" cy="1351"/>
            </a:xfrm>
          </p:grpSpPr>
          <p:sp>
            <p:nvSpPr>
              <p:cNvPr id="4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4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43"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grpSp>
        <p:sp>
          <p:nvSpPr>
            <p:cNvPr id="38"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latin typeface="华文中宋" pitchFamily="2" charset="-122"/>
                <a:ea typeface="华文中宋" pitchFamily="2" charset="-122"/>
              </a:endParaRPr>
            </a:p>
          </p:txBody>
        </p:sp>
        <p:sp>
          <p:nvSpPr>
            <p:cNvPr id="39" name="Text Box 12"/>
            <p:cNvSpPr txBox="1">
              <a:spLocks noChangeArrowheads="1"/>
            </p:cNvSpPr>
            <p:nvPr/>
          </p:nvSpPr>
          <p:spPr bwMode="auto">
            <a:xfrm>
              <a:off x="2715" y="1252"/>
              <a:ext cx="5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latin typeface="华文中宋" pitchFamily="2" charset="-122"/>
                  <a:ea typeface="华文中宋" pitchFamily="2" charset="-122"/>
                </a:rPr>
                <a:t>SSH</a:t>
              </a:r>
            </a:p>
          </p:txBody>
        </p:sp>
        <p:sp>
          <p:nvSpPr>
            <p:cNvPr id="40" name="Text Box 13"/>
            <p:cNvSpPr txBox="1">
              <a:spLocks noChangeArrowheads="1"/>
            </p:cNvSpPr>
            <p:nvPr/>
          </p:nvSpPr>
          <p:spPr bwMode="gray">
            <a:xfrm>
              <a:off x="1173" y="1289"/>
              <a:ext cx="2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latin typeface="华文中宋" pitchFamily="2" charset="-122"/>
                  <a:ea typeface="华文中宋" pitchFamily="2" charset="-122"/>
                </a:rPr>
                <a:t>5</a:t>
              </a:r>
            </a:p>
          </p:txBody>
        </p:sp>
      </p:grpSp>
    </p:spTree>
    <p:extLst>
      <p:ext uri="{BB962C8B-B14F-4D97-AF65-F5344CB8AC3E}">
        <p14:creationId xmlns:p14="http://schemas.microsoft.com/office/powerpoint/2010/main" val="2590820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115616" y="-11956"/>
            <a:ext cx="7467600" cy="1003994"/>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t>引 言</a:t>
            </a:r>
          </a:p>
        </p:txBody>
      </p:sp>
      <p:sp>
        <p:nvSpPr>
          <p:cNvPr id="167939" name="Rectangle 3"/>
          <p:cNvSpPr>
            <a:spLocks noGrp="1" noChangeArrowheads="1"/>
          </p:cNvSpPr>
          <p:nvPr>
            <p:ph idx="1"/>
          </p:nvPr>
        </p:nvSpPr>
        <p:spPr>
          <a:xfrm>
            <a:off x="899592" y="1052736"/>
            <a:ext cx="7992888" cy="5328592"/>
          </a:xfrm>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a:lstStyle/>
          <a:p>
            <a:pPr>
              <a:lnSpc>
                <a:spcPct val="150000"/>
              </a:lnSpc>
              <a:spcBef>
                <a:spcPts val="600"/>
              </a:spcBef>
              <a:spcAft>
                <a:spcPts val="600"/>
              </a:spcAft>
            </a:pPr>
            <a:r>
              <a:rPr lang="en-US" altLang="zh-CN" sz="2400" dirty="0">
                <a:latin typeface="华文中宋" pitchFamily="2" charset="-122"/>
                <a:ea typeface="华文中宋" pitchFamily="2" charset="-122"/>
              </a:rPr>
              <a:t>SSL</a:t>
            </a:r>
            <a:r>
              <a:rPr lang="zh-CN" altLang="en-US" sz="2400" dirty="0">
                <a:latin typeface="华文中宋" pitchFamily="2" charset="-122"/>
                <a:ea typeface="华文中宋" pitchFamily="2" charset="-122"/>
              </a:rPr>
              <a:t>（</a:t>
            </a:r>
            <a:r>
              <a:rPr lang="sv-SE" altLang="zh-CN" sz="2400" dirty="0">
                <a:latin typeface="华文中宋" pitchFamily="2" charset="-122"/>
                <a:ea typeface="华文中宋" pitchFamily="2" charset="-122"/>
              </a:rPr>
              <a:t>Secure Socket Layer</a:t>
            </a:r>
            <a:r>
              <a:rPr lang="zh-CN" altLang="en-US" sz="2400" dirty="0">
                <a:latin typeface="华文中宋" pitchFamily="2" charset="-122"/>
                <a:ea typeface="华文中宋" pitchFamily="2" charset="-122"/>
              </a:rPr>
              <a:t>）协议是一种</a:t>
            </a:r>
            <a:r>
              <a:rPr lang="zh-CN" altLang="en-US" sz="2400" dirty="0">
                <a:solidFill>
                  <a:srgbClr val="FF0000"/>
                </a:solidFill>
                <a:latin typeface="华文中宋" pitchFamily="2" charset="-122"/>
                <a:ea typeface="华文中宋" pitchFamily="2" charset="-122"/>
              </a:rPr>
              <a:t>加密</a:t>
            </a:r>
            <a:r>
              <a:rPr lang="zh-CN" altLang="en-US" sz="2400" dirty="0">
                <a:latin typeface="华文中宋" pitchFamily="2" charset="-122"/>
                <a:ea typeface="华文中宋" pitchFamily="2" charset="-122"/>
              </a:rPr>
              <a:t>及</a:t>
            </a:r>
            <a:r>
              <a:rPr lang="zh-CN" altLang="en-US" sz="2400" dirty="0">
                <a:solidFill>
                  <a:srgbClr val="FF0000"/>
                </a:solidFill>
                <a:latin typeface="华文中宋" pitchFamily="2" charset="-122"/>
                <a:ea typeface="华文中宋" pitchFamily="2" charset="-122"/>
              </a:rPr>
              <a:t>身份认证</a:t>
            </a:r>
            <a:r>
              <a:rPr lang="zh-CN" altLang="en-US" sz="2400" dirty="0">
                <a:latin typeface="华文中宋" pitchFamily="2" charset="-122"/>
                <a:ea typeface="华文中宋" pitchFamily="2" charset="-122"/>
              </a:rPr>
              <a:t>通信协议</a:t>
            </a:r>
          </a:p>
          <a:p>
            <a:pPr>
              <a:lnSpc>
                <a:spcPct val="145000"/>
              </a:lnSpc>
            </a:pPr>
            <a:r>
              <a:rPr lang="en-US" altLang="zh-CN" sz="2400" dirty="0">
                <a:latin typeface="华文中宋" pitchFamily="2" charset="-122"/>
                <a:ea typeface="华文中宋" pitchFamily="2" charset="-122"/>
              </a:rPr>
              <a:t>1994</a:t>
            </a:r>
            <a:r>
              <a:rPr lang="zh-CN" altLang="en-US" sz="2400" dirty="0">
                <a:latin typeface="华文中宋" pitchFamily="2" charset="-122"/>
                <a:ea typeface="华文中宋" pitchFamily="2" charset="-122"/>
              </a:rPr>
              <a:t>年，</a:t>
            </a:r>
            <a:r>
              <a:rPr lang="sv-SE" altLang="zh-CN" sz="2400" dirty="0">
                <a:latin typeface="华文中宋" pitchFamily="2" charset="-122"/>
                <a:ea typeface="华文中宋" pitchFamily="2" charset="-122"/>
              </a:rPr>
              <a:t> Netscape</a:t>
            </a:r>
            <a:r>
              <a:rPr lang="zh-CN" altLang="sv-SE" sz="2400" dirty="0">
                <a:latin typeface="华文中宋" pitchFamily="2" charset="-122"/>
                <a:ea typeface="华文中宋" pitchFamily="2" charset="-122"/>
              </a:rPr>
              <a:t>公司开发了</a:t>
            </a:r>
            <a:r>
              <a:rPr lang="sv-SE" altLang="zh-CN" sz="2400" dirty="0">
                <a:latin typeface="华文中宋" pitchFamily="2" charset="-122"/>
                <a:ea typeface="华文中宋" pitchFamily="2" charset="-122"/>
              </a:rPr>
              <a:t>SSL</a:t>
            </a:r>
            <a:r>
              <a:rPr lang="zh-CN" altLang="sv-SE" sz="2400" dirty="0">
                <a:latin typeface="华文中宋" pitchFamily="2" charset="-122"/>
                <a:ea typeface="华文中宋" pitchFamily="2" charset="-122"/>
              </a:rPr>
              <a:t>协议，</a:t>
            </a:r>
            <a:r>
              <a:rPr lang="zh-CN" altLang="en-US" sz="2400" dirty="0">
                <a:latin typeface="华文中宋" pitchFamily="2" charset="-122"/>
                <a:ea typeface="华文中宋" pitchFamily="2" charset="-122"/>
              </a:rPr>
              <a:t>专门用于保护</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Web</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通信</a:t>
            </a:r>
            <a:r>
              <a:rPr lang="zh-CN" altLang="en-US" sz="2400" dirty="0">
                <a:latin typeface="华文中宋" pitchFamily="2" charset="-122"/>
                <a:ea typeface="华文中宋" pitchFamily="2" charset="-122"/>
              </a:rPr>
              <a:t>，</a:t>
            </a:r>
            <a:r>
              <a:rPr lang="zh-CN" altLang="en-GB" sz="2400" dirty="0">
                <a:latin typeface="华文中宋" pitchFamily="2" charset="-122"/>
                <a:ea typeface="华文中宋" pitchFamily="2" charset="-122"/>
              </a:rPr>
              <a:t>目前已经有 </a:t>
            </a:r>
            <a:r>
              <a:rPr lang="en-US" altLang="zh-CN" sz="2400" dirty="0">
                <a:latin typeface="华文中宋" pitchFamily="2" charset="-122"/>
                <a:ea typeface="华文中宋" pitchFamily="2" charset="-122"/>
              </a:rPr>
              <a:t>SSL1</a:t>
            </a:r>
            <a:r>
              <a:rPr lang="en-GB" altLang="zh-CN" sz="2400" dirty="0">
                <a:latin typeface="华文中宋" pitchFamily="2" charset="-122"/>
                <a:ea typeface="华文中宋" pitchFamily="2" charset="-122"/>
              </a:rPr>
              <a:t>.0</a:t>
            </a:r>
            <a:r>
              <a:rPr lang="zh-CN" altLang="en-GB" sz="2400" dirty="0">
                <a:latin typeface="华文中宋" pitchFamily="2" charset="-122"/>
                <a:ea typeface="华文中宋" pitchFamily="2" charset="-122"/>
              </a:rPr>
              <a:t> 、</a:t>
            </a:r>
            <a:r>
              <a:rPr lang="en-US" altLang="zh-CN" sz="2400" dirty="0">
                <a:latin typeface="华文中宋" pitchFamily="2" charset="-122"/>
                <a:ea typeface="华文中宋" pitchFamily="2" charset="-122"/>
              </a:rPr>
              <a:t>SSL2.0</a:t>
            </a:r>
            <a:r>
              <a:rPr lang="zh-CN" altLang="en-US" sz="2400" dirty="0">
                <a:latin typeface="华文中宋" pitchFamily="2" charset="-122"/>
                <a:ea typeface="华文中宋" pitchFamily="2" charset="-122"/>
              </a:rPr>
              <a:t>、</a:t>
            </a:r>
            <a:r>
              <a:rPr lang="en-US" altLang="zh-CN" sz="2400" dirty="0">
                <a:latin typeface="华文中宋" pitchFamily="2" charset="-122"/>
                <a:ea typeface="华文中宋" pitchFamily="2" charset="-122"/>
              </a:rPr>
              <a:t>SSL3.0</a:t>
            </a:r>
            <a:endParaRPr lang="zh-CN" altLang="en-US" sz="2400" b="1" dirty="0">
              <a:ea typeface="宋体" charset="-122"/>
            </a:endParaRPr>
          </a:p>
          <a:p>
            <a:pPr>
              <a:lnSpc>
                <a:spcPct val="145000"/>
              </a:lnSpc>
            </a:pPr>
            <a:r>
              <a:rPr lang="en-US" altLang="zh-CN" sz="2400" dirty="0">
                <a:latin typeface="华文中宋" pitchFamily="2" charset="-122"/>
                <a:ea typeface="华文中宋" pitchFamily="2" charset="-122"/>
              </a:rPr>
              <a:t>SSL</a:t>
            </a:r>
            <a:r>
              <a:rPr lang="zh-CN" altLang="en-US" sz="2400" dirty="0">
                <a:latin typeface="华文中宋" pitchFamily="2" charset="-122"/>
                <a:ea typeface="华文中宋" pitchFamily="2" charset="-122"/>
              </a:rPr>
              <a:t>使用</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TCP</a:t>
            </a:r>
            <a:r>
              <a:rPr lang="zh-CN" altLang="en-US" sz="2400" dirty="0">
                <a:latin typeface="华文中宋" pitchFamily="2" charset="-122"/>
                <a:ea typeface="华文中宋" pitchFamily="2" charset="-122"/>
              </a:rPr>
              <a:t>提供一种可靠地端到端的安全服务</a:t>
            </a:r>
            <a:endParaRPr lang="en-US" altLang="zh-CN" sz="2400" dirty="0">
              <a:latin typeface="华文中宋" pitchFamily="2" charset="-122"/>
              <a:ea typeface="华文中宋" pitchFamily="2" charset="-122"/>
            </a:endParaRPr>
          </a:p>
          <a:p>
            <a:pPr>
              <a:lnSpc>
                <a:spcPct val="145000"/>
              </a:lnSpc>
            </a:pPr>
            <a:r>
              <a:rPr lang="zh-CN" altLang="en-US" sz="2400" dirty="0">
                <a:latin typeface="华文中宋" pitchFamily="2" charset="-122"/>
                <a:ea typeface="华文中宋" pitchFamily="2" charset="-122"/>
              </a:rPr>
              <a:t>目标：</a:t>
            </a:r>
            <a:r>
              <a:rPr lang="en-US" altLang="zh-CN" sz="2400" dirty="0">
                <a:latin typeface="华文中宋" pitchFamily="2" charset="-122"/>
                <a:ea typeface="华文中宋" pitchFamily="2" charset="-122"/>
              </a:rPr>
              <a:t>SSL</a:t>
            </a:r>
            <a:r>
              <a:rPr lang="zh-CN" altLang="en-US" sz="2400" dirty="0">
                <a:latin typeface="华文中宋" pitchFamily="2" charset="-122"/>
                <a:ea typeface="华文中宋" pitchFamily="2" charset="-122"/>
              </a:rPr>
              <a:t>被设计用来使用</a:t>
            </a:r>
            <a:r>
              <a:rPr lang="en-US" altLang="zh-CN" sz="2400" dirty="0">
                <a:latin typeface="华文中宋" pitchFamily="2" charset="-122"/>
                <a:ea typeface="华文中宋" pitchFamily="2" charset="-122"/>
              </a:rPr>
              <a:t>TCP</a:t>
            </a:r>
            <a:r>
              <a:rPr lang="zh-CN" altLang="en-US" sz="2400" dirty="0">
                <a:latin typeface="华文中宋" pitchFamily="2" charset="-122"/>
                <a:ea typeface="华文中宋" pitchFamily="2" charset="-122"/>
              </a:rPr>
              <a:t>提供一个可靠的端到端安全服务，为两个通信个体之间提供</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保密性和完整性</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身份鉴别</a:t>
            </a:r>
            <a:r>
              <a:rPr lang="en-US" altLang="zh-CN" sz="2400" dirty="0">
                <a:latin typeface="华文中宋" pitchFamily="2" charset="-122"/>
                <a:ea typeface="华文中宋" pitchFamily="2" charset="-122"/>
              </a:rPr>
              <a:t>)</a:t>
            </a:r>
            <a:endParaRPr lang="zh-CN" altLang="en-US" sz="2400" b="1" dirty="0">
              <a:ea typeface="宋体" charset="-122"/>
            </a:endParaRPr>
          </a:p>
          <a:p>
            <a:pPr>
              <a:lnSpc>
                <a:spcPct val="145000"/>
              </a:lnSpc>
            </a:pPr>
            <a:r>
              <a:rPr lang="zh-CN" altLang="en-US" sz="2400" dirty="0">
                <a:latin typeface="华文中宋" pitchFamily="2" charset="-122"/>
                <a:ea typeface="华文中宋" pitchFamily="2" charset="-122"/>
              </a:rPr>
              <a:t>本节讲述</a:t>
            </a:r>
            <a:r>
              <a:rPr lang="en-US" altLang="zh-CN" sz="2400" dirty="0">
                <a:latin typeface="华文中宋" pitchFamily="2" charset="-122"/>
                <a:ea typeface="华文中宋" pitchFamily="2" charset="-122"/>
              </a:rPr>
              <a:t>SSL3.0</a:t>
            </a:r>
            <a:r>
              <a:rPr lang="zh-CN" altLang="en-US" sz="2400" dirty="0">
                <a:latin typeface="华文中宋" pitchFamily="2" charset="-122"/>
                <a:ea typeface="华文中宋" pitchFamily="2" charset="-122"/>
              </a:rPr>
              <a:t>的工作原理</a:t>
            </a:r>
          </a:p>
          <a:p>
            <a:pPr>
              <a:lnSpc>
                <a:spcPct val="150000"/>
              </a:lnSpc>
              <a:spcBef>
                <a:spcPts val="600"/>
              </a:spcBef>
              <a:spcAft>
                <a:spcPts val="600"/>
              </a:spcAft>
            </a:pPr>
            <a:endParaRPr lang="zh-CN" altLang="en-US" sz="2800" dirty="0">
              <a:solidFill>
                <a:srgbClr val="000000"/>
              </a:solidFill>
              <a:latin typeface="华文中宋" pitchFamily="2" charset="-122"/>
              <a:ea typeface="华文中宋" pitchFamily="2" charset="-122"/>
              <a:cs typeface="Times New Roman" pitchFamily="18" charset="0"/>
            </a:endParaRPr>
          </a:p>
          <a:p>
            <a:pPr marL="0" indent="0">
              <a:lnSpc>
                <a:spcPct val="150000"/>
              </a:lnSpc>
              <a:spcBef>
                <a:spcPts val="600"/>
              </a:spcBef>
              <a:spcAft>
                <a:spcPts val="600"/>
              </a:spcAft>
              <a:buSzPct val="80000"/>
              <a:buNone/>
            </a:pPr>
            <a:endParaRPr lang="en-US" altLang="zh-CN" sz="2800" dirty="0">
              <a:solidFill>
                <a:schemeClr val="tx1"/>
              </a:solidFill>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17</a:t>
            </a:fld>
            <a:endParaRPr lang="en-US" altLang="zh-CN"/>
          </a:p>
        </p:txBody>
      </p:sp>
    </p:spTree>
    <p:extLst>
      <p:ext uri="{BB962C8B-B14F-4D97-AF65-F5344CB8AC3E}">
        <p14:creationId xmlns:p14="http://schemas.microsoft.com/office/powerpoint/2010/main" val="3400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115616" y="-11956"/>
            <a:ext cx="7467600" cy="1003994"/>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t>引言</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18</a:t>
            </a:fld>
            <a:endParaRPr lang="en-US" altLang="zh-CN"/>
          </a:p>
        </p:txBody>
      </p:sp>
      <p:pic>
        <p:nvPicPr>
          <p:cNvPr id="5" name="图片 4">
            <a:extLst>
              <a:ext uri="{FF2B5EF4-FFF2-40B4-BE49-F238E27FC236}">
                <a16:creationId xmlns:a16="http://schemas.microsoft.com/office/drawing/2014/main" id="{501F4270-11E2-4039-BF36-348A37CB7DC8}"/>
              </a:ext>
            </a:extLst>
          </p:cNvPr>
          <p:cNvPicPr>
            <a:picLocks noChangeAspect="1"/>
          </p:cNvPicPr>
          <p:nvPr/>
        </p:nvPicPr>
        <p:blipFill>
          <a:blip r:embed="rId2"/>
          <a:stretch>
            <a:fillRect/>
          </a:stretch>
        </p:blipFill>
        <p:spPr>
          <a:xfrm>
            <a:off x="179512" y="1772816"/>
            <a:ext cx="8856984" cy="4510103"/>
          </a:xfrm>
          <a:prstGeom prst="rect">
            <a:avLst/>
          </a:prstGeom>
        </p:spPr>
      </p:pic>
    </p:spTree>
    <p:extLst>
      <p:ext uri="{BB962C8B-B14F-4D97-AF65-F5344CB8AC3E}">
        <p14:creationId xmlns:p14="http://schemas.microsoft.com/office/powerpoint/2010/main" val="16901316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115616" y="-11956"/>
            <a:ext cx="7467600" cy="1003994"/>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t>引言</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19</a:t>
            </a:fld>
            <a:endParaRPr lang="en-US" altLang="zh-CN"/>
          </a:p>
        </p:txBody>
      </p:sp>
      <p:sp>
        <p:nvSpPr>
          <p:cNvPr id="6" name="Rectangle 3">
            <a:extLst>
              <a:ext uri="{FF2B5EF4-FFF2-40B4-BE49-F238E27FC236}">
                <a16:creationId xmlns:a16="http://schemas.microsoft.com/office/drawing/2014/main" id="{66BD2FC4-391F-41DD-A76F-444363348278}"/>
              </a:ext>
            </a:extLst>
          </p:cNvPr>
          <p:cNvSpPr>
            <a:spLocks noGrp="1" noChangeArrowheads="1"/>
          </p:cNvSpPr>
          <p:nvPr>
            <p:ph idx="1"/>
          </p:nvPr>
        </p:nvSpPr>
        <p:spPr>
          <a:xfrm>
            <a:off x="899592" y="1052736"/>
            <a:ext cx="7992888" cy="5328592"/>
          </a:xfrm>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a:lstStyle/>
          <a:p>
            <a:pPr>
              <a:lnSpc>
                <a:spcPct val="150000"/>
              </a:lnSpc>
              <a:spcBef>
                <a:spcPts val="600"/>
              </a:spcBef>
              <a:spcAft>
                <a:spcPts val="600"/>
              </a:spcAft>
            </a:pPr>
            <a:r>
              <a:rPr lang="en-US" altLang="zh-CN" sz="2800" dirty="0">
                <a:latin typeface="华文中宋" pitchFamily="2" charset="-122"/>
                <a:ea typeface="华文中宋" pitchFamily="2" charset="-122"/>
              </a:rPr>
              <a:t>2018</a:t>
            </a:r>
            <a:r>
              <a:rPr lang="zh-CN" altLang="en-US" sz="2800" dirty="0">
                <a:latin typeface="华文中宋" pitchFamily="2" charset="-122"/>
                <a:ea typeface="华文中宋" pitchFamily="2" charset="-122"/>
              </a:rPr>
              <a:t>年</a:t>
            </a:r>
            <a:r>
              <a:rPr lang="en-US" altLang="zh-CN" sz="2800" dirty="0">
                <a:latin typeface="华文中宋" pitchFamily="2" charset="-122"/>
                <a:ea typeface="华文中宋" pitchFamily="2" charset="-122"/>
              </a:rPr>
              <a:t>8</a:t>
            </a:r>
            <a:r>
              <a:rPr lang="zh-CN" altLang="en-US" sz="2800" dirty="0">
                <a:latin typeface="华文中宋" pitchFamily="2" charset="-122"/>
                <a:ea typeface="华文中宋" pitchFamily="2" charset="-122"/>
              </a:rPr>
              <a:t>月，</a:t>
            </a:r>
            <a:r>
              <a:rPr lang="en-US" altLang="zh-CN" sz="2800" dirty="0">
                <a:latin typeface="华文中宋" pitchFamily="2" charset="-122"/>
                <a:ea typeface="华文中宋" pitchFamily="2" charset="-122"/>
              </a:rPr>
              <a:t>TLS 1.3</a:t>
            </a:r>
            <a:r>
              <a:rPr lang="zh-CN" altLang="en-US" sz="2800" dirty="0">
                <a:latin typeface="华文中宋" pitchFamily="2" charset="-122"/>
                <a:ea typeface="华文中宋" pitchFamily="2" charset="-122"/>
              </a:rPr>
              <a:t>版本协议正式发布</a:t>
            </a:r>
            <a:endParaRPr lang="en-US" altLang="zh-CN" sz="2800" dirty="0">
              <a:latin typeface="华文中宋" pitchFamily="2" charset="-122"/>
              <a:ea typeface="华文中宋" pitchFamily="2" charset="-122"/>
            </a:endParaRPr>
          </a:p>
          <a:p>
            <a:pPr>
              <a:lnSpc>
                <a:spcPct val="150000"/>
              </a:lnSpc>
              <a:spcBef>
                <a:spcPts val="600"/>
              </a:spcBef>
              <a:spcAft>
                <a:spcPts val="600"/>
              </a:spcAft>
            </a:pPr>
            <a:endParaRPr lang="zh-CN" altLang="en-US" sz="2400" dirty="0">
              <a:latin typeface="华文中宋" pitchFamily="2" charset="-122"/>
              <a:ea typeface="华文中宋" pitchFamily="2" charset="-122"/>
            </a:endParaRPr>
          </a:p>
          <a:p>
            <a:pPr>
              <a:lnSpc>
                <a:spcPct val="145000"/>
              </a:lnSpc>
            </a:pPr>
            <a:r>
              <a:rPr lang="en-US" altLang="zh-CN" sz="2400" dirty="0">
                <a:latin typeface="华文中宋" pitchFamily="2" charset="-122"/>
                <a:ea typeface="华文中宋" pitchFamily="2" charset="-122"/>
              </a:rPr>
              <a:t>RFC 8446</a:t>
            </a:r>
          </a:p>
          <a:p>
            <a:pPr>
              <a:lnSpc>
                <a:spcPct val="145000"/>
              </a:lnSpc>
            </a:pPr>
            <a:endParaRPr lang="zh-CN" altLang="en-US" sz="2400" b="1" dirty="0">
              <a:ea typeface="宋体" charset="-122"/>
            </a:endParaRPr>
          </a:p>
          <a:p>
            <a:pPr>
              <a:lnSpc>
                <a:spcPct val="145000"/>
              </a:lnSpc>
            </a:pPr>
            <a:r>
              <a:rPr lang="en-US" altLang="zh-CN" sz="2400" dirty="0">
                <a:latin typeface="华文中宋" pitchFamily="2" charset="-122"/>
                <a:ea typeface="华文中宋" pitchFamily="2" charset="-122"/>
              </a:rPr>
              <a:t>IETF</a:t>
            </a:r>
            <a:r>
              <a:rPr lang="zh-CN" altLang="en-US" sz="2400" dirty="0">
                <a:latin typeface="华文中宋" pitchFamily="2" charset="-122"/>
                <a:ea typeface="华文中宋" pitchFamily="2" charset="-122"/>
              </a:rPr>
              <a:t>组织历经</a:t>
            </a:r>
            <a:r>
              <a:rPr lang="en-US" altLang="zh-CN" sz="2400" dirty="0">
                <a:latin typeface="华文中宋" pitchFamily="2" charset="-122"/>
                <a:ea typeface="华文中宋" pitchFamily="2" charset="-122"/>
              </a:rPr>
              <a:t>10</a:t>
            </a:r>
            <a:r>
              <a:rPr lang="zh-CN" altLang="en-US" sz="2400" dirty="0">
                <a:latin typeface="华文中宋" pitchFamily="2" charset="-122"/>
                <a:ea typeface="华文中宋" pitchFamily="2" charset="-122"/>
              </a:rPr>
              <a:t>年，共</a:t>
            </a:r>
            <a:r>
              <a:rPr lang="en-US" altLang="zh-CN" sz="2400" dirty="0">
                <a:latin typeface="华文中宋" pitchFamily="2" charset="-122"/>
                <a:ea typeface="华文中宋" pitchFamily="2" charset="-122"/>
              </a:rPr>
              <a:t>28</a:t>
            </a:r>
            <a:r>
              <a:rPr lang="zh-CN" altLang="en-US" sz="2400" dirty="0">
                <a:latin typeface="华文中宋" pitchFamily="2" charset="-122"/>
                <a:ea typeface="华文中宋" pitchFamily="2" charset="-122"/>
              </a:rPr>
              <a:t>轮修改</a:t>
            </a:r>
            <a:endParaRPr lang="en-US" altLang="zh-CN" sz="2400" dirty="0">
              <a:latin typeface="华文中宋" pitchFamily="2" charset="-122"/>
              <a:ea typeface="华文中宋" pitchFamily="2" charset="-122"/>
            </a:endParaRPr>
          </a:p>
          <a:p>
            <a:pPr>
              <a:lnSpc>
                <a:spcPct val="145000"/>
              </a:lnSpc>
            </a:pPr>
            <a:endParaRPr lang="en-US" altLang="zh-CN" sz="2400" dirty="0">
              <a:latin typeface="华文中宋" pitchFamily="2" charset="-122"/>
              <a:ea typeface="华文中宋" pitchFamily="2" charset="-122"/>
            </a:endParaRPr>
          </a:p>
          <a:p>
            <a:pPr>
              <a:lnSpc>
                <a:spcPct val="145000"/>
              </a:lnSpc>
            </a:pPr>
            <a:r>
              <a:rPr lang="zh-CN" altLang="en-US" sz="2400" dirty="0">
                <a:latin typeface="华文中宋" pitchFamily="2" charset="-122"/>
                <a:ea typeface="华文中宋" pitchFamily="2" charset="-122"/>
              </a:rPr>
              <a:t>本节讲述</a:t>
            </a:r>
            <a:r>
              <a:rPr lang="en-US" altLang="zh-CN" sz="2400" dirty="0">
                <a:latin typeface="华文中宋" pitchFamily="2" charset="-122"/>
                <a:ea typeface="华文中宋" pitchFamily="2" charset="-122"/>
              </a:rPr>
              <a:t>SSL 3.0 </a:t>
            </a:r>
            <a:r>
              <a:rPr lang="zh-CN" altLang="en-US" sz="2400" dirty="0">
                <a:latin typeface="华文中宋" pitchFamily="2" charset="-122"/>
                <a:ea typeface="华文中宋" pitchFamily="2" charset="-122"/>
              </a:rPr>
              <a:t>（</a:t>
            </a:r>
            <a:r>
              <a:rPr lang="en-US" altLang="zh-CN" sz="2400" dirty="0">
                <a:latin typeface="华文中宋" pitchFamily="2" charset="-122"/>
                <a:ea typeface="华文中宋" pitchFamily="2" charset="-122"/>
              </a:rPr>
              <a:t>TLS 1.0,</a:t>
            </a:r>
            <a:r>
              <a:rPr lang="zh-CN" altLang="en-US" sz="2400" dirty="0">
                <a:latin typeface="华文中宋" pitchFamily="2" charset="-122"/>
                <a:ea typeface="华文中宋" pitchFamily="2" charset="-122"/>
              </a:rPr>
              <a:t> </a:t>
            </a:r>
            <a:r>
              <a:rPr lang="en-US" altLang="zh-CN" sz="2400" dirty="0">
                <a:latin typeface="华文中宋" pitchFamily="2" charset="-122"/>
                <a:ea typeface="华文中宋" pitchFamily="2" charset="-122"/>
              </a:rPr>
              <a:t>1.1,</a:t>
            </a:r>
            <a:r>
              <a:rPr lang="zh-CN" altLang="en-US" sz="2400" dirty="0">
                <a:latin typeface="华文中宋" pitchFamily="2" charset="-122"/>
                <a:ea typeface="华文中宋" pitchFamily="2" charset="-122"/>
              </a:rPr>
              <a:t> </a:t>
            </a:r>
            <a:r>
              <a:rPr lang="en-US" altLang="zh-CN" sz="2400" dirty="0">
                <a:latin typeface="华文中宋" pitchFamily="2" charset="-122"/>
                <a:ea typeface="华文中宋" pitchFamily="2" charset="-122"/>
              </a:rPr>
              <a:t>1.2</a:t>
            </a:r>
            <a:r>
              <a:rPr lang="zh-CN" altLang="en-US" sz="2400" dirty="0">
                <a:latin typeface="华文中宋" pitchFamily="2" charset="-122"/>
                <a:ea typeface="华文中宋" pitchFamily="2" charset="-122"/>
              </a:rPr>
              <a:t>的源头和模板）以及</a:t>
            </a:r>
            <a:r>
              <a:rPr lang="en-US" altLang="zh-CN" sz="2400" dirty="0">
                <a:latin typeface="华文中宋" pitchFamily="2" charset="-122"/>
                <a:ea typeface="华文中宋" pitchFamily="2" charset="-122"/>
              </a:rPr>
              <a:t>TLS 1.3 </a:t>
            </a:r>
            <a:r>
              <a:rPr lang="zh-CN" altLang="en-US" sz="2400" dirty="0">
                <a:latin typeface="华文中宋" pitchFamily="2" charset="-122"/>
                <a:ea typeface="华文中宋" pitchFamily="2" charset="-122"/>
              </a:rPr>
              <a:t>工作原理</a:t>
            </a:r>
          </a:p>
          <a:p>
            <a:pPr>
              <a:lnSpc>
                <a:spcPct val="150000"/>
              </a:lnSpc>
              <a:spcBef>
                <a:spcPts val="600"/>
              </a:spcBef>
              <a:spcAft>
                <a:spcPts val="600"/>
              </a:spcAft>
            </a:pPr>
            <a:endParaRPr lang="zh-CN" altLang="en-US" sz="2800" dirty="0">
              <a:solidFill>
                <a:srgbClr val="000000"/>
              </a:solidFill>
              <a:latin typeface="华文中宋" pitchFamily="2" charset="-122"/>
              <a:ea typeface="华文中宋" pitchFamily="2" charset="-122"/>
              <a:cs typeface="Times New Roman" pitchFamily="18" charset="0"/>
            </a:endParaRPr>
          </a:p>
          <a:p>
            <a:pPr marL="0" indent="0">
              <a:lnSpc>
                <a:spcPct val="150000"/>
              </a:lnSpc>
              <a:spcBef>
                <a:spcPts val="600"/>
              </a:spcBef>
              <a:spcAft>
                <a:spcPts val="600"/>
              </a:spcAft>
              <a:buSzPct val="80000"/>
              <a:buNone/>
            </a:pPr>
            <a:endParaRPr lang="en-US" altLang="zh-CN" sz="2800" dirty="0">
              <a:solidFill>
                <a:schemeClr val="tx1"/>
              </a:solidFill>
              <a:latin typeface="华文中宋" pitchFamily="2" charset="-122"/>
              <a:ea typeface="华文中宋" pitchFamily="2" charset="-122"/>
            </a:endParaRPr>
          </a:p>
        </p:txBody>
      </p:sp>
    </p:spTree>
    <p:extLst>
      <p:ext uri="{BB962C8B-B14F-4D97-AF65-F5344CB8AC3E}">
        <p14:creationId xmlns:p14="http://schemas.microsoft.com/office/powerpoint/2010/main" val="7026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115616" y="188640"/>
            <a:ext cx="7467600" cy="715962"/>
          </a:xfrm>
        </p:spPr>
        <p:txBody>
          <a:bodyPr/>
          <a:lstStyle/>
          <a:p>
            <a:pPr algn="ctr"/>
            <a:r>
              <a:rPr lang="zh-CN" altLang="en-US" dirty="0">
                <a:solidFill>
                  <a:srgbClr val="FFFF00"/>
                </a:solidFill>
              </a:rPr>
              <a:t>第</a:t>
            </a:r>
            <a:r>
              <a:rPr lang="en-US" altLang="zh-CN" dirty="0">
                <a:solidFill>
                  <a:srgbClr val="FFFF00"/>
                </a:solidFill>
              </a:rPr>
              <a:t>6</a:t>
            </a:r>
            <a:r>
              <a:rPr lang="zh-CN" altLang="en-US" dirty="0">
                <a:solidFill>
                  <a:srgbClr val="FFFF00"/>
                </a:solidFill>
              </a:rPr>
              <a:t>章 传输层安全</a:t>
            </a:r>
            <a:endParaRPr lang="en-US" altLang="zh-CN" dirty="0">
              <a:solidFill>
                <a:srgbClr val="FFFF00"/>
              </a:solidFill>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a:t>
            </a:fld>
            <a:endParaRPr lang="en-US" altLang="zh-CN"/>
          </a:p>
        </p:txBody>
      </p:sp>
      <p:grpSp>
        <p:nvGrpSpPr>
          <p:cNvPr id="66591" name="Group 31"/>
          <p:cNvGrpSpPr>
            <a:grpSpLocks/>
          </p:cNvGrpSpPr>
          <p:nvPr/>
        </p:nvGrpSpPr>
        <p:grpSpPr bwMode="auto">
          <a:xfrm>
            <a:off x="1676400" y="1620944"/>
            <a:ext cx="5410200" cy="665162"/>
            <a:chOff x="1056" y="1227"/>
            <a:chExt cx="3408" cy="419"/>
          </a:xfrm>
        </p:grpSpPr>
        <p:grpSp>
          <p:nvGrpSpPr>
            <p:cNvPr id="66563" name="Group 3"/>
            <p:cNvGrpSpPr>
              <a:grpSpLocks/>
            </p:cNvGrpSpPr>
            <p:nvPr/>
          </p:nvGrpSpPr>
          <p:grpSpPr bwMode="auto">
            <a:xfrm>
              <a:off x="1056" y="1227"/>
              <a:ext cx="480" cy="419"/>
              <a:chOff x="1110" y="2656"/>
              <a:chExt cx="1549" cy="1351"/>
            </a:xfrm>
          </p:grpSpPr>
          <p:sp>
            <p:nvSpPr>
              <p:cNvPr id="665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1"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2" name="Text Box 12"/>
            <p:cNvSpPr txBox="1">
              <a:spLocks noChangeArrowheads="1"/>
            </p:cNvSpPr>
            <p:nvPr/>
          </p:nvSpPr>
          <p:spPr bwMode="auto">
            <a:xfrm>
              <a:off x="2248" y="1252"/>
              <a:ext cx="14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 </a:t>
              </a:r>
              <a:r>
                <a:rPr lang="en-US" altLang="zh-CN" sz="2400" dirty="0"/>
                <a:t>Web </a:t>
              </a:r>
              <a:r>
                <a:rPr lang="zh-CN" altLang="en-US" sz="2400" dirty="0"/>
                <a:t>安全需求</a:t>
              </a:r>
              <a:endParaRPr lang="en-US" altLang="zh-CN" sz="2400" dirty="0">
                <a:ea typeface="宋体" charset="-122"/>
              </a:endParaRPr>
            </a:p>
          </p:txBody>
        </p:sp>
        <p:sp>
          <p:nvSpPr>
            <p:cNvPr id="66573"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1</a:t>
              </a:r>
            </a:p>
          </p:txBody>
        </p:sp>
      </p:grpSp>
      <p:grpSp>
        <p:nvGrpSpPr>
          <p:cNvPr id="66592" name="Group 32"/>
          <p:cNvGrpSpPr>
            <a:grpSpLocks/>
          </p:cNvGrpSpPr>
          <p:nvPr/>
        </p:nvGrpSpPr>
        <p:grpSpPr bwMode="auto">
          <a:xfrm>
            <a:off x="1676400" y="2535344"/>
            <a:ext cx="5410200" cy="852487"/>
            <a:chOff x="1056" y="1803"/>
            <a:chExt cx="3408" cy="537"/>
          </a:xfrm>
        </p:grpSpPr>
        <p:grpSp>
          <p:nvGrpSpPr>
            <p:cNvPr id="66567" name="Group 7"/>
            <p:cNvGrpSpPr>
              <a:grpSpLocks/>
            </p:cNvGrpSpPr>
            <p:nvPr/>
          </p:nvGrpSpPr>
          <p:grpSpPr bwMode="auto">
            <a:xfrm>
              <a:off x="1056" y="1803"/>
              <a:ext cx="480" cy="419"/>
              <a:chOff x="3174" y="2656"/>
              <a:chExt cx="1549" cy="1351"/>
            </a:xfrm>
          </p:grpSpPr>
          <p:sp>
            <p:nvSpPr>
              <p:cNvPr id="665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4" name="Line 14"/>
            <p:cNvSpPr>
              <a:spLocks noChangeShapeType="1"/>
            </p:cNvSpPr>
            <p:nvPr/>
          </p:nvSpPr>
          <p:spPr bwMode="auto">
            <a:xfrm>
              <a:off x="1440" y="2187"/>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5" name="Text Box 15"/>
            <p:cNvSpPr txBox="1">
              <a:spLocks noChangeArrowheads="1"/>
            </p:cNvSpPr>
            <p:nvPr/>
          </p:nvSpPr>
          <p:spPr bwMode="auto">
            <a:xfrm>
              <a:off x="2128" y="1817"/>
              <a:ext cx="164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t>安全套接字层</a:t>
              </a:r>
              <a:r>
                <a:rPr lang="en-US" altLang="zh-CN" sz="2400" dirty="0"/>
                <a:t>SSL</a:t>
              </a:r>
              <a:endParaRPr lang="zh-CN" altLang="en-US" sz="2400" dirty="0"/>
            </a:p>
            <a:p>
              <a:endParaRPr lang="en-US" altLang="zh-CN" sz="2400" dirty="0">
                <a:ea typeface="宋体" charset="-122"/>
              </a:endParaRPr>
            </a:p>
          </p:txBody>
        </p:sp>
        <p:sp>
          <p:nvSpPr>
            <p:cNvPr id="66576" name="Text Box 16"/>
            <p:cNvSpPr txBox="1">
              <a:spLocks noChangeArrowheads="1"/>
            </p:cNvSpPr>
            <p:nvPr/>
          </p:nvSpPr>
          <p:spPr bwMode="gray">
            <a:xfrm>
              <a:off x="1180" y="186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2</a:t>
              </a:r>
            </a:p>
          </p:txBody>
        </p:sp>
      </p:grpSp>
      <p:grpSp>
        <p:nvGrpSpPr>
          <p:cNvPr id="66593" name="Group 33"/>
          <p:cNvGrpSpPr>
            <a:grpSpLocks/>
          </p:cNvGrpSpPr>
          <p:nvPr/>
        </p:nvGrpSpPr>
        <p:grpSpPr bwMode="auto">
          <a:xfrm>
            <a:off x="1676400" y="3427519"/>
            <a:ext cx="5410200" cy="665162"/>
            <a:chOff x="1056" y="2365"/>
            <a:chExt cx="3408" cy="419"/>
          </a:xfrm>
        </p:grpSpPr>
        <p:grpSp>
          <p:nvGrpSpPr>
            <p:cNvPr id="66577" name="Group 17"/>
            <p:cNvGrpSpPr>
              <a:grpSpLocks/>
            </p:cNvGrpSpPr>
            <p:nvPr/>
          </p:nvGrpSpPr>
          <p:grpSpPr bwMode="auto">
            <a:xfrm>
              <a:off x="1056" y="2365"/>
              <a:ext cx="480" cy="419"/>
              <a:chOff x="1110" y="2656"/>
              <a:chExt cx="1549" cy="1351"/>
            </a:xfrm>
          </p:grpSpPr>
          <p:sp>
            <p:nvSpPr>
              <p:cNvPr id="665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5" name="Line 25"/>
            <p:cNvSpPr>
              <a:spLocks noChangeShapeType="1"/>
            </p:cNvSpPr>
            <p:nvPr/>
          </p:nvSpPr>
          <p:spPr bwMode="auto">
            <a:xfrm>
              <a:off x="1440" y="2749"/>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6" name="Text Box 26"/>
            <p:cNvSpPr txBox="1">
              <a:spLocks noChangeArrowheads="1"/>
            </p:cNvSpPr>
            <p:nvPr/>
          </p:nvSpPr>
          <p:spPr bwMode="auto">
            <a:xfrm>
              <a:off x="2231" y="2387"/>
              <a:ext cx="14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400" dirty="0">
                  <a:ea typeface="宋体" charset="-122"/>
                </a:rPr>
                <a:t>传输层安全</a:t>
              </a:r>
              <a:r>
                <a:rPr lang="en-US" altLang="zh-CN" sz="2400" dirty="0">
                  <a:ea typeface="宋体" charset="-122"/>
                </a:rPr>
                <a:t>TLS</a:t>
              </a:r>
            </a:p>
          </p:txBody>
        </p:sp>
        <p:sp>
          <p:nvSpPr>
            <p:cNvPr id="66587" name="Text Box 27"/>
            <p:cNvSpPr txBox="1">
              <a:spLocks noChangeArrowheads="1"/>
            </p:cNvSpPr>
            <p:nvPr/>
          </p:nvSpPr>
          <p:spPr bwMode="gray">
            <a:xfrm>
              <a:off x="1180" y="242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3</a:t>
              </a:r>
            </a:p>
          </p:txBody>
        </p:sp>
      </p:grpSp>
      <p:grpSp>
        <p:nvGrpSpPr>
          <p:cNvPr id="66594" name="Group 34"/>
          <p:cNvGrpSpPr>
            <a:grpSpLocks/>
          </p:cNvGrpSpPr>
          <p:nvPr/>
        </p:nvGrpSpPr>
        <p:grpSpPr bwMode="auto">
          <a:xfrm>
            <a:off x="1676400" y="4341919"/>
            <a:ext cx="5410200" cy="665162"/>
            <a:chOff x="1056" y="2941"/>
            <a:chExt cx="3408" cy="419"/>
          </a:xfrm>
        </p:grpSpPr>
        <p:grpSp>
          <p:nvGrpSpPr>
            <p:cNvPr id="66581" name="Group 21"/>
            <p:cNvGrpSpPr>
              <a:grpSpLocks/>
            </p:cNvGrpSpPr>
            <p:nvPr/>
          </p:nvGrpSpPr>
          <p:grpSpPr bwMode="auto">
            <a:xfrm>
              <a:off x="1056" y="2941"/>
              <a:ext cx="480" cy="419"/>
              <a:chOff x="3174" y="2656"/>
              <a:chExt cx="1549" cy="1351"/>
            </a:xfrm>
          </p:grpSpPr>
          <p:sp>
            <p:nvSpPr>
              <p:cNvPr id="665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8" name="Line 28"/>
            <p:cNvSpPr>
              <a:spLocks noChangeShapeType="1"/>
            </p:cNvSpPr>
            <p:nvPr/>
          </p:nvSpPr>
          <p:spPr bwMode="auto">
            <a:xfrm>
              <a:off x="1440" y="3325"/>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9" name="Text Box 29"/>
            <p:cNvSpPr txBox="1">
              <a:spLocks noChangeArrowheads="1"/>
            </p:cNvSpPr>
            <p:nvPr/>
          </p:nvSpPr>
          <p:spPr bwMode="auto">
            <a:xfrm>
              <a:off x="2576" y="2974"/>
              <a:ext cx="75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t>HTTPS</a:t>
              </a:r>
              <a:endParaRPr lang="en-US" altLang="zh-CN" sz="2400" dirty="0">
                <a:ea typeface="宋体" charset="-122"/>
              </a:endParaRPr>
            </a:p>
          </p:txBody>
        </p:sp>
        <p:sp>
          <p:nvSpPr>
            <p:cNvPr id="66590" name="Text Box 30"/>
            <p:cNvSpPr txBox="1">
              <a:spLocks noChangeArrowheads="1"/>
            </p:cNvSpPr>
            <p:nvPr/>
          </p:nvSpPr>
          <p:spPr bwMode="gray">
            <a:xfrm>
              <a:off x="1180" y="300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4</a:t>
              </a:r>
            </a:p>
          </p:txBody>
        </p:sp>
      </p:grpSp>
      <p:grpSp>
        <p:nvGrpSpPr>
          <p:cNvPr id="36" name="Group 31"/>
          <p:cNvGrpSpPr>
            <a:grpSpLocks/>
          </p:cNvGrpSpPr>
          <p:nvPr/>
        </p:nvGrpSpPr>
        <p:grpSpPr bwMode="auto">
          <a:xfrm>
            <a:off x="1676400" y="5229200"/>
            <a:ext cx="5410200" cy="665162"/>
            <a:chOff x="1056" y="1227"/>
            <a:chExt cx="3408" cy="419"/>
          </a:xfrm>
        </p:grpSpPr>
        <p:grpSp>
          <p:nvGrpSpPr>
            <p:cNvPr id="37" name="Group 3"/>
            <p:cNvGrpSpPr>
              <a:grpSpLocks/>
            </p:cNvGrpSpPr>
            <p:nvPr/>
          </p:nvGrpSpPr>
          <p:grpSpPr bwMode="auto">
            <a:xfrm>
              <a:off x="1056" y="1227"/>
              <a:ext cx="480" cy="419"/>
              <a:chOff x="1110" y="2656"/>
              <a:chExt cx="1549" cy="1351"/>
            </a:xfrm>
          </p:grpSpPr>
          <p:sp>
            <p:nvSpPr>
              <p:cNvPr id="4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3"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38"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9" name="Text Box 12"/>
            <p:cNvSpPr txBox="1">
              <a:spLocks noChangeArrowheads="1"/>
            </p:cNvSpPr>
            <p:nvPr/>
          </p:nvSpPr>
          <p:spPr bwMode="auto">
            <a:xfrm>
              <a:off x="2719" y="1234"/>
              <a:ext cx="51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ea typeface="宋体" charset="-122"/>
                </a:rPr>
                <a:t>SSH</a:t>
              </a:r>
            </a:p>
          </p:txBody>
        </p:sp>
        <p:sp>
          <p:nvSpPr>
            <p:cNvPr id="40"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5</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115616" y="-11956"/>
            <a:ext cx="7467600" cy="1003994"/>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t>6.2 </a:t>
            </a:r>
            <a:r>
              <a:rPr lang="zh-CN" altLang="en-US" dirty="0"/>
              <a:t>安全套接字层</a:t>
            </a:r>
            <a:r>
              <a:rPr lang="en-US" altLang="zh-CN" dirty="0"/>
              <a:t>SSL</a:t>
            </a:r>
            <a:endParaRPr lang="zh-CN" altLang="en-US" dirty="0"/>
          </a:p>
        </p:txBody>
      </p:sp>
      <p:sp>
        <p:nvSpPr>
          <p:cNvPr id="167939" name="Rectangle 3"/>
          <p:cNvSpPr>
            <a:spLocks noGrp="1" noChangeArrowheads="1"/>
          </p:cNvSpPr>
          <p:nvPr>
            <p:ph idx="1"/>
          </p:nvPr>
        </p:nvSpPr>
        <p:spPr>
          <a:xfrm>
            <a:off x="2699792" y="1412776"/>
            <a:ext cx="6696744" cy="4611687"/>
          </a:xfrm>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a:lstStyle/>
          <a:p>
            <a:pPr marL="449263" indent="-449263">
              <a:lnSpc>
                <a:spcPct val="150000"/>
              </a:lnSpc>
              <a:spcBef>
                <a:spcPts val="600"/>
              </a:spcBef>
              <a:spcAft>
                <a:spcPts val="600"/>
              </a:spcAft>
              <a:buSzPct val="80000"/>
            </a:pP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体系结构</a:t>
            </a:r>
            <a:endParaRPr lang="en-US" altLang="zh-CN" sz="2800" dirty="0">
              <a:latin typeface="华文中宋" pitchFamily="2" charset="-122"/>
              <a:ea typeface="华文中宋" pitchFamily="2" charset="-122"/>
            </a:endParaRPr>
          </a:p>
          <a:p>
            <a:pPr marL="449263" indent="-449263">
              <a:lnSpc>
                <a:spcPct val="150000"/>
              </a:lnSpc>
              <a:spcBef>
                <a:spcPts val="600"/>
              </a:spcBef>
              <a:spcAft>
                <a:spcPts val="600"/>
              </a:spcAft>
              <a:buSzPct val="80000"/>
            </a:pP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记录协议</a:t>
            </a:r>
            <a:endParaRPr lang="en-US" altLang="zh-CN" sz="2800" dirty="0">
              <a:latin typeface="华文中宋" pitchFamily="2" charset="-122"/>
              <a:ea typeface="华文中宋" pitchFamily="2" charset="-122"/>
            </a:endParaRPr>
          </a:p>
          <a:p>
            <a:pPr marL="449263" indent="-449263">
              <a:lnSpc>
                <a:spcPct val="150000"/>
              </a:lnSpc>
              <a:spcBef>
                <a:spcPts val="600"/>
              </a:spcBef>
              <a:spcAft>
                <a:spcPts val="600"/>
              </a:spcAft>
              <a:buSzPct val="80000"/>
            </a:pPr>
            <a:r>
              <a:rPr lang="zh-CN" altLang="en-US" sz="2800" dirty="0">
                <a:latin typeface="华文中宋" pitchFamily="2" charset="-122"/>
                <a:ea typeface="华文中宋" pitchFamily="2" charset="-122"/>
              </a:rPr>
              <a:t>密码变更规格协议</a:t>
            </a:r>
            <a:endParaRPr lang="en-US" altLang="zh-CN" sz="2800" dirty="0">
              <a:latin typeface="华文中宋" pitchFamily="2" charset="-122"/>
              <a:ea typeface="华文中宋" pitchFamily="2" charset="-122"/>
            </a:endParaRPr>
          </a:p>
          <a:p>
            <a:pPr marL="449263" indent="-449263">
              <a:lnSpc>
                <a:spcPct val="150000"/>
              </a:lnSpc>
              <a:spcBef>
                <a:spcPts val="600"/>
              </a:spcBef>
              <a:spcAft>
                <a:spcPts val="600"/>
              </a:spcAft>
              <a:buSzPct val="80000"/>
            </a:pPr>
            <a:r>
              <a:rPr lang="zh-CN" altLang="en-US" sz="2800" dirty="0">
                <a:latin typeface="华文中宋" pitchFamily="2" charset="-122"/>
                <a:ea typeface="华文中宋" pitchFamily="2" charset="-122"/>
              </a:rPr>
              <a:t>报警协议</a:t>
            </a:r>
            <a:endParaRPr lang="en-US" altLang="zh-CN" sz="2800" dirty="0">
              <a:latin typeface="华文中宋" pitchFamily="2" charset="-122"/>
              <a:ea typeface="华文中宋" pitchFamily="2" charset="-122"/>
            </a:endParaRPr>
          </a:p>
          <a:p>
            <a:pPr marL="449263" indent="-449263">
              <a:lnSpc>
                <a:spcPct val="150000"/>
              </a:lnSpc>
              <a:spcBef>
                <a:spcPts val="600"/>
              </a:spcBef>
              <a:spcAft>
                <a:spcPts val="600"/>
              </a:spcAft>
              <a:buSzPct val="80000"/>
            </a:pPr>
            <a:r>
              <a:rPr lang="zh-CN" altLang="en-US" sz="2800" dirty="0">
                <a:latin typeface="华文中宋" pitchFamily="2" charset="-122"/>
                <a:ea typeface="华文中宋" pitchFamily="2" charset="-122"/>
              </a:rPr>
              <a:t>握手协议</a:t>
            </a:r>
            <a:endParaRPr lang="en-US" altLang="zh-CN" sz="2800" dirty="0">
              <a:latin typeface="华文中宋" pitchFamily="2" charset="-122"/>
              <a:ea typeface="华文中宋" pitchFamily="2" charset="-122"/>
            </a:endParaRPr>
          </a:p>
          <a:p>
            <a:pPr marL="449263" indent="-449263">
              <a:lnSpc>
                <a:spcPct val="150000"/>
              </a:lnSpc>
              <a:spcBef>
                <a:spcPts val="600"/>
              </a:spcBef>
              <a:spcAft>
                <a:spcPts val="600"/>
              </a:spcAft>
              <a:buSzPct val="80000"/>
            </a:pPr>
            <a:r>
              <a:rPr lang="zh-CN" altLang="en-US" sz="2800" dirty="0">
                <a:latin typeface="华文中宋" pitchFamily="2" charset="-122"/>
                <a:ea typeface="华文中宋" pitchFamily="2" charset="-122"/>
              </a:rPr>
              <a:t>密码计算</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20</a:t>
            </a:fld>
            <a:endParaRPr lang="en-US" altLang="zh-CN"/>
          </a:p>
        </p:txBody>
      </p:sp>
    </p:spTree>
    <p:extLst>
      <p:ext uri="{BB962C8B-B14F-4D97-AF65-F5344CB8AC3E}">
        <p14:creationId xmlns:p14="http://schemas.microsoft.com/office/powerpoint/2010/main" val="3567085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1115616" y="-11956"/>
            <a:ext cx="7467600" cy="1003994"/>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t>引 言</a:t>
            </a:r>
          </a:p>
        </p:txBody>
      </p:sp>
      <p:sp>
        <p:nvSpPr>
          <p:cNvPr id="167939" name="Rectangle 3"/>
          <p:cNvSpPr>
            <a:spLocks noGrp="1" noChangeArrowheads="1"/>
          </p:cNvSpPr>
          <p:nvPr>
            <p:ph idx="1"/>
          </p:nvPr>
        </p:nvSpPr>
        <p:spPr>
          <a:xfrm>
            <a:off x="899592" y="1052736"/>
            <a:ext cx="7992888" cy="5328592"/>
          </a:xfrm>
          <a:noFill/>
          <a:ln/>
          <a:extLs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a:lstStyle/>
          <a:p>
            <a:pPr marL="0" indent="0">
              <a:lnSpc>
                <a:spcPct val="150000"/>
              </a:lnSpc>
              <a:spcBef>
                <a:spcPts val="600"/>
              </a:spcBef>
              <a:spcAft>
                <a:spcPts val="600"/>
              </a:spcAft>
              <a:buSzPct val="80000"/>
              <a:buNone/>
            </a:pPr>
            <a:r>
              <a:rPr lang="zh-CN" altLang="en-US" sz="2800" dirty="0">
                <a:solidFill>
                  <a:schemeClr val="tx1"/>
                </a:solidFill>
                <a:latin typeface="华文中宋" pitchFamily="2" charset="-122"/>
                <a:ea typeface="华文中宋" pitchFamily="2" charset="-122"/>
              </a:rPr>
              <a:t>目前国际流行的电子商务所采用的协议主要有</a:t>
            </a:r>
            <a:endParaRPr lang="en-US" altLang="zh-CN" sz="2800" dirty="0">
              <a:solidFill>
                <a:schemeClr val="tx1"/>
              </a:solidFill>
              <a:latin typeface="华文中宋" pitchFamily="2" charset="-122"/>
              <a:ea typeface="华文中宋" pitchFamily="2" charset="-122"/>
            </a:endParaRPr>
          </a:p>
          <a:p>
            <a:pPr>
              <a:lnSpc>
                <a:spcPct val="130000"/>
              </a:lnSpc>
              <a:spcBef>
                <a:spcPts val="600"/>
              </a:spcBef>
              <a:spcAft>
                <a:spcPts val="600"/>
              </a:spcAft>
            </a:pPr>
            <a:r>
              <a:rPr lang="zh-CN" altLang="en-US" sz="2400" dirty="0">
                <a:solidFill>
                  <a:schemeClr val="tx1"/>
                </a:solidFill>
                <a:latin typeface="华文中宋" pitchFamily="2" charset="-122"/>
                <a:ea typeface="华文中宋" pitchFamily="2" charset="-122"/>
              </a:rPr>
              <a:t>安全套接层协议（</a:t>
            </a:r>
            <a:r>
              <a:rPr lang="en-US" altLang="zh-CN" sz="2400" dirty="0">
                <a:solidFill>
                  <a:schemeClr val="tx1"/>
                </a:solidFill>
                <a:latin typeface="华文中宋" pitchFamily="2" charset="-122"/>
                <a:ea typeface="华文中宋" pitchFamily="2" charset="-122"/>
              </a:rPr>
              <a:t>Secure Sockets Layer</a:t>
            </a:r>
            <a:r>
              <a:rPr lang="zh-CN" altLang="en-US" sz="2400" dirty="0">
                <a:solidFill>
                  <a:schemeClr val="tx1"/>
                </a:solidFill>
                <a:latin typeface="华文中宋" pitchFamily="2" charset="-122"/>
                <a:ea typeface="华文中宋" pitchFamily="2" charset="-122"/>
              </a:rPr>
              <a:t>，</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SSL</a:t>
            </a:r>
            <a:r>
              <a:rPr lang="zh-CN" altLang="en-US" sz="2400" dirty="0">
                <a:solidFill>
                  <a:schemeClr val="tx1"/>
                </a:solidFill>
                <a:latin typeface="华文中宋" pitchFamily="2" charset="-122"/>
                <a:ea typeface="华文中宋" pitchFamily="2" charset="-122"/>
              </a:rPr>
              <a:t>）</a:t>
            </a:r>
          </a:p>
          <a:p>
            <a:pPr>
              <a:lnSpc>
                <a:spcPct val="130000"/>
              </a:lnSpc>
              <a:spcBef>
                <a:spcPts val="600"/>
              </a:spcBef>
              <a:spcAft>
                <a:spcPts val="600"/>
              </a:spcAft>
            </a:pPr>
            <a:r>
              <a:rPr lang="zh-CN" altLang="en-US" sz="2400" dirty="0">
                <a:solidFill>
                  <a:schemeClr val="tx1"/>
                </a:solidFill>
                <a:latin typeface="华文中宋" pitchFamily="2" charset="-122"/>
                <a:ea typeface="华文中宋" pitchFamily="2" charset="-122"/>
              </a:rPr>
              <a:t>基于信用卡交易的安全电子协议（</a:t>
            </a:r>
            <a:r>
              <a:rPr lang="en-US" altLang="zh-CN" sz="2400" dirty="0">
                <a:solidFill>
                  <a:schemeClr val="tx1"/>
                </a:solidFill>
                <a:latin typeface="华文中宋" pitchFamily="2" charset="-122"/>
                <a:ea typeface="华文中宋" pitchFamily="2" charset="-122"/>
              </a:rPr>
              <a:t>Secure Electronic Transaction</a:t>
            </a:r>
            <a:r>
              <a:rPr lang="zh-CN" altLang="en-US" sz="2400" dirty="0">
                <a:solidFill>
                  <a:schemeClr val="tx1"/>
                </a:solidFill>
                <a:latin typeface="华文中宋" pitchFamily="2" charset="-122"/>
                <a:ea typeface="华文中宋" pitchFamily="2" charset="-122"/>
              </a:rPr>
              <a:t>，</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SET</a:t>
            </a:r>
            <a:r>
              <a:rPr lang="zh-CN" altLang="en-US" sz="2400" dirty="0">
                <a:solidFill>
                  <a:schemeClr val="tx1"/>
                </a:solidFill>
                <a:latin typeface="华文中宋" pitchFamily="2" charset="-122"/>
                <a:ea typeface="华文中宋" pitchFamily="2" charset="-122"/>
              </a:rPr>
              <a:t>）</a:t>
            </a:r>
          </a:p>
          <a:p>
            <a:pPr>
              <a:lnSpc>
                <a:spcPct val="130000"/>
              </a:lnSpc>
              <a:spcBef>
                <a:spcPts val="600"/>
              </a:spcBef>
              <a:spcAft>
                <a:spcPts val="600"/>
              </a:spcAft>
            </a:pPr>
            <a:r>
              <a:rPr lang="zh-CN" altLang="en-US" sz="2400" dirty="0">
                <a:solidFill>
                  <a:schemeClr val="tx1"/>
                </a:solidFill>
                <a:latin typeface="华文中宋" pitchFamily="2" charset="-122"/>
                <a:ea typeface="华文中宋" pitchFamily="2" charset="-122"/>
              </a:rPr>
              <a:t>安全</a:t>
            </a:r>
            <a:r>
              <a:rPr lang="en-US" altLang="zh-CN" sz="2400" dirty="0">
                <a:solidFill>
                  <a:schemeClr val="tx1"/>
                </a:solidFill>
                <a:latin typeface="华文中宋" pitchFamily="2" charset="-122"/>
                <a:ea typeface="华文中宋" pitchFamily="2" charset="-122"/>
              </a:rPr>
              <a:t>HTTP</a:t>
            </a:r>
            <a:r>
              <a:rPr lang="zh-CN" altLang="en-US" sz="2400" dirty="0">
                <a:solidFill>
                  <a:schemeClr val="tx1"/>
                </a:solidFill>
                <a:latin typeface="华文中宋" pitchFamily="2" charset="-122"/>
                <a:ea typeface="华文中宋" pitchFamily="2" charset="-122"/>
              </a:rPr>
              <a:t>（</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S-HTTP</a:t>
            </a:r>
            <a:r>
              <a:rPr lang="zh-CN" altLang="en-US" sz="2400" dirty="0">
                <a:solidFill>
                  <a:schemeClr val="tx1"/>
                </a:solidFill>
                <a:latin typeface="华文中宋" pitchFamily="2" charset="-122"/>
                <a:ea typeface="华文中宋" pitchFamily="2" charset="-122"/>
              </a:rPr>
              <a:t>）协议</a:t>
            </a:r>
          </a:p>
          <a:p>
            <a:pPr>
              <a:lnSpc>
                <a:spcPct val="130000"/>
              </a:lnSpc>
              <a:spcBef>
                <a:spcPts val="600"/>
              </a:spcBef>
              <a:spcAft>
                <a:spcPts val="600"/>
              </a:spcAft>
            </a:pPr>
            <a:r>
              <a:rPr lang="zh-CN" altLang="en-US" sz="2400" dirty="0">
                <a:solidFill>
                  <a:schemeClr val="tx1"/>
                </a:solidFill>
                <a:latin typeface="华文中宋" pitchFamily="2" charset="-122"/>
                <a:ea typeface="华文中宋" pitchFamily="2" charset="-122"/>
              </a:rPr>
              <a:t>安全电子邮件协议（</a:t>
            </a:r>
            <a:r>
              <a:rPr lang="en-US" altLang="zh-CN" sz="2400" dirty="0">
                <a:solidFill>
                  <a:schemeClr val="tx1"/>
                </a:solidFill>
                <a:latin typeface="华文中宋" pitchFamily="2" charset="-122"/>
                <a:ea typeface="华文中宋" pitchFamily="2" charset="-122"/>
              </a:rPr>
              <a:t>PEM</a:t>
            </a:r>
            <a:r>
              <a:rPr lang="zh-CN" altLang="en-US" sz="2400" dirty="0">
                <a:solidFill>
                  <a:schemeClr val="tx1"/>
                </a:solidFill>
                <a:latin typeface="华文中宋" pitchFamily="2" charset="-122"/>
                <a:ea typeface="华文中宋" pitchFamily="2" charset="-122"/>
              </a:rPr>
              <a:t>、</a:t>
            </a:r>
            <a:r>
              <a:rPr lang="en-US" altLang="zh-CN" sz="2400" dirty="0">
                <a:solidFill>
                  <a:schemeClr val="tx1"/>
                </a:solidFill>
                <a:latin typeface="华文中宋" pitchFamily="2" charset="-122"/>
                <a:ea typeface="华文中宋" pitchFamily="2" charset="-122"/>
              </a:rPr>
              <a:t>S/MIME</a:t>
            </a:r>
            <a:r>
              <a:rPr lang="zh-CN" altLang="en-US" sz="2400" dirty="0">
                <a:solidFill>
                  <a:schemeClr val="tx1"/>
                </a:solidFill>
                <a:latin typeface="华文中宋" pitchFamily="2" charset="-122"/>
                <a:ea typeface="华文中宋" pitchFamily="2" charset="-122"/>
              </a:rPr>
              <a:t>等）</a:t>
            </a:r>
          </a:p>
          <a:p>
            <a:pPr>
              <a:lnSpc>
                <a:spcPct val="130000"/>
              </a:lnSpc>
              <a:spcBef>
                <a:spcPts val="600"/>
              </a:spcBef>
              <a:spcAft>
                <a:spcPts val="600"/>
              </a:spcAft>
            </a:pPr>
            <a:r>
              <a:rPr lang="zh-CN" altLang="en-US" sz="2400" dirty="0">
                <a:solidFill>
                  <a:schemeClr val="tx1"/>
                </a:solidFill>
                <a:latin typeface="华文中宋" pitchFamily="2" charset="-122"/>
                <a:ea typeface="华文中宋" pitchFamily="2" charset="-122"/>
              </a:rPr>
              <a:t>用于公对公交易的</a:t>
            </a:r>
            <a:r>
              <a:rPr lang="en-US" altLang="zh-CN" sz="2400" dirty="0">
                <a:solidFill>
                  <a:schemeClr val="tx1"/>
                </a:solidFill>
                <a:latin typeface="华文中宋" pitchFamily="2" charset="-122"/>
                <a:ea typeface="华文中宋" pitchFamily="2" charset="-122"/>
              </a:rPr>
              <a:t>Internet EDI</a:t>
            </a:r>
            <a:r>
              <a:rPr lang="zh-CN" altLang="en-US" sz="2400" dirty="0">
                <a:solidFill>
                  <a:schemeClr val="tx1"/>
                </a:solidFill>
                <a:latin typeface="华文中宋" pitchFamily="2" charset="-122"/>
                <a:ea typeface="华文中宋" pitchFamily="2" charset="-122"/>
              </a:rPr>
              <a:t>等。</a:t>
            </a:r>
          </a:p>
          <a:p>
            <a:pPr>
              <a:lnSpc>
                <a:spcPct val="130000"/>
              </a:lnSpc>
              <a:spcBef>
                <a:spcPts val="600"/>
              </a:spcBef>
              <a:spcAft>
                <a:spcPts val="600"/>
              </a:spcAft>
            </a:pPr>
            <a:r>
              <a:rPr lang="zh-CN" altLang="en-US" sz="2400" dirty="0">
                <a:solidFill>
                  <a:schemeClr val="tx1"/>
                </a:solidFill>
                <a:latin typeface="华文中宋" pitchFamily="2" charset="-122"/>
                <a:ea typeface="华文中宋" pitchFamily="2" charset="-122"/>
              </a:rPr>
              <a:t>此外在</a:t>
            </a:r>
            <a:r>
              <a:rPr lang="en-US" altLang="zh-CN" sz="2400" dirty="0">
                <a:solidFill>
                  <a:schemeClr val="tx1"/>
                </a:solidFill>
                <a:latin typeface="华文中宋" pitchFamily="2" charset="-122"/>
                <a:ea typeface="华文中宋" pitchFamily="2" charset="-122"/>
              </a:rPr>
              <a:t>Internet</a:t>
            </a:r>
            <a:r>
              <a:rPr lang="zh-CN" altLang="en-US" sz="2400" dirty="0">
                <a:solidFill>
                  <a:schemeClr val="tx1"/>
                </a:solidFill>
                <a:latin typeface="华文中宋" pitchFamily="2" charset="-122"/>
                <a:ea typeface="华文中宋" pitchFamily="2" charset="-122"/>
              </a:rPr>
              <a:t>网上利用</a:t>
            </a:r>
            <a:r>
              <a:rPr lang="en-US" altLang="zh-CN" sz="24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Ipsec</a:t>
            </a:r>
            <a:r>
              <a:rPr lang="zh-CN" altLang="en-US" sz="2400" dirty="0">
                <a:solidFill>
                  <a:schemeClr val="tx1"/>
                </a:solidFill>
                <a:latin typeface="华文中宋" pitchFamily="2" charset="-122"/>
                <a:ea typeface="华文中宋" pitchFamily="2" charset="-122"/>
              </a:rPr>
              <a:t>标准建设虚拟专用网，利用</a:t>
            </a:r>
            <a:r>
              <a:rPr lang="en-US" altLang="zh-CN" sz="2400" dirty="0">
                <a:solidFill>
                  <a:schemeClr val="tx1"/>
                </a:solidFill>
                <a:latin typeface="华文中宋" pitchFamily="2" charset="-122"/>
                <a:ea typeface="华文中宋" pitchFamily="2" charset="-122"/>
              </a:rPr>
              <a:t>VPN</a:t>
            </a:r>
            <a:r>
              <a:rPr lang="zh-CN" altLang="en-US" sz="2400" dirty="0">
                <a:solidFill>
                  <a:schemeClr val="tx1"/>
                </a:solidFill>
                <a:latin typeface="华文中宋" pitchFamily="2" charset="-122"/>
                <a:ea typeface="华文中宋" pitchFamily="2" charset="-122"/>
              </a:rPr>
              <a:t>为企业、政府提供一些基本的安全服务</a:t>
            </a:r>
            <a:endParaRPr lang="zh-CN" altLang="en-US" sz="2800" dirty="0">
              <a:solidFill>
                <a:srgbClr val="000000"/>
              </a:solidFill>
              <a:latin typeface="Times New Roman" pitchFamily="18" charset="0"/>
              <a:cs typeface="Times New Roman" pitchFamily="18" charset="0"/>
            </a:endParaRPr>
          </a:p>
          <a:p>
            <a:pPr marL="0" indent="0">
              <a:lnSpc>
                <a:spcPct val="150000"/>
              </a:lnSpc>
              <a:spcBef>
                <a:spcPts val="600"/>
              </a:spcBef>
              <a:spcAft>
                <a:spcPts val="600"/>
              </a:spcAft>
              <a:buSzPct val="80000"/>
              <a:buNone/>
            </a:pPr>
            <a:endParaRPr lang="en-US" altLang="zh-CN" sz="2800" dirty="0">
              <a:solidFill>
                <a:schemeClr val="tx1"/>
              </a:solidFill>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21</a:t>
            </a:fld>
            <a:endParaRPr lang="en-US" altLang="zh-CN"/>
          </a:p>
        </p:txBody>
      </p:sp>
    </p:spTree>
    <p:extLst>
      <p:ext uri="{BB962C8B-B14F-4D97-AF65-F5344CB8AC3E}">
        <p14:creationId xmlns:p14="http://schemas.microsoft.com/office/powerpoint/2010/main" val="2247711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zh-CN" dirty="0"/>
              <a:t>SSL</a:t>
            </a:r>
            <a:r>
              <a:rPr lang="zh-CN" altLang="en-US" dirty="0"/>
              <a:t>解决的问题</a:t>
            </a:r>
          </a:p>
        </p:txBody>
      </p:sp>
      <p:sp>
        <p:nvSpPr>
          <p:cNvPr id="69635" name="Rectangle 3"/>
          <p:cNvSpPr>
            <a:spLocks noGrp="1" noChangeArrowheads="1"/>
          </p:cNvSpPr>
          <p:nvPr>
            <p:ph idx="1"/>
          </p:nvPr>
        </p:nvSpPr>
        <p:spPr>
          <a:xfrm>
            <a:off x="827585" y="1340768"/>
            <a:ext cx="8136904" cy="4506912"/>
          </a:xfrm>
        </p:spPr>
        <p:txBody>
          <a:bodyPr/>
          <a:lstStyle/>
          <a:p>
            <a:pPr>
              <a:spcBef>
                <a:spcPts val="800"/>
              </a:spcBef>
              <a:spcAft>
                <a:spcPts val="800"/>
              </a:spcAft>
            </a:pPr>
            <a:r>
              <a:rPr lang="zh-CN" altLang="en-US" sz="2800" dirty="0">
                <a:solidFill>
                  <a:srgbClr val="FFFF00"/>
                </a:solidFill>
                <a:effectLst>
                  <a:outerShdw blurRad="38100" dist="38100" dir="2700000" algn="tl">
                    <a:srgbClr val="000000">
                      <a:alpha val="43137"/>
                    </a:srgbClr>
                  </a:outerShdw>
                </a:effectLst>
              </a:rPr>
              <a:t>客户对服务器的身份认证</a:t>
            </a:r>
          </a:p>
          <a:p>
            <a:pPr lvl="1">
              <a:spcBef>
                <a:spcPts val="800"/>
              </a:spcBef>
              <a:spcAft>
                <a:spcPts val="800"/>
              </a:spcAft>
            </a:pPr>
            <a:r>
              <a:rPr lang="en-US" altLang="zh-CN" sz="2400" dirty="0"/>
              <a:t>SSL</a:t>
            </a:r>
            <a:r>
              <a:rPr lang="zh-CN" altLang="en-US" sz="2400" dirty="0"/>
              <a:t>服务器允许客户的浏览器使用标准的公钥加密技术和一些可靠的认证中心（</a:t>
            </a:r>
            <a:r>
              <a:rPr lang="en-US" altLang="zh-CN" sz="2400" dirty="0"/>
              <a:t>CA</a:t>
            </a:r>
            <a:r>
              <a:rPr lang="zh-CN" altLang="en-US" sz="2400" dirty="0"/>
              <a:t>）的证书，来确认服务器的合法性。</a:t>
            </a:r>
          </a:p>
          <a:p>
            <a:pPr>
              <a:spcBef>
                <a:spcPts val="800"/>
              </a:spcBef>
              <a:spcAft>
                <a:spcPts val="800"/>
              </a:spcAft>
            </a:pPr>
            <a:r>
              <a:rPr lang="zh-CN" altLang="en-US" sz="2800" dirty="0">
                <a:solidFill>
                  <a:srgbClr val="FFFF00"/>
                </a:solidFill>
                <a:effectLst>
                  <a:outerShdw blurRad="38100" dist="38100" dir="2700000" algn="tl">
                    <a:srgbClr val="000000">
                      <a:alpha val="43137"/>
                    </a:srgbClr>
                  </a:outerShdw>
                </a:effectLst>
              </a:rPr>
              <a:t>服务器对客户的身份认证</a:t>
            </a:r>
          </a:p>
          <a:p>
            <a:pPr lvl="1">
              <a:spcBef>
                <a:spcPts val="800"/>
              </a:spcBef>
              <a:spcAft>
                <a:spcPts val="800"/>
              </a:spcAft>
            </a:pPr>
            <a:r>
              <a:rPr lang="zh-CN" altLang="en-US" sz="2400" dirty="0"/>
              <a:t>也可通过公钥技术和证书进行认证，也可通过用户名、口令来认证。</a:t>
            </a:r>
          </a:p>
          <a:p>
            <a:pPr>
              <a:spcBef>
                <a:spcPts val="800"/>
              </a:spcBef>
              <a:spcAft>
                <a:spcPts val="800"/>
              </a:spcAft>
            </a:pPr>
            <a:r>
              <a:rPr lang="zh-CN" altLang="en-US" sz="2800" dirty="0">
                <a:solidFill>
                  <a:srgbClr val="FFFF00"/>
                </a:solidFill>
                <a:effectLst>
                  <a:outerShdw blurRad="38100" dist="38100" dir="2700000" algn="tl">
                    <a:srgbClr val="000000">
                      <a:alpha val="43137"/>
                    </a:srgbClr>
                  </a:outerShdw>
                </a:effectLst>
              </a:rPr>
              <a:t>建立服务器与客户之间安全的数据通道</a:t>
            </a:r>
          </a:p>
          <a:p>
            <a:pPr lvl="1">
              <a:spcBef>
                <a:spcPts val="800"/>
              </a:spcBef>
              <a:spcAft>
                <a:spcPts val="800"/>
              </a:spcAft>
            </a:pPr>
            <a:r>
              <a:rPr lang="en-US" altLang="zh-CN" sz="2400" dirty="0"/>
              <a:t>SSL</a:t>
            </a:r>
            <a:r>
              <a:rPr lang="zh-CN" altLang="en-US" sz="2400" dirty="0"/>
              <a:t>要求客户与服务器之间的所有发送的数据都被发送端加密、接收端解密，同时还检查 数据的完整性</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22</a:t>
            </a:fld>
            <a:endParaRPr lang="en-US" altLang="zh-CN"/>
          </a:p>
        </p:txBody>
      </p:sp>
    </p:spTree>
    <p:extLst>
      <p:ext uri="{BB962C8B-B14F-4D97-AF65-F5344CB8AC3E}">
        <p14:creationId xmlns:p14="http://schemas.microsoft.com/office/powerpoint/2010/main" val="203468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zh-CN"/>
              <a:t>SSL</a:t>
            </a:r>
            <a:r>
              <a:rPr lang="zh-CN" altLang="en-US"/>
              <a:t>提供的安全服务</a:t>
            </a:r>
          </a:p>
        </p:txBody>
      </p:sp>
      <p:sp>
        <p:nvSpPr>
          <p:cNvPr id="71683" name="Rectangle 3"/>
          <p:cNvSpPr>
            <a:spLocks noGrp="1" noChangeArrowheads="1"/>
          </p:cNvSpPr>
          <p:nvPr>
            <p:ph idx="1"/>
          </p:nvPr>
        </p:nvSpPr>
        <p:spPr>
          <a:xfrm>
            <a:off x="971600" y="1124744"/>
            <a:ext cx="8020569" cy="5197788"/>
          </a:xfrm>
        </p:spPr>
        <p:txBody>
          <a:bodyPr/>
          <a:lstStyle/>
          <a:p>
            <a:pPr>
              <a:lnSpc>
                <a:spcPct val="150000"/>
              </a:lnSpc>
              <a:spcBef>
                <a:spcPts val="800"/>
              </a:spcBef>
              <a:spcAft>
                <a:spcPts val="800"/>
              </a:spcAft>
            </a:pPr>
            <a:r>
              <a:rPr lang="zh-CN" altLang="en-US" sz="2800" dirty="0">
                <a:latin typeface="华文中宋" pitchFamily="2" charset="-122"/>
                <a:ea typeface="华文中宋" pitchFamily="2" charset="-122"/>
              </a:rPr>
              <a:t>用户和服务器的合法性认证</a:t>
            </a:r>
          </a:p>
          <a:p>
            <a:pPr lvl="1">
              <a:lnSpc>
                <a:spcPct val="150000"/>
              </a:lnSpc>
              <a:spcBef>
                <a:spcPts val="800"/>
              </a:spcBef>
              <a:spcAft>
                <a:spcPts val="800"/>
              </a:spcAft>
            </a:pPr>
            <a:r>
              <a:rPr lang="en-US" altLang="zh-TW" dirty="0">
                <a:latin typeface="华文中宋" pitchFamily="2" charset="-122"/>
                <a:ea typeface="华文中宋" pitchFamily="2" charset="-122"/>
              </a:rPr>
              <a:t>using X.509v3 digital certificates</a:t>
            </a:r>
            <a:endParaRPr lang="en-US" altLang="zh-CN" dirty="0">
              <a:latin typeface="华文中宋" pitchFamily="2" charset="-122"/>
              <a:ea typeface="华文中宋" pitchFamily="2" charset="-122"/>
            </a:endParaRPr>
          </a:p>
          <a:p>
            <a:pPr>
              <a:lnSpc>
                <a:spcPct val="150000"/>
              </a:lnSpc>
              <a:spcBef>
                <a:spcPts val="800"/>
              </a:spcBef>
              <a:spcAft>
                <a:spcPts val="800"/>
              </a:spcAft>
            </a:pPr>
            <a:r>
              <a:rPr lang="zh-CN" altLang="en-US" sz="2800" dirty="0">
                <a:latin typeface="华文中宋" pitchFamily="2" charset="-122"/>
                <a:ea typeface="华文中宋" pitchFamily="2" charset="-122"/>
              </a:rPr>
              <a:t>传输数据的机密性</a:t>
            </a:r>
          </a:p>
          <a:p>
            <a:pPr lvl="1">
              <a:lnSpc>
                <a:spcPct val="150000"/>
              </a:lnSpc>
              <a:spcBef>
                <a:spcPts val="800"/>
              </a:spcBef>
              <a:spcAft>
                <a:spcPts val="800"/>
              </a:spcAft>
            </a:pPr>
            <a:r>
              <a:rPr lang="en-US" altLang="zh-TW" dirty="0">
                <a:latin typeface="华文中宋" pitchFamily="2" charset="-122"/>
                <a:ea typeface="华文中宋" pitchFamily="2" charset="-122"/>
              </a:rPr>
              <a:t>using one </a:t>
            </a:r>
            <a:r>
              <a:rPr lang="en-US" altLang="zh-TW">
                <a:latin typeface="华文中宋" pitchFamily="2" charset="-122"/>
                <a:ea typeface="华文中宋" pitchFamily="2" charset="-122"/>
              </a:rPr>
              <a:t>of AES</a:t>
            </a:r>
            <a:r>
              <a:rPr lang="en-US" altLang="zh-TW" dirty="0">
                <a:latin typeface="华文中宋" pitchFamily="2" charset="-122"/>
                <a:ea typeface="华文中宋" pitchFamily="2" charset="-122"/>
              </a:rPr>
              <a:t>, Triple DES, IDEA, RC2, RC4, …</a:t>
            </a:r>
            <a:endParaRPr lang="en-US" altLang="zh-CN" dirty="0">
              <a:latin typeface="华文中宋" pitchFamily="2" charset="-122"/>
              <a:ea typeface="华文中宋" pitchFamily="2" charset="-122"/>
            </a:endParaRPr>
          </a:p>
          <a:p>
            <a:pPr>
              <a:lnSpc>
                <a:spcPct val="150000"/>
              </a:lnSpc>
              <a:spcBef>
                <a:spcPts val="800"/>
              </a:spcBef>
              <a:spcAft>
                <a:spcPts val="800"/>
              </a:spcAft>
            </a:pPr>
            <a:r>
              <a:rPr lang="zh-CN" altLang="en-US" sz="2800" dirty="0">
                <a:latin typeface="华文中宋" pitchFamily="2" charset="-122"/>
                <a:ea typeface="华文中宋" pitchFamily="2" charset="-122"/>
              </a:rPr>
              <a:t>传输数据的完整性</a:t>
            </a:r>
          </a:p>
          <a:p>
            <a:pPr lvl="1">
              <a:lnSpc>
                <a:spcPct val="150000"/>
              </a:lnSpc>
              <a:spcBef>
                <a:spcPts val="800"/>
              </a:spcBef>
              <a:spcAft>
                <a:spcPts val="800"/>
              </a:spcAft>
            </a:pPr>
            <a:r>
              <a:rPr lang="en-US" altLang="zh-TW" dirty="0">
                <a:latin typeface="华文中宋" pitchFamily="2" charset="-122"/>
                <a:ea typeface="华文中宋" pitchFamily="2" charset="-122"/>
              </a:rPr>
              <a:t>using MAC with MD5 or SHA-512</a:t>
            </a:r>
          </a:p>
          <a:p>
            <a:pPr lvl="1"/>
            <a:endParaRPr lang="en-US" altLang="zh-CN"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23</a:t>
            </a:fld>
            <a:endParaRPr lang="en-US" altLang="zh-CN"/>
          </a:p>
        </p:txBody>
      </p:sp>
    </p:spTree>
    <p:extLst>
      <p:ext uri="{BB962C8B-B14F-4D97-AF65-F5344CB8AC3E}">
        <p14:creationId xmlns:p14="http://schemas.microsoft.com/office/powerpoint/2010/main" val="1236198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zh-CN" altLang="en-US" dirty="0"/>
              <a:t>协议的使用</a:t>
            </a:r>
          </a:p>
        </p:txBody>
      </p:sp>
      <p:sp>
        <p:nvSpPr>
          <p:cNvPr id="5" name="Rectangle 3"/>
          <p:cNvSpPr>
            <a:spLocks noGrp="1" noChangeArrowheads="1"/>
          </p:cNvSpPr>
          <p:nvPr>
            <p:ph idx="1"/>
          </p:nvPr>
        </p:nvSpPr>
        <p:spPr>
          <a:xfrm>
            <a:off x="827584" y="1196752"/>
            <a:ext cx="7632700" cy="4114800"/>
          </a:xfrm>
        </p:spPr>
        <p:txBody>
          <a:bodyPr/>
          <a:lstStyle/>
          <a:p>
            <a:pPr marL="0" indent="0">
              <a:buNone/>
            </a:pPr>
            <a:r>
              <a:rPr lang="en-US" altLang="zh-CN" sz="2800" dirty="0">
                <a:solidFill>
                  <a:schemeClr val="tx1"/>
                </a:solidFill>
                <a:latin typeface="Times New Roman" pitchFamily="18" charset="0"/>
              </a:rPr>
              <a:t>https://</a:t>
            </a:r>
            <a:endParaRPr lang="en-US" altLang="zh-CN"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24</a:t>
            </a:fld>
            <a:endParaRPr lang="en-US" altLang="zh-CN"/>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88232"/>
            <a:ext cx="4078163" cy="4447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C:\Documents and Settings\H\Application Data\Tencent\Users\34767271\QQ\WinTemp\RichOle\%NUX2Z@ROFV$7Y]V3GI4VE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683" y="1052736"/>
            <a:ext cx="4411478" cy="5112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35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zh-CN" altLang="en-US" dirty="0"/>
              <a:t>协议的使用</a:t>
            </a:r>
          </a:p>
        </p:txBody>
      </p:sp>
      <p:sp>
        <p:nvSpPr>
          <p:cNvPr id="5" name="Rectangle 3"/>
          <p:cNvSpPr>
            <a:spLocks noGrp="1" noChangeArrowheads="1"/>
          </p:cNvSpPr>
          <p:nvPr>
            <p:ph idx="1"/>
          </p:nvPr>
        </p:nvSpPr>
        <p:spPr>
          <a:xfrm>
            <a:off x="827584" y="1196752"/>
            <a:ext cx="7632700" cy="4114800"/>
          </a:xfrm>
        </p:spPr>
        <p:txBody>
          <a:bodyPr/>
          <a:lstStyle/>
          <a:p>
            <a:pPr marL="0" indent="0" algn="ctr">
              <a:buNone/>
            </a:pPr>
            <a:r>
              <a:rPr lang="en-US" altLang="zh-CN" sz="2800" dirty="0">
                <a:solidFill>
                  <a:schemeClr val="tx1"/>
                </a:solidFill>
                <a:latin typeface="Times New Roman" pitchFamily="18" charset="0"/>
              </a:rPr>
              <a:t>http:// </a:t>
            </a:r>
            <a:r>
              <a:rPr lang="zh-CN" altLang="en-US" sz="2800" dirty="0">
                <a:solidFill>
                  <a:schemeClr val="tx1"/>
                </a:solidFill>
                <a:latin typeface="Times New Roman" pitchFamily="18" charset="0"/>
              </a:rPr>
              <a:t>和 </a:t>
            </a:r>
            <a:r>
              <a:rPr lang="en-US" altLang="zh-CN" sz="2800" dirty="0">
                <a:solidFill>
                  <a:schemeClr val="tx1"/>
                </a:solidFill>
                <a:latin typeface="Times New Roman" pitchFamily="18" charset="0"/>
              </a:rPr>
              <a:t>https://</a:t>
            </a:r>
            <a:endParaRPr lang="en-US" altLang="zh-CN"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25</a:t>
            </a:fld>
            <a:endParaRPr lang="en-US" altLang="zh-CN"/>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455" y="1758188"/>
            <a:ext cx="7469302" cy="4718812"/>
          </a:xfrm>
          <a:prstGeom prst="rect">
            <a:avLst/>
          </a:prstGeom>
        </p:spPr>
      </p:pic>
    </p:spTree>
    <p:extLst>
      <p:ext uri="{BB962C8B-B14F-4D97-AF65-F5344CB8AC3E}">
        <p14:creationId xmlns:p14="http://schemas.microsoft.com/office/powerpoint/2010/main" val="25966952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en-US" altLang="zh-CN" dirty="0"/>
              <a:t>6.2.1</a:t>
            </a:r>
            <a:r>
              <a:rPr lang="zh-CN" altLang="en-US" dirty="0"/>
              <a:t>  </a:t>
            </a:r>
            <a:r>
              <a:rPr lang="en-US" altLang="zh-CN" dirty="0"/>
              <a:t>SSL</a:t>
            </a:r>
            <a:r>
              <a:rPr lang="zh-CN" altLang="en-US" dirty="0"/>
              <a:t>体系结构</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26</a:t>
            </a:fld>
            <a:endParaRPr lang="en-US" altLang="zh-CN"/>
          </a:p>
        </p:txBody>
      </p:sp>
      <p:grpSp>
        <p:nvGrpSpPr>
          <p:cNvPr id="496651" name="Group 11"/>
          <p:cNvGrpSpPr>
            <a:grpSpLocks/>
          </p:cNvGrpSpPr>
          <p:nvPr/>
        </p:nvGrpSpPr>
        <p:grpSpPr bwMode="auto">
          <a:xfrm>
            <a:off x="1371600" y="1981200"/>
            <a:ext cx="6088063" cy="4667250"/>
            <a:chOff x="864" y="1056"/>
            <a:chExt cx="3835" cy="2940"/>
          </a:xfrm>
        </p:grpSpPr>
        <p:pic>
          <p:nvPicPr>
            <p:cNvPr id="4966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 y="1056"/>
              <a:ext cx="3835" cy="2940"/>
            </a:xfrm>
            <a:prstGeom prst="rect">
              <a:avLst/>
            </a:prstGeom>
            <a:noFill/>
            <a:extLst>
              <a:ext uri="{909E8E84-426E-40DD-AFC4-6F175D3DCCD1}">
                <a14:hiddenFill xmlns:a14="http://schemas.microsoft.com/office/drawing/2010/main">
                  <a:solidFill>
                    <a:srgbClr val="FFFFFF"/>
                  </a:solidFill>
                </a14:hiddenFill>
              </a:ext>
            </a:extLst>
          </p:spPr>
        </p:pic>
        <p:sp>
          <p:nvSpPr>
            <p:cNvPr id="496646" name="Rectangle 6"/>
            <p:cNvSpPr>
              <a:spLocks noChangeArrowheads="1"/>
            </p:cNvSpPr>
            <p:nvPr/>
          </p:nvSpPr>
          <p:spPr bwMode="auto">
            <a:xfrm>
              <a:off x="1536" y="3600"/>
              <a:ext cx="864"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6647" name="Rectangle 7"/>
            <p:cNvSpPr>
              <a:spLocks noChangeArrowheads="1"/>
            </p:cNvSpPr>
            <p:nvPr/>
          </p:nvSpPr>
          <p:spPr bwMode="auto">
            <a:xfrm>
              <a:off x="1152" y="1335"/>
              <a:ext cx="720" cy="43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dirty="0">
                  <a:solidFill>
                    <a:srgbClr val="0000FF"/>
                  </a:solidFill>
                  <a:ea typeface="宋体" charset="-122"/>
                </a:rPr>
                <a:t>SSL</a:t>
              </a:r>
              <a:r>
                <a:rPr lang="zh-CN" altLang="en-US" sz="1800" b="1" dirty="0">
                  <a:solidFill>
                    <a:srgbClr val="0000FF"/>
                  </a:solidFill>
                  <a:ea typeface="宋体" charset="-122"/>
                </a:rPr>
                <a:t>握手</a:t>
              </a:r>
            </a:p>
            <a:p>
              <a:pPr algn="ctr"/>
              <a:r>
                <a:rPr lang="zh-CN" altLang="en-US" sz="1800" b="1" dirty="0">
                  <a:solidFill>
                    <a:srgbClr val="0000FF"/>
                  </a:solidFill>
                  <a:ea typeface="宋体" charset="-122"/>
                </a:rPr>
                <a:t>协议</a:t>
              </a:r>
            </a:p>
          </p:txBody>
        </p:sp>
        <p:sp>
          <p:nvSpPr>
            <p:cNvPr id="496648" name="Rectangle 8"/>
            <p:cNvSpPr>
              <a:spLocks noChangeArrowheads="1"/>
            </p:cNvSpPr>
            <p:nvPr/>
          </p:nvSpPr>
          <p:spPr bwMode="auto">
            <a:xfrm>
              <a:off x="1968" y="1326"/>
              <a:ext cx="720" cy="43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dirty="0">
                  <a:solidFill>
                    <a:srgbClr val="0000FF"/>
                  </a:solidFill>
                  <a:ea typeface="宋体" charset="-122"/>
                </a:rPr>
                <a:t>SSL</a:t>
              </a:r>
              <a:r>
                <a:rPr lang="zh-CN" altLang="en-US" sz="1800" b="1" dirty="0">
                  <a:solidFill>
                    <a:srgbClr val="0000FF"/>
                  </a:solidFill>
                  <a:ea typeface="宋体" charset="-122"/>
                </a:rPr>
                <a:t>密码变</a:t>
              </a:r>
            </a:p>
            <a:p>
              <a:pPr algn="ctr"/>
              <a:r>
                <a:rPr lang="zh-CN" altLang="en-US" sz="1800" b="1" dirty="0">
                  <a:solidFill>
                    <a:srgbClr val="0000FF"/>
                  </a:solidFill>
                  <a:ea typeface="宋体" charset="-122"/>
                </a:rPr>
                <a:t>更规格协议</a:t>
              </a:r>
            </a:p>
          </p:txBody>
        </p:sp>
        <p:sp>
          <p:nvSpPr>
            <p:cNvPr id="496649" name="Rectangle 9"/>
            <p:cNvSpPr>
              <a:spLocks noChangeArrowheads="1"/>
            </p:cNvSpPr>
            <p:nvPr/>
          </p:nvSpPr>
          <p:spPr bwMode="auto">
            <a:xfrm>
              <a:off x="2832" y="1326"/>
              <a:ext cx="720" cy="43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solidFill>
                    <a:srgbClr val="0000FF"/>
                  </a:solidFill>
                  <a:ea typeface="宋体" charset="-122"/>
                </a:rPr>
                <a:t>SSL</a:t>
              </a:r>
              <a:r>
                <a:rPr lang="zh-CN" altLang="en-US" sz="1800" b="1">
                  <a:solidFill>
                    <a:srgbClr val="0000FF"/>
                  </a:solidFill>
                  <a:ea typeface="宋体" charset="-122"/>
                </a:rPr>
                <a:t>报警</a:t>
              </a:r>
            </a:p>
            <a:p>
              <a:pPr algn="ctr"/>
              <a:r>
                <a:rPr lang="zh-CN" altLang="en-US" sz="1800" b="1">
                  <a:solidFill>
                    <a:srgbClr val="0000FF"/>
                  </a:solidFill>
                  <a:ea typeface="宋体" charset="-122"/>
                </a:rPr>
                <a:t>协议</a:t>
              </a:r>
            </a:p>
          </p:txBody>
        </p:sp>
        <p:sp>
          <p:nvSpPr>
            <p:cNvPr id="496650" name="Rectangle 10"/>
            <p:cNvSpPr>
              <a:spLocks noChangeArrowheads="1"/>
            </p:cNvSpPr>
            <p:nvPr/>
          </p:nvSpPr>
          <p:spPr bwMode="auto">
            <a:xfrm>
              <a:off x="1680" y="1872"/>
              <a:ext cx="2112" cy="43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0000FF"/>
                  </a:solidFill>
                  <a:ea typeface="宋体" charset="-122"/>
                </a:rPr>
                <a:t>SSL</a:t>
              </a:r>
              <a:r>
                <a:rPr lang="zh-CN" altLang="en-US" sz="2400" b="1">
                  <a:solidFill>
                    <a:srgbClr val="0000FF"/>
                  </a:solidFill>
                  <a:ea typeface="宋体" charset="-122"/>
                </a:rPr>
                <a:t>记录协议</a:t>
              </a:r>
            </a:p>
          </p:txBody>
        </p:sp>
      </p:grpSp>
      <p:sp>
        <p:nvSpPr>
          <p:cNvPr id="496652" name="Rectangle 12"/>
          <p:cNvSpPr>
            <a:spLocks noChangeArrowheads="1"/>
          </p:cNvSpPr>
          <p:nvPr/>
        </p:nvSpPr>
        <p:spPr bwMode="auto">
          <a:xfrm>
            <a:off x="228600" y="1295400"/>
            <a:ext cx="3581400" cy="6096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ea typeface="宋体" charset="-122"/>
              </a:rPr>
              <a:t>SSL</a:t>
            </a:r>
            <a:r>
              <a:rPr lang="zh-CN" altLang="en-US" b="1">
                <a:ea typeface="宋体" charset="-122"/>
              </a:rPr>
              <a:t>不是单个协议</a:t>
            </a:r>
          </a:p>
        </p:txBody>
      </p:sp>
    </p:spTree>
    <p:extLst>
      <p:ext uri="{BB962C8B-B14F-4D97-AF65-F5344CB8AC3E}">
        <p14:creationId xmlns:p14="http://schemas.microsoft.com/office/powerpoint/2010/main" val="71902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en-US" altLang="zh-CN" dirty="0"/>
              <a:t>6.2.1</a:t>
            </a:r>
            <a:r>
              <a:rPr lang="zh-CN" altLang="en-US" dirty="0"/>
              <a:t>  </a:t>
            </a:r>
            <a:r>
              <a:rPr lang="en-US" altLang="zh-CN" dirty="0"/>
              <a:t>SSL</a:t>
            </a:r>
            <a:r>
              <a:rPr lang="zh-CN" altLang="en-US" dirty="0"/>
              <a:t>体系结构</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27</a:t>
            </a:fld>
            <a:endParaRPr lang="en-US" altLang="zh-CN"/>
          </a:p>
        </p:txBody>
      </p:sp>
      <p:pic>
        <p:nvPicPr>
          <p:cNvPr id="3" name="图片 2"/>
          <p:cNvPicPr>
            <a:picLocks noChangeAspect="1"/>
          </p:cNvPicPr>
          <p:nvPr/>
        </p:nvPicPr>
        <p:blipFill>
          <a:blip r:embed="rId3"/>
          <a:stretch>
            <a:fillRect/>
          </a:stretch>
        </p:blipFill>
        <p:spPr>
          <a:xfrm>
            <a:off x="895397" y="1340768"/>
            <a:ext cx="8248603" cy="4986960"/>
          </a:xfrm>
          <a:prstGeom prst="rect">
            <a:avLst/>
          </a:prstGeom>
        </p:spPr>
      </p:pic>
      <p:sp>
        <p:nvSpPr>
          <p:cNvPr id="4" name="文本框 3"/>
          <p:cNvSpPr txBox="1"/>
          <p:nvPr/>
        </p:nvSpPr>
        <p:spPr>
          <a:xfrm>
            <a:off x="4644008" y="3464916"/>
            <a:ext cx="1152128" cy="369332"/>
          </a:xfrm>
          <a:prstGeom prst="rect">
            <a:avLst/>
          </a:prstGeom>
          <a:noFill/>
        </p:spPr>
        <p:txBody>
          <a:bodyPr wrap="square" rtlCol="0">
            <a:spAutoFit/>
          </a:bodyPr>
          <a:lstStyle/>
          <a:p>
            <a:r>
              <a:rPr lang="zh-CN" altLang="en-US" dirty="0">
                <a:solidFill>
                  <a:srgbClr val="FF0000"/>
                </a:solidFill>
              </a:rPr>
              <a:t>数据</a:t>
            </a:r>
          </a:p>
        </p:txBody>
      </p:sp>
    </p:spTree>
    <p:extLst>
      <p:ext uri="{BB962C8B-B14F-4D97-AF65-F5344CB8AC3E}">
        <p14:creationId xmlns:p14="http://schemas.microsoft.com/office/powerpoint/2010/main" val="2827194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042467" y="188640"/>
            <a:ext cx="8100392" cy="715962"/>
          </a:xfrm>
        </p:spPr>
        <p:txBody>
          <a:bodyPr/>
          <a:lstStyle/>
          <a:p>
            <a:r>
              <a:rPr lang="en-US" altLang="zh-CN" sz="3600" b="1" dirty="0"/>
              <a:t>SSL</a:t>
            </a:r>
            <a:r>
              <a:rPr lang="zh-CN" altLang="en-US" sz="3600" b="1" dirty="0"/>
              <a:t>协议封装示例</a:t>
            </a:r>
            <a:endParaRPr lang="en-US" altLang="zh-CN" sz="3600" b="1"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28</a:t>
            </a:fld>
            <a:endParaRPr lang="en-US" altLang="zh-CN"/>
          </a:p>
        </p:txBody>
      </p:sp>
      <p:pic>
        <p:nvPicPr>
          <p:cNvPr id="4" name="图片 3"/>
          <p:cNvPicPr>
            <a:picLocks noChangeAspect="1"/>
          </p:cNvPicPr>
          <p:nvPr/>
        </p:nvPicPr>
        <p:blipFill>
          <a:blip r:embed="rId2"/>
          <a:stretch>
            <a:fillRect/>
          </a:stretch>
        </p:blipFill>
        <p:spPr>
          <a:xfrm>
            <a:off x="1259632" y="1074442"/>
            <a:ext cx="7362564" cy="5242755"/>
          </a:xfrm>
          <a:prstGeom prst="rect">
            <a:avLst/>
          </a:prstGeom>
        </p:spPr>
      </p:pic>
    </p:spTree>
    <p:extLst>
      <p:ext uri="{BB962C8B-B14F-4D97-AF65-F5344CB8AC3E}">
        <p14:creationId xmlns:p14="http://schemas.microsoft.com/office/powerpoint/2010/main" val="3344923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p:cNvSpPr>
            <a:spLocks noGrp="1" noChangeArrowheads="1"/>
          </p:cNvSpPr>
          <p:nvPr>
            <p:ph type="title"/>
          </p:nvPr>
        </p:nvSpPr>
        <p:spPr/>
        <p:txBody>
          <a:bodyPr/>
          <a:lstStyle/>
          <a:p>
            <a:r>
              <a:rPr lang="en-US" altLang="zh-CN" dirty="0"/>
              <a:t>SSL</a:t>
            </a:r>
            <a:r>
              <a:rPr lang="zh-CN" altLang="en-US" dirty="0"/>
              <a:t>体系结构</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29</a:t>
            </a:fld>
            <a:endParaRPr lang="en-US" altLang="zh-CN"/>
          </a:p>
        </p:txBody>
      </p:sp>
      <p:grpSp>
        <p:nvGrpSpPr>
          <p:cNvPr id="496651" name="Group 11"/>
          <p:cNvGrpSpPr>
            <a:grpSpLocks/>
          </p:cNvGrpSpPr>
          <p:nvPr/>
        </p:nvGrpSpPr>
        <p:grpSpPr bwMode="auto">
          <a:xfrm>
            <a:off x="1619672" y="1124744"/>
            <a:ext cx="6088063" cy="4667250"/>
            <a:chOff x="864" y="1056"/>
            <a:chExt cx="3835" cy="2940"/>
          </a:xfrm>
        </p:grpSpPr>
        <p:pic>
          <p:nvPicPr>
            <p:cNvPr id="4966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 y="1056"/>
              <a:ext cx="3835" cy="2940"/>
            </a:xfrm>
            <a:prstGeom prst="rect">
              <a:avLst/>
            </a:prstGeom>
            <a:noFill/>
            <a:extLst>
              <a:ext uri="{909E8E84-426E-40DD-AFC4-6F175D3DCCD1}">
                <a14:hiddenFill xmlns:a14="http://schemas.microsoft.com/office/drawing/2010/main">
                  <a:solidFill>
                    <a:srgbClr val="FFFFFF"/>
                  </a:solidFill>
                </a14:hiddenFill>
              </a:ext>
            </a:extLst>
          </p:spPr>
        </p:pic>
        <p:sp>
          <p:nvSpPr>
            <p:cNvPr id="496646" name="Rectangle 6"/>
            <p:cNvSpPr>
              <a:spLocks noChangeArrowheads="1"/>
            </p:cNvSpPr>
            <p:nvPr/>
          </p:nvSpPr>
          <p:spPr bwMode="auto">
            <a:xfrm>
              <a:off x="1536" y="3600"/>
              <a:ext cx="864"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6647" name="Rectangle 7"/>
            <p:cNvSpPr>
              <a:spLocks noChangeArrowheads="1"/>
            </p:cNvSpPr>
            <p:nvPr/>
          </p:nvSpPr>
          <p:spPr bwMode="auto">
            <a:xfrm>
              <a:off x="1152" y="1335"/>
              <a:ext cx="720" cy="43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dirty="0">
                  <a:solidFill>
                    <a:srgbClr val="0000FF"/>
                  </a:solidFill>
                  <a:ea typeface="宋体" charset="-122"/>
                </a:rPr>
                <a:t>SSL</a:t>
              </a:r>
              <a:r>
                <a:rPr lang="zh-CN" altLang="en-US" sz="1800" b="1" dirty="0">
                  <a:solidFill>
                    <a:srgbClr val="0000FF"/>
                  </a:solidFill>
                  <a:ea typeface="宋体" charset="-122"/>
                </a:rPr>
                <a:t>握手</a:t>
              </a:r>
            </a:p>
            <a:p>
              <a:pPr algn="ctr"/>
              <a:r>
                <a:rPr lang="zh-CN" altLang="en-US" sz="1800" b="1" dirty="0">
                  <a:solidFill>
                    <a:srgbClr val="0000FF"/>
                  </a:solidFill>
                  <a:ea typeface="宋体" charset="-122"/>
                </a:rPr>
                <a:t>协议</a:t>
              </a:r>
            </a:p>
          </p:txBody>
        </p:sp>
        <p:sp>
          <p:nvSpPr>
            <p:cNvPr id="496648" name="Rectangle 8"/>
            <p:cNvSpPr>
              <a:spLocks noChangeArrowheads="1"/>
            </p:cNvSpPr>
            <p:nvPr/>
          </p:nvSpPr>
          <p:spPr bwMode="auto">
            <a:xfrm>
              <a:off x="1968" y="1326"/>
              <a:ext cx="720" cy="43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dirty="0">
                  <a:solidFill>
                    <a:srgbClr val="0000FF"/>
                  </a:solidFill>
                  <a:ea typeface="宋体" charset="-122"/>
                </a:rPr>
                <a:t>SSL</a:t>
              </a:r>
              <a:r>
                <a:rPr lang="zh-CN" altLang="en-US" sz="1800" b="1" dirty="0">
                  <a:solidFill>
                    <a:srgbClr val="0000FF"/>
                  </a:solidFill>
                  <a:ea typeface="宋体" charset="-122"/>
                </a:rPr>
                <a:t>密码变</a:t>
              </a:r>
            </a:p>
            <a:p>
              <a:pPr algn="ctr"/>
              <a:r>
                <a:rPr lang="zh-CN" altLang="en-US" sz="1800" b="1" dirty="0">
                  <a:solidFill>
                    <a:srgbClr val="0000FF"/>
                  </a:solidFill>
                  <a:ea typeface="宋体" charset="-122"/>
                </a:rPr>
                <a:t>更规格协议</a:t>
              </a:r>
            </a:p>
          </p:txBody>
        </p:sp>
        <p:sp>
          <p:nvSpPr>
            <p:cNvPr id="496649" name="Rectangle 9"/>
            <p:cNvSpPr>
              <a:spLocks noChangeArrowheads="1"/>
            </p:cNvSpPr>
            <p:nvPr/>
          </p:nvSpPr>
          <p:spPr bwMode="auto">
            <a:xfrm>
              <a:off x="2832" y="1326"/>
              <a:ext cx="720" cy="43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800" b="1">
                  <a:solidFill>
                    <a:srgbClr val="0000FF"/>
                  </a:solidFill>
                  <a:ea typeface="宋体" charset="-122"/>
                </a:rPr>
                <a:t>SSL</a:t>
              </a:r>
              <a:r>
                <a:rPr lang="zh-CN" altLang="en-US" sz="1800" b="1">
                  <a:solidFill>
                    <a:srgbClr val="0000FF"/>
                  </a:solidFill>
                  <a:ea typeface="宋体" charset="-122"/>
                </a:rPr>
                <a:t>报警</a:t>
              </a:r>
            </a:p>
            <a:p>
              <a:pPr algn="ctr"/>
              <a:r>
                <a:rPr lang="zh-CN" altLang="en-US" sz="1800" b="1">
                  <a:solidFill>
                    <a:srgbClr val="0000FF"/>
                  </a:solidFill>
                  <a:ea typeface="宋体" charset="-122"/>
                </a:rPr>
                <a:t>协议</a:t>
              </a:r>
            </a:p>
          </p:txBody>
        </p:sp>
        <p:sp>
          <p:nvSpPr>
            <p:cNvPr id="496650" name="Rectangle 10"/>
            <p:cNvSpPr>
              <a:spLocks noChangeArrowheads="1"/>
            </p:cNvSpPr>
            <p:nvPr/>
          </p:nvSpPr>
          <p:spPr bwMode="auto">
            <a:xfrm>
              <a:off x="1680" y="1872"/>
              <a:ext cx="2112" cy="43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0000FF"/>
                  </a:solidFill>
                  <a:ea typeface="宋体" charset="-122"/>
                </a:rPr>
                <a:t>SSL</a:t>
              </a:r>
              <a:r>
                <a:rPr lang="zh-CN" altLang="en-US" sz="2400" b="1">
                  <a:solidFill>
                    <a:srgbClr val="0000FF"/>
                  </a:solidFill>
                  <a:ea typeface="宋体" charset="-122"/>
                </a:rPr>
                <a:t>记录协议</a:t>
              </a:r>
            </a:p>
          </p:txBody>
        </p:sp>
      </p:grpSp>
    </p:spTree>
    <p:extLst>
      <p:ext uri="{BB962C8B-B14F-4D97-AF65-F5344CB8AC3E}">
        <p14:creationId xmlns:p14="http://schemas.microsoft.com/office/powerpoint/2010/main" val="1765514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3</a:t>
            </a:fld>
            <a:endParaRPr lang="en-US" altLang="zh-CN"/>
          </a:p>
        </p:txBody>
      </p:sp>
      <p:sp>
        <p:nvSpPr>
          <p:cNvPr id="484355" name="Rectangle 3"/>
          <p:cNvSpPr>
            <a:spLocks noGrp="1" noChangeArrowheads="1"/>
          </p:cNvSpPr>
          <p:nvPr>
            <p:ph type="body" idx="4294967295"/>
          </p:nvPr>
        </p:nvSpPr>
        <p:spPr>
          <a:xfrm>
            <a:off x="1187450" y="1125538"/>
            <a:ext cx="7956550" cy="5327650"/>
          </a:xfrm>
          <a:noFill/>
        </p:spPr>
        <p:txBody>
          <a:bodyPr/>
          <a:lstStyle/>
          <a:p>
            <a:pPr>
              <a:lnSpc>
                <a:spcPct val="150000"/>
              </a:lnSpc>
              <a:spcBef>
                <a:spcPts val="600"/>
              </a:spcBef>
              <a:spcAft>
                <a:spcPts val="600"/>
              </a:spcAft>
              <a:buClr>
                <a:srgbClr val="FFFF00"/>
              </a:buClr>
            </a:pP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安全套接字层</a:t>
            </a:r>
            <a:r>
              <a:rPr lang="en-US" altLang="zh-CN"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SSL</a:t>
            </a:r>
            <a:r>
              <a:rPr lang="zh-CN" altLang="en-US" sz="2200" dirty="0">
                <a:latin typeface="华文中宋" pitchFamily="2" charset="-122"/>
                <a:ea typeface="华文中宋" pitchFamily="2" charset="-122"/>
              </a:rPr>
              <a:t>提供</a:t>
            </a:r>
            <a:r>
              <a:rPr lang="en-US" altLang="zh-CN" sz="2200" dirty="0">
                <a:latin typeface="华文中宋" pitchFamily="2" charset="-122"/>
                <a:ea typeface="华文中宋" pitchFamily="2" charset="-122"/>
              </a:rPr>
              <a:t>TCP</a:t>
            </a:r>
            <a:r>
              <a:rPr lang="zh-CN" altLang="en-US" sz="2200" dirty="0">
                <a:latin typeface="华文中宋" pitchFamily="2" charset="-122"/>
                <a:ea typeface="华文中宋" pitchFamily="2" charset="-122"/>
              </a:rPr>
              <a:t>和使用</a:t>
            </a:r>
            <a:r>
              <a:rPr lang="en-US" altLang="zh-CN" sz="2200" dirty="0">
                <a:latin typeface="华文中宋" pitchFamily="2" charset="-122"/>
                <a:ea typeface="华文中宋" pitchFamily="2" charset="-122"/>
              </a:rPr>
              <a:t>TCP</a:t>
            </a:r>
            <a:r>
              <a:rPr lang="zh-CN" altLang="en-US" sz="2200" dirty="0">
                <a:latin typeface="华文中宋" pitchFamily="2" charset="-122"/>
                <a:ea typeface="华文中宋" pitchFamily="2" charset="-122"/>
              </a:rPr>
              <a:t>的应用之间的安全服务。互联网标准称为</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传输层安全</a:t>
            </a:r>
            <a:r>
              <a:rPr lang="en-US" altLang="zh-CN"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TLS</a:t>
            </a:r>
          </a:p>
          <a:p>
            <a:pPr>
              <a:lnSpc>
                <a:spcPct val="150000"/>
              </a:lnSpc>
              <a:spcBef>
                <a:spcPts val="600"/>
              </a:spcBef>
              <a:spcAft>
                <a:spcPts val="600"/>
              </a:spcAft>
              <a:buClr>
                <a:srgbClr val="FFFF00"/>
              </a:buClr>
            </a:pPr>
            <a:r>
              <a:rPr lang="en-US" altLang="zh-CN" sz="2200" dirty="0">
                <a:latin typeface="华文中宋" pitchFamily="2" charset="-122"/>
                <a:ea typeface="华文中宋" pitchFamily="2" charset="-122"/>
              </a:rPr>
              <a:t>SSL/TLS</a:t>
            </a:r>
            <a:r>
              <a:rPr lang="zh-CN" altLang="en-US" sz="2200" dirty="0">
                <a:latin typeface="华文中宋" pitchFamily="2" charset="-122"/>
                <a:ea typeface="华文中宋" pitchFamily="2" charset="-122"/>
              </a:rPr>
              <a:t>使用</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对称加密</a:t>
            </a:r>
            <a:r>
              <a:rPr lang="zh-CN" altLang="en-US" sz="2200" dirty="0">
                <a:latin typeface="华文中宋" pitchFamily="2" charset="-122"/>
                <a:ea typeface="华文中宋" pitchFamily="2" charset="-122"/>
              </a:rPr>
              <a:t>提供消息的</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机密性服务</a:t>
            </a:r>
            <a:r>
              <a:rPr lang="zh-CN" altLang="en-US" sz="2200" dirty="0">
                <a:latin typeface="华文中宋" pitchFamily="2" charset="-122"/>
                <a:ea typeface="华文中宋" pitchFamily="2" charset="-122"/>
              </a:rPr>
              <a:t>，使用</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消息认证码</a:t>
            </a:r>
            <a:r>
              <a:rPr lang="zh-CN" altLang="en-US" sz="2200" dirty="0">
                <a:latin typeface="华文中宋" pitchFamily="2" charset="-122"/>
                <a:ea typeface="华文中宋" pitchFamily="2" charset="-122"/>
              </a:rPr>
              <a:t>提供消息的</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完整性服务</a:t>
            </a:r>
            <a:endParaRPr lang="en-US" altLang="zh-CN"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endParaRPr>
          </a:p>
          <a:p>
            <a:pPr>
              <a:lnSpc>
                <a:spcPct val="150000"/>
              </a:lnSpc>
              <a:spcBef>
                <a:spcPts val="600"/>
              </a:spcBef>
              <a:spcAft>
                <a:spcPts val="600"/>
              </a:spcAft>
              <a:buClr>
                <a:srgbClr val="FFFF00"/>
              </a:buClr>
            </a:pPr>
            <a:r>
              <a:rPr lang="en-US" altLang="zh-CN" sz="2200" dirty="0">
                <a:latin typeface="华文中宋" pitchFamily="2" charset="-122"/>
                <a:ea typeface="华文中宋" pitchFamily="2" charset="-122"/>
              </a:rPr>
              <a:t>SSL/TLS</a:t>
            </a:r>
            <a:r>
              <a:rPr lang="zh-CN" altLang="en-US" sz="2200" dirty="0">
                <a:latin typeface="华文中宋" pitchFamily="2" charset="-122"/>
                <a:ea typeface="华文中宋" pitchFamily="2" charset="-122"/>
              </a:rPr>
              <a:t>包括使两个</a:t>
            </a:r>
            <a:r>
              <a:rPr lang="en-US" altLang="zh-CN" sz="2200" dirty="0">
                <a:latin typeface="华文中宋" pitchFamily="2" charset="-122"/>
                <a:ea typeface="华文中宋" pitchFamily="2" charset="-122"/>
              </a:rPr>
              <a:t>TCP </a:t>
            </a:r>
            <a:r>
              <a:rPr lang="zh-CN" altLang="en-US" sz="2200" dirty="0">
                <a:latin typeface="华文中宋" pitchFamily="2" charset="-122"/>
                <a:ea typeface="华文中宋" pitchFamily="2" charset="-122"/>
              </a:rPr>
              <a:t>用户能够决定他们使用何种安全构件的协议机制和他们将要使用的服务</a:t>
            </a:r>
          </a:p>
          <a:p>
            <a:pPr>
              <a:lnSpc>
                <a:spcPct val="150000"/>
              </a:lnSpc>
              <a:spcBef>
                <a:spcPts val="600"/>
              </a:spcBef>
              <a:spcAft>
                <a:spcPts val="600"/>
              </a:spcAft>
            </a:pPr>
            <a:r>
              <a:rPr lang="en-US" altLang="zh-CN"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HTTPS</a:t>
            </a:r>
            <a:r>
              <a:rPr lang="zh-CN" altLang="en-US" sz="2200" dirty="0">
                <a:latin typeface="华文中宋" pitchFamily="2" charset="-122"/>
                <a:ea typeface="华文中宋" pitchFamily="2" charset="-122"/>
              </a:rPr>
              <a:t>是指</a:t>
            </a:r>
            <a:r>
              <a:rPr lang="en-US" altLang="zh-CN" sz="2200" dirty="0">
                <a:latin typeface="华文中宋" pitchFamily="2" charset="-122"/>
                <a:ea typeface="华文中宋" pitchFamily="2" charset="-122"/>
              </a:rPr>
              <a:t>HTTP</a:t>
            </a:r>
            <a:r>
              <a:rPr lang="zh-CN" altLang="en-US" sz="2200" dirty="0">
                <a:latin typeface="华文中宋" pitchFamily="2" charset="-122"/>
                <a:ea typeface="华文中宋" pitchFamily="2" charset="-122"/>
              </a:rPr>
              <a:t>和</a:t>
            </a:r>
            <a:r>
              <a:rPr lang="en-US" altLang="zh-CN" sz="2200" dirty="0">
                <a:latin typeface="华文中宋" pitchFamily="2" charset="-122"/>
                <a:ea typeface="华文中宋" pitchFamily="2" charset="-122"/>
              </a:rPr>
              <a:t>SSL</a:t>
            </a:r>
            <a:r>
              <a:rPr lang="zh-CN" altLang="en-US" sz="2200" dirty="0">
                <a:latin typeface="华文中宋" pitchFamily="2" charset="-122"/>
                <a:ea typeface="华文中宋" pitchFamily="2" charset="-122"/>
              </a:rPr>
              <a:t>的组合，实现</a:t>
            </a:r>
            <a:r>
              <a:rPr lang="en-US" altLang="zh-CN" sz="2200" dirty="0">
                <a:latin typeface="华文中宋" pitchFamily="2" charset="-122"/>
                <a:ea typeface="华文中宋" pitchFamily="2" charset="-122"/>
              </a:rPr>
              <a:t>Web</a:t>
            </a:r>
            <a:r>
              <a:rPr lang="zh-CN" altLang="en-US" sz="2200" dirty="0">
                <a:latin typeface="华文中宋" pitchFamily="2" charset="-122"/>
                <a:ea typeface="华文中宋" pitchFamily="2" charset="-122"/>
              </a:rPr>
              <a:t>浏览器和</a:t>
            </a:r>
            <a:r>
              <a:rPr lang="en-US" altLang="zh-CN" sz="2200" dirty="0">
                <a:latin typeface="华文中宋" pitchFamily="2" charset="-122"/>
                <a:ea typeface="华文中宋" pitchFamily="2" charset="-122"/>
              </a:rPr>
              <a:t>Web</a:t>
            </a:r>
            <a:r>
              <a:rPr lang="zh-CN" altLang="en-US" sz="2200" dirty="0">
                <a:latin typeface="华文中宋" pitchFamily="2" charset="-122"/>
                <a:ea typeface="华文中宋" pitchFamily="2" charset="-122"/>
              </a:rPr>
              <a:t>服务器之间的安全通信</a:t>
            </a:r>
          </a:p>
          <a:p>
            <a:pPr>
              <a:lnSpc>
                <a:spcPct val="150000"/>
              </a:lnSpc>
              <a:spcBef>
                <a:spcPts val="600"/>
              </a:spcBef>
              <a:spcAft>
                <a:spcPts val="600"/>
              </a:spcAft>
            </a:pP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安全盾</a:t>
            </a:r>
            <a:r>
              <a:rPr lang="en-US" altLang="zh-CN"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cs typeface="+mj-cs"/>
              </a:rPr>
              <a:t>SSH</a:t>
            </a:r>
            <a:r>
              <a:rPr lang="zh-CN" altLang="en-US" sz="2200" dirty="0">
                <a:latin typeface="华文中宋" pitchFamily="2" charset="-122"/>
                <a:ea typeface="华文中宋" pitchFamily="2" charset="-122"/>
              </a:rPr>
              <a:t>提供远程安全登录和其他安全客户</a:t>
            </a:r>
            <a:r>
              <a:rPr lang="en-US" altLang="zh-CN" sz="2200" dirty="0">
                <a:latin typeface="华文中宋" pitchFamily="2" charset="-122"/>
                <a:ea typeface="华文中宋" pitchFamily="2" charset="-122"/>
              </a:rPr>
              <a:t>/</a:t>
            </a:r>
            <a:r>
              <a:rPr lang="zh-CN" altLang="en-US" sz="2200" dirty="0">
                <a:latin typeface="华文中宋" pitchFamily="2" charset="-122"/>
                <a:ea typeface="华文中宋" pitchFamily="2" charset="-122"/>
              </a:rPr>
              <a:t>服务器服务</a:t>
            </a:r>
          </a:p>
        </p:txBody>
      </p:sp>
      <p:sp>
        <p:nvSpPr>
          <p:cNvPr id="484354" name="Rectangle 2"/>
          <p:cNvSpPr>
            <a:spLocks noGrp="1" noChangeArrowheads="1"/>
          </p:cNvSpPr>
          <p:nvPr>
            <p:ph type="title" idx="4294967295"/>
          </p:nvPr>
        </p:nvSpPr>
        <p:spPr>
          <a:xfrm>
            <a:off x="1676400" y="188913"/>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solidFill>
                  <a:srgbClr val="FFFF00"/>
                </a:solidFill>
              </a:rPr>
              <a:t>提 要</a:t>
            </a:r>
          </a:p>
        </p:txBody>
      </p:sp>
    </p:spTree>
    <p:extLst>
      <p:ext uri="{BB962C8B-B14F-4D97-AF65-F5344CB8AC3E}">
        <p14:creationId xmlns:p14="http://schemas.microsoft.com/office/powerpoint/2010/main" val="2524792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1042467" y="188640"/>
            <a:ext cx="8100392" cy="715962"/>
          </a:xfrm>
        </p:spPr>
        <p:txBody>
          <a:bodyPr/>
          <a:lstStyle/>
          <a:p>
            <a:r>
              <a:rPr lang="en-US" altLang="zh-CN" sz="3600" b="1" dirty="0"/>
              <a:t>6.2.5 </a:t>
            </a:r>
            <a:r>
              <a:rPr lang="zh-CN" altLang="en-US" sz="3600" b="1" dirty="0"/>
              <a:t>握手协议</a:t>
            </a:r>
            <a:r>
              <a:rPr lang="en-US" altLang="zh-CN" sz="3600" b="1" dirty="0"/>
              <a:t>(Handshake protocol)</a:t>
            </a:r>
          </a:p>
        </p:txBody>
      </p:sp>
      <p:sp>
        <p:nvSpPr>
          <p:cNvPr id="165891" name="Rectangle 3"/>
          <p:cNvSpPr>
            <a:spLocks noGrp="1" noChangeArrowheads="1"/>
          </p:cNvSpPr>
          <p:nvPr>
            <p:ph idx="1"/>
          </p:nvPr>
        </p:nvSpPr>
        <p:spPr>
          <a:xfrm>
            <a:off x="827584" y="1196752"/>
            <a:ext cx="8020569" cy="5197788"/>
          </a:xfrm>
        </p:spPr>
        <p:txBody>
          <a:bodyPr/>
          <a:lstStyle/>
          <a:p>
            <a:pPr>
              <a:lnSpc>
                <a:spcPct val="150000"/>
              </a:lnSpc>
              <a:spcBef>
                <a:spcPts val="1200"/>
              </a:spcBef>
              <a:spcAft>
                <a:spcPts val="1200"/>
              </a:spcAft>
            </a:pPr>
            <a:r>
              <a:rPr lang="en-US" altLang="zh-CN" sz="2400" dirty="0">
                <a:latin typeface="华文中宋" pitchFamily="2" charset="-122"/>
                <a:ea typeface="华文中宋" pitchFamily="2" charset="-122"/>
              </a:rPr>
              <a:t>SSL </a:t>
            </a:r>
            <a:r>
              <a:rPr lang="zh-CN" altLang="en-US" sz="2400" dirty="0">
                <a:latin typeface="华文中宋" pitchFamily="2" charset="-122"/>
                <a:ea typeface="华文中宋" pitchFamily="2" charset="-122"/>
              </a:rPr>
              <a:t>最复杂的协议</a:t>
            </a:r>
            <a:endParaRPr lang="en-US" altLang="zh-CN" sz="2400" dirty="0">
              <a:latin typeface="华文中宋" pitchFamily="2" charset="-122"/>
              <a:ea typeface="华文中宋" pitchFamily="2" charset="-122"/>
            </a:endParaRPr>
          </a:p>
          <a:p>
            <a:pPr>
              <a:lnSpc>
                <a:spcPct val="150000"/>
              </a:lnSpc>
              <a:spcBef>
                <a:spcPts val="1200"/>
              </a:spcBef>
              <a:spcAft>
                <a:spcPts val="1200"/>
              </a:spcAft>
            </a:pPr>
            <a:r>
              <a:rPr lang="zh-CN" altLang="en-US" sz="2400" dirty="0">
                <a:latin typeface="华文中宋" pitchFamily="2" charset="-122"/>
                <a:ea typeface="华文中宋" pitchFamily="2" charset="-122"/>
              </a:rPr>
              <a:t>主要用来</a:t>
            </a:r>
            <a:r>
              <a:rPr lang="zh-CN" altLang="en-US" sz="2400" dirty="0">
                <a:solidFill>
                  <a:srgbClr val="FF0000"/>
                </a:solidFill>
                <a:latin typeface="华文中宋" pitchFamily="2" charset="-122"/>
                <a:ea typeface="华文中宋" pitchFamily="2" charset="-122"/>
              </a:rPr>
              <a:t>① </a:t>
            </a:r>
            <a:r>
              <a:rPr lang="zh-CN" altLang="en-US" sz="2400" dirty="0">
                <a:latin typeface="华文中宋" pitchFamily="2" charset="-122"/>
                <a:ea typeface="华文中宋" pitchFamily="2" charset="-122"/>
              </a:rPr>
              <a:t>让客户端及服务器</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确认彼此的身份</a:t>
            </a:r>
            <a:endPar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a:lnSpc>
                <a:spcPct val="150000"/>
              </a:lnSpc>
              <a:spcBef>
                <a:spcPts val="1200"/>
              </a:spcBef>
              <a:spcAft>
                <a:spcPts val="1200"/>
              </a:spcAft>
            </a:pPr>
            <a:r>
              <a:rPr lang="zh-CN" altLang="en-US" sz="2400" dirty="0">
                <a:solidFill>
                  <a:srgbClr val="FF0000"/>
                </a:solidFill>
                <a:latin typeface="华文中宋" pitchFamily="2" charset="-122"/>
                <a:ea typeface="华文中宋" pitchFamily="2" charset="-122"/>
              </a:rPr>
              <a:t>②</a:t>
            </a:r>
            <a:r>
              <a:rPr lang="zh-CN" altLang="en-US" sz="2400" dirty="0">
                <a:latin typeface="华文中宋" pitchFamily="2" charset="-122"/>
                <a:ea typeface="华文中宋" pitchFamily="2" charset="-122"/>
              </a:rPr>
              <a:t>为了保护</a:t>
            </a:r>
            <a:r>
              <a:rPr lang="en-US" altLang="zh-CN" sz="2400" dirty="0">
                <a:latin typeface="华文中宋" pitchFamily="2" charset="-122"/>
                <a:ea typeface="华文中宋" pitchFamily="2" charset="-122"/>
              </a:rPr>
              <a:t>SSL</a:t>
            </a:r>
            <a:r>
              <a:rPr lang="zh-CN" altLang="en-US" sz="2400" dirty="0">
                <a:latin typeface="华文中宋" pitchFamily="2" charset="-122"/>
                <a:ea typeface="华文中宋" pitchFamily="2" charset="-122"/>
              </a:rPr>
              <a:t>记录封包中传送的数据，该协议协助双方选择连接时所使用的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加密算法、</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MAC</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算法及相关密钥</a:t>
            </a:r>
          </a:p>
          <a:p>
            <a:pPr>
              <a:lnSpc>
                <a:spcPct val="150000"/>
              </a:lnSpc>
              <a:spcBef>
                <a:spcPts val="1200"/>
              </a:spcBef>
              <a:spcAft>
                <a:spcPts val="1200"/>
              </a:spcAft>
            </a:pPr>
            <a:r>
              <a:rPr lang="zh-CN" altLang="en-US" sz="2400" dirty="0">
                <a:latin typeface="华文中宋" pitchFamily="2" charset="-122"/>
                <a:ea typeface="华文中宋" pitchFamily="2" charset="-122"/>
              </a:rPr>
              <a:t>在传送应用程序的数据前，必须使用</a:t>
            </a:r>
            <a:r>
              <a:rPr lang="en-US" altLang="zh-CN" sz="2400" dirty="0">
                <a:latin typeface="华文中宋" pitchFamily="2" charset="-122"/>
                <a:ea typeface="华文中宋" pitchFamily="2" charset="-122"/>
              </a:rPr>
              <a:t>Handshake </a:t>
            </a:r>
            <a:r>
              <a:rPr lang="zh-CN" altLang="en-US" sz="2400" dirty="0">
                <a:latin typeface="华文中宋" pitchFamily="2" charset="-122"/>
                <a:ea typeface="华文中宋" pitchFamily="2" charset="-122"/>
              </a:rPr>
              <a:t>协议来完成上述事项</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30</a:t>
            </a:fld>
            <a:endParaRPr lang="en-US" altLang="zh-CN"/>
          </a:p>
        </p:txBody>
      </p:sp>
    </p:spTree>
    <p:extLst>
      <p:ext uri="{BB962C8B-B14F-4D97-AF65-F5344CB8AC3E}">
        <p14:creationId xmlns:p14="http://schemas.microsoft.com/office/powerpoint/2010/main" val="3663748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p:txBody>
          <a:bodyPr/>
          <a:lstStyle/>
          <a:p>
            <a:r>
              <a:rPr lang="en-US" altLang="zh-CN" b="1" dirty="0"/>
              <a:t>Handshake </a:t>
            </a:r>
            <a:r>
              <a:rPr lang="zh-CN" altLang="en-US" b="1" dirty="0"/>
              <a:t>构成</a:t>
            </a:r>
            <a:endParaRPr lang="zh-CN" altLang="en-US" dirty="0">
              <a:effectLst/>
            </a:endParaRPr>
          </a:p>
        </p:txBody>
      </p:sp>
      <p:sp>
        <p:nvSpPr>
          <p:cNvPr id="166915" name="Rectangle 3"/>
          <p:cNvSpPr>
            <a:spLocks noGrp="1" noChangeArrowheads="1"/>
          </p:cNvSpPr>
          <p:nvPr>
            <p:ph idx="1"/>
          </p:nvPr>
        </p:nvSpPr>
        <p:spPr>
          <a:xfrm>
            <a:off x="827584" y="2247561"/>
            <a:ext cx="8136904" cy="4320480"/>
          </a:xfrm>
        </p:spPr>
        <p:txBody>
          <a:bodyPr/>
          <a:lstStyle/>
          <a:p>
            <a:pPr>
              <a:lnSpc>
                <a:spcPct val="150000"/>
              </a:lnSpc>
              <a:spcBef>
                <a:spcPts val="600"/>
              </a:spcBef>
              <a:spcAft>
                <a:spcPts val="600"/>
              </a:spcAft>
            </a:pPr>
            <a:r>
              <a:rPr lang="en-US" altLang="zh-CN" sz="2600" dirty="0">
                <a:latin typeface="华文中宋" pitchFamily="2" charset="-122"/>
                <a:ea typeface="华文中宋" pitchFamily="2" charset="-122"/>
              </a:rPr>
              <a:t>Handshake</a:t>
            </a:r>
            <a:r>
              <a:rPr lang="zh-CN" altLang="en-US" sz="2600" dirty="0">
                <a:latin typeface="华文中宋" pitchFamily="2" charset="-122"/>
                <a:ea typeface="华文中宋" pitchFamily="2" charset="-122"/>
              </a:rPr>
              <a:t>由一些客户端与服务器交换的消息所构成，每一个消息都含有以下三个字段：</a:t>
            </a:r>
          </a:p>
          <a:p>
            <a:pPr lvl="1">
              <a:lnSpc>
                <a:spcPct val="150000"/>
              </a:lnSpc>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类型</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(Type)</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1</a:t>
            </a:r>
            <a:r>
              <a:rPr lang="zh-CN" altLang="en-US" dirty="0">
                <a:latin typeface="华文中宋" pitchFamily="2" charset="-122"/>
                <a:ea typeface="华文中宋" pitchFamily="2" charset="-122"/>
              </a:rPr>
              <a:t>字节：表示消息的类型，总共有十种。在表</a:t>
            </a:r>
            <a:r>
              <a:rPr lang="en-US" altLang="zh-CN" dirty="0">
                <a:latin typeface="华文中宋" pitchFamily="2" charset="-122"/>
                <a:ea typeface="华文中宋" pitchFamily="2" charset="-122"/>
              </a:rPr>
              <a:t>5.2</a:t>
            </a:r>
            <a:r>
              <a:rPr lang="zh-CN" altLang="en-US" dirty="0">
                <a:latin typeface="华文中宋" pitchFamily="2" charset="-122"/>
                <a:ea typeface="华文中宋" pitchFamily="2" charset="-122"/>
              </a:rPr>
              <a:t>中列出了这些已经定义的消息种类</a:t>
            </a:r>
          </a:p>
          <a:p>
            <a:pPr lvl="1">
              <a:lnSpc>
                <a:spcPct val="150000"/>
              </a:lnSpc>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长度</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(Length)</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3</a:t>
            </a:r>
            <a:r>
              <a:rPr lang="zh-CN" altLang="en-US" dirty="0">
                <a:latin typeface="华文中宋" pitchFamily="2" charset="-122"/>
                <a:ea typeface="华文中宋" pitchFamily="2" charset="-122"/>
              </a:rPr>
              <a:t>字节：消息的位组长度</a:t>
            </a:r>
          </a:p>
          <a:p>
            <a:pPr lvl="1">
              <a:lnSpc>
                <a:spcPct val="150000"/>
              </a:lnSpc>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内容</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(Content)</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0</a:t>
            </a:r>
            <a:r>
              <a:rPr lang="zh-CN" altLang="en-US" dirty="0">
                <a:latin typeface="华文中宋" pitchFamily="2" charset="-122"/>
                <a:ea typeface="华文中宋" pitchFamily="2" charset="-122"/>
              </a:rPr>
              <a:t>个字节：与此消息有关的参数，表</a:t>
            </a:r>
            <a:r>
              <a:rPr lang="en-US" altLang="zh-CN" dirty="0">
                <a:latin typeface="华文中宋" pitchFamily="2" charset="-122"/>
                <a:ea typeface="华文中宋" pitchFamily="2" charset="-122"/>
              </a:rPr>
              <a:t>5.2</a:t>
            </a:r>
            <a:r>
              <a:rPr lang="zh-CN" altLang="en-US" dirty="0">
                <a:latin typeface="华文中宋" pitchFamily="2" charset="-122"/>
                <a:ea typeface="华文中宋" pitchFamily="2" charset="-122"/>
              </a:rPr>
              <a:t>列出所有可能的参数</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31</a:t>
            </a:fld>
            <a:endParaRPr lang="en-US" altLang="zh-C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144760"/>
            <a:ext cx="7704856" cy="86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7641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ltLang="zh-CN" b="1" dirty="0"/>
              <a:t>Handshake</a:t>
            </a:r>
            <a:r>
              <a:rPr lang="zh-CN" altLang="en-US" dirty="0">
                <a:effectLst/>
              </a:rPr>
              <a:t>消息类型及参数</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32</a:t>
            </a:fld>
            <a:endParaRPr lang="en-US" altLang="zh-CN"/>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84784"/>
            <a:ext cx="61071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551583"/>
            <a:ext cx="7457256" cy="3856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5"/>
          <p:cNvSpPr>
            <a:spLocks noChangeShapeType="1"/>
          </p:cNvSpPr>
          <p:nvPr/>
        </p:nvSpPr>
        <p:spPr bwMode="auto">
          <a:xfrm>
            <a:off x="1639888" y="2170584"/>
            <a:ext cx="0" cy="457200"/>
          </a:xfrm>
          <a:prstGeom prst="line">
            <a:avLst/>
          </a:prstGeom>
          <a:noFill/>
          <a:ln w="57150">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8675159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33</a:t>
            </a:fld>
            <a:endParaRPr lang="en-US" altLang="zh-CN"/>
          </a:p>
        </p:txBody>
      </p:sp>
      <p:sp>
        <p:nvSpPr>
          <p:cNvPr id="57346" name="Rectangle 2"/>
          <p:cNvSpPr>
            <a:spLocks noGrp="1" noChangeArrowheads="1"/>
          </p:cNvSpPr>
          <p:nvPr>
            <p:ph type="title" idx="4294967295"/>
          </p:nvPr>
        </p:nvSpPr>
        <p:spPr>
          <a:xfrm>
            <a:off x="0" y="0"/>
            <a:ext cx="2590800" cy="6858000"/>
          </a:xfrm>
          <a:solidFill>
            <a:schemeClr val="bg1"/>
          </a:solidFill>
        </p:spPr>
        <p:txBody>
          <a:bodyPr anchorCtr="1"/>
          <a:lstStyle/>
          <a:p>
            <a:pPr>
              <a:lnSpc>
                <a:spcPct val="150000"/>
              </a:lnSpc>
            </a:pPr>
            <a:r>
              <a:rPr lang="en-US" altLang="zh-CN" sz="3400">
                <a:solidFill>
                  <a:schemeClr val="tx1"/>
                </a:solidFill>
                <a:effectLst>
                  <a:outerShdw blurRad="38100" dist="38100" dir="2700000" algn="tl">
                    <a:srgbClr val="C0C0C0"/>
                  </a:outerShdw>
                </a:effectLst>
                <a:ea typeface="宋体" charset="-122"/>
              </a:rPr>
              <a:t>SSL/TLS </a:t>
            </a:r>
            <a:r>
              <a:rPr lang="en-US" altLang="zh-CN" sz="3400" dirty="0">
                <a:solidFill>
                  <a:schemeClr val="tx1"/>
                </a:solidFill>
                <a:effectLst>
                  <a:outerShdw blurRad="38100" dist="38100" dir="2700000" algn="tl">
                    <a:srgbClr val="C0C0C0"/>
                  </a:outerShdw>
                </a:effectLst>
                <a:ea typeface="宋体" charset="-122"/>
              </a:rPr>
              <a:t>Handshake Protocol</a:t>
            </a:r>
            <a:endParaRPr lang="en-AU" altLang="zh-CN" sz="3400" dirty="0">
              <a:solidFill>
                <a:schemeClr val="tx1"/>
              </a:solidFill>
              <a:effectLst>
                <a:outerShdw blurRad="38100" dist="38100" dir="2700000" algn="tl">
                  <a:srgbClr val="C0C0C0"/>
                </a:outerShdw>
              </a:effectLst>
              <a:ea typeface="宋体" charset="-122"/>
            </a:endParaRPr>
          </a:p>
        </p:txBody>
      </p:sp>
      <p:grpSp>
        <p:nvGrpSpPr>
          <p:cNvPr id="507910" name="Group 6"/>
          <p:cNvGrpSpPr>
            <a:grpSpLocks/>
          </p:cNvGrpSpPr>
          <p:nvPr/>
        </p:nvGrpSpPr>
        <p:grpSpPr bwMode="auto">
          <a:xfrm>
            <a:off x="2514600" y="0"/>
            <a:ext cx="6629400" cy="6888163"/>
            <a:chOff x="1728" y="0"/>
            <a:chExt cx="4032" cy="4339"/>
          </a:xfrm>
        </p:grpSpPr>
        <p:pic>
          <p:nvPicPr>
            <p:cNvPr id="50790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28" y="0"/>
              <a:ext cx="3744" cy="4339"/>
            </a:xfrm>
            <a:prstGeom prst="rect">
              <a:avLst/>
            </a:prstGeom>
            <a:noFill/>
            <a:ln>
              <a:noFill/>
            </a:ln>
            <a:extLst>
              <a:ext uri="{909E8E84-426E-40DD-AFC4-6F175D3DCCD1}">
                <a14:hiddenFill xmlns:a14="http://schemas.microsoft.com/office/drawing/2010/main">
                  <a:solidFill>
                    <a:srgbClr val="FFFFFF">
                      <a:alpha val="70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7909" name="Rectangle 5"/>
            <p:cNvSpPr>
              <a:spLocks noChangeArrowheads="1"/>
            </p:cNvSpPr>
            <p:nvPr/>
          </p:nvSpPr>
          <p:spPr bwMode="auto">
            <a:xfrm>
              <a:off x="5424" y="0"/>
              <a:ext cx="336" cy="43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7908" name="Rectangle 4"/>
          <p:cNvSpPr>
            <a:spLocks noChangeArrowheads="1"/>
          </p:cNvSpPr>
          <p:nvPr/>
        </p:nvSpPr>
        <p:spPr bwMode="auto">
          <a:xfrm>
            <a:off x="6005513" y="700088"/>
            <a:ext cx="2986087"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建立安全连接请求，包括协议</a:t>
            </a:r>
          </a:p>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版本、会话</a:t>
            </a:r>
            <a:r>
              <a:rPr lang="en-US" altLang="zh-CN"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ID</a:t>
            </a:r>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、密码套件、压</a:t>
            </a:r>
          </a:p>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缩方法、初始随机数</a:t>
            </a:r>
          </a:p>
        </p:txBody>
      </p:sp>
      <p:sp>
        <p:nvSpPr>
          <p:cNvPr id="507911" name="Rectangle 7"/>
          <p:cNvSpPr>
            <a:spLocks noChangeArrowheads="1"/>
          </p:cNvSpPr>
          <p:nvPr/>
        </p:nvSpPr>
        <p:spPr bwMode="auto">
          <a:xfrm>
            <a:off x="6005513" y="2133600"/>
            <a:ext cx="2986087"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服务器发送证书，密钥交换数据</a:t>
            </a:r>
          </a:p>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和证书请求，最后发送</a:t>
            </a:r>
            <a:r>
              <a:rPr lang="en-US" altLang="zh-CN"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hello</a:t>
            </a:r>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消息</a:t>
            </a:r>
          </a:p>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阶段的结束信号</a:t>
            </a:r>
          </a:p>
        </p:txBody>
      </p:sp>
      <p:sp>
        <p:nvSpPr>
          <p:cNvPr id="507912" name="Rectangle 8"/>
          <p:cNvSpPr>
            <a:spLocks noChangeArrowheads="1"/>
          </p:cNvSpPr>
          <p:nvPr/>
        </p:nvSpPr>
        <p:spPr bwMode="auto">
          <a:xfrm>
            <a:off x="6005513" y="3595688"/>
            <a:ext cx="29718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如果有证书请求，客户端发送</a:t>
            </a:r>
          </a:p>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证书，之后客户端发送密钥交换</a:t>
            </a:r>
          </a:p>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数据，也可以发送证书验证消息</a:t>
            </a:r>
          </a:p>
        </p:txBody>
      </p:sp>
      <p:sp>
        <p:nvSpPr>
          <p:cNvPr id="507913" name="Rectangle 9"/>
          <p:cNvSpPr>
            <a:spLocks noChangeArrowheads="1"/>
          </p:cNvSpPr>
          <p:nvPr/>
        </p:nvSpPr>
        <p:spPr bwMode="auto">
          <a:xfrm>
            <a:off x="6005513" y="5195888"/>
            <a:ext cx="2986087" cy="352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变更密码套件和结束握手协议</a:t>
            </a:r>
          </a:p>
        </p:txBody>
      </p:sp>
      <p:sp>
        <p:nvSpPr>
          <p:cNvPr id="507914" name="Rectangle 10"/>
          <p:cNvSpPr>
            <a:spLocks noChangeArrowheads="1"/>
          </p:cNvSpPr>
          <p:nvPr/>
        </p:nvSpPr>
        <p:spPr bwMode="auto">
          <a:xfrm>
            <a:off x="6096000" y="6172200"/>
            <a:ext cx="28956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注意：阴影的传输时可选的，</a:t>
            </a:r>
          </a:p>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或者是与情况相关的消息，并</a:t>
            </a:r>
          </a:p>
          <a:p>
            <a:r>
              <a:rPr lang="zh-CN" altLang="en-US" sz="16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非总是被发送</a:t>
            </a:r>
          </a:p>
        </p:txBody>
      </p:sp>
    </p:spTree>
    <p:extLst>
      <p:ext uri="{BB962C8B-B14F-4D97-AF65-F5344CB8AC3E}">
        <p14:creationId xmlns:p14="http://schemas.microsoft.com/office/powerpoint/2010/main" val="779020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899592" y="188640"/>
            <a:ext cx="7776864" cy="715962"/>
          </a:xfrm>
        </p:spPr>
        <p:txBody>
          <a:bodyPr/>
          <a:lstStyle/>
          <a:p>
            <a:r>
              <a:rPr lang="zh-CN" altLang="en-US" sz="3600" dirty="0">
                <a:effectLst/>
              </a:rPr>
              <a:t>第一阶段：</a:t>
            </a:r>
            <a:r>
              <a:rPr lang="zh-CN" altLang="en-US" sz="3600" b="1" dirty="0">
                <a:ea typeface="宋体" charset="-122"/>
              </a:rPr>
              <a:t>客户端发起建立连接请求</a:t>
            </a:r>
            <a:endParaRPr lang="zh-CN" altLang="en-US" sz="3600" dirty="0">
              <a:effectLst/>
            </a:endParaRPr>
          </a:p>
        </p:txBody>
      </p:sp>
      <p:sp>
        <p:nvSpPr>
          <p:cNvPr id="214019" name="Rectangle 3"/>
          <p:cNvSpPr>
            <a:spLocks noGrp="1" noChangeArrowheads="1"/>
          </p:cNvSpPr>
          <p:nvPr>
            <p:ph idx="1"/>
          </p:nvPr>
        </p:nvSpPr>
        <p:spPr>
          <a:xfrm>
            <a:off x="827584" y="980728"/>
            <a:ext cx="8077200" cy="4495800"/>
          </a:xfrm>
        </p:spPr>
        <p:txBody>
          <a:bodyPr/>
          <a:lstStyle/>
          <a:p>
            <a:pPr>
              <a:lnSpc>
                <a:spcPct val="130000"/>
              </a:lnSpc>
              <a:spcBef>
                <a:spcPts val="0"/>
              </a:spcBef>
            </a:pPr>
            <a:r>
              <a:rPr lang="en-US" altLang="zh-CN" sz="2200" dirty="0">
                <a:solidFill>
                  <a:schemeClr val="tx1"/>
                </a:solidFill>
                <a:latin typeface="华文中宋" pitchFamily="2" charset="-122"/>
                <a:ea typeface="华文中宋" pitchFamily="2" charset="-122"/>
              </a:rPr>
              <a:t>1.</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客户发送一个</a:t>
            </a:r>
            <a:r>
              <a:rPr lang="en-US" altLang="zh-CN" sz="22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client_hello</a:t>
            </a:r>
            <a:r>
              <a:rPr lang="zh-CN" altLang="en-US" sz="2200" dirty="0">
                <a:latin typeface="华文中宋" pitchFamily="2" charset="-122"/>
                <a:ea typeface="华文中宋" pitchFamily="2" charset="-122"/>
              </a:rPr>
              <a:t>消息，包括以下参数：版本、随机数</a:t>
            </a:r>
            <a:r>
              <a:rPr lang="en-US" altLang="zh-CN" sz="2200" dirty="0">
                <a:latin typeface="华文中宋" pitchFamily="2" charset="-122"/>
                <a:ea typeface="华文中宋" pitchFamily="2" charset="-122"/>
              </a:rPr>
              <a:t>(32</a:t>
            </a:r>
            <a:r>
              <a:rPr lang="zh-CN" altLang="en-US" sz="2200" dirty="0">
                <a:latin typeface="华文中宋" pitchFamily="2" charset="-122"/>
                <a:ea typeface="华文中宋" pitchFamily="2" charset="-122"/>
              </a:rPr>
              <a:t>位时间戳</a:t>
            </a:r>
            <a:r>
              <a:rPr lang="en-US" altLang="zh-CN" sz="2200" dirty="0">
                <a:latin typeface="华文中宋" pitchFamily="2" charset="-122"/>
                <a:ea typeface="华文中宋" pitchFamily="2" charset="-122"/>
              </a:rPr>
              <a:t>+28</a:t>
            </a:r>
            <a:r>
              <a:rPr lang="zh-CN" altLang="en-US" sz="2200" dirty="0">
                <a:latin typeface="华文中宋" pitchFamily="2" charset="-122"/>
                <a:ea typeface="华文中宋" pitchFamily="2" charset="-122"/>
              </a:rPr>
              <a:t>字节随机序列</a:t>
            </a:r>
            <a:r>
              <a:rPr lang="en-US" altLang="zh-CN" sz="2200" dirty="0">
                <a:latin typeface="华文中宋" pitchFamily="2" charset="-122"/>
                <a:ea typeface="华文中宋" pitchFamily="2" charset="-122"/>
              </a:rPr>
              <a:t>)</a:t>
            </a:r>
            <a:r>
              <a:rPr lang="zh-CN" altLang="en-US" sz="2200" dirty="0">
                <a:latin typeface="华文中宋" pitchFamily="2" charset="-122"/>
                <a:ea typeface="华文中宋" pitchFamily="2" charset="-122"/>
              </a:rPr>
              <a:t>、会话</a:t>
            </a:r>
            <a:r>
              <a:rPr lang="en-US" altLang="zh-CN" sz="2200" dirty="0">
                <a:latin typeface="华文中宋" pitchFamily="2" charset="-122"/>
                <a:ea typeface="华文中宋" pitchFamily="2" charset="-122"/>
              </a:rPr>
              <a:t>ID</a:t>
            </a:r>
            <a:r>
              <a:rPr lang="zh-CN" altLang="en-US" sz="2200" dirty="0">
                <a:latin typeface="华文中宋" pitchFamily="2" charset="-122"/>
                <a:ea typeface="华文中宋" pitchFamily="2" charset="-122"/>
              </a:rPr>
              <a:t>、</a:t>
            </a:r>
            <a:r>
              <a:rPr lang="zh-CN" altLang="en-US" sz="2200" b="1" dirty="0">
                <a:solidFill>
                  <a:srgbClr val="C00000"/>
                </a:solidFill>
                <a:latin typeface="华文中宋" pitchFamily="2" charset="-122"/>
                <a:ea typeface="华文中宋" pitchFamily="2" charset="-122"/>
              </a:rPr>
              <a:t>密码套件</a:t>
            </a:r>
            <a:r>
              <a:rPr lang="en-US" altLang="zh-CN" sz="2200" dirty="0">
                <a:latin typeface="华文中宋" pitchFamily="2" charset="-122"/>
                <a:ea typeface="华文中宋" pitchFamily="2" charset="-122"/>
              </a:rPr>
              <a:t>(</a:t>
            </a:r>
            <a:r>
              <a:rPr lang="zh-CN" altLang="en-US" sz="2200" dirty="0">
                <a:latin typeface="华文中宋" pitchFamily="2" charset="-122"/>
                <a:ea typeface="华文中宋" pitchFamily="2" charset="-122"/>
              </a:rPr>
              <a:t>客户支持的密码算法列表</a:t>
            </a:r>
            <a:r>
              <a:rPr lang="en-US" altLang="zh-CN" sz="2200" dirty="0">
                <a:latin typeface="华文中宋" pitchFamily="2" charset="-122"/>
                <a:ea typeface="华文中宋" pitchFamily="2" charset="-122"/>
              </a:rPr>
              <a:t>(</a:t>
            </a:r>
            <a:r>
              <a:rPr lang="en-US" altLang="zh-CN" sz="2200" dirty="0" err="1">
                <a:latin typeface="华文中宋" pitchFamily="2" charset="-122"/>
                <a:ea typeface="华文中宋" pitchFamily="2" charset="-122"/>
              </a:rPr>
              <a:t>CipherSuite</a:t>
            </a:r>
            <a:r>
              <a:rPr lang="en-US" altLang="zh-CN" sz="2200" dirty="0">
                <a:latin typeface="华文中宋" pitchFamily="2" charset="-122"/>
                <a:ea typeface="华文中宋" pitchFamily="2" charset="-122"/>
              </a:rPr>
              <a:t>) ) </a:t>
            </a:r>
            <a:r>
              <a:rPr lang="zh-CN" altLang="en-US" sz="2200" dirty="0">
                <a:latin typeface="华文中宋" pitchFamily="2" charset="-122"/>
                <a:ea typeface="华文中宋" pitchFamily="2" charset="-122"/>
              </a:rPr>
              <a:t>、压缩方法</a:t>
            </a:r>
            <a:r>
              <a:rPr lang="en-US" altLang="zh-CN" sz="2200" dirty="0">
                <a:latin typeface="华文中宋" pitchFamily="2" charset="-122"/>
                <a:ea typeface="华文中宋" pitchFamily="2" charset="-122"/>
              </a:rPr>
              <a:t>(</a:t>
            </a:r>
            <a:r>
              <a:rPr lang="zh-CN" altLang="en-US" sz="2200" dirty="0">
                <a:latin typeface="华文中宋" pitchFamily="2" charset="-122"/>
                <a:ea typeface="华文中宋" pitchFamily="2" charset="-122"/>
              </a:rPr>
              <a:t>客户支持的压缩方法列表</a:t>
            </a:r>
            <a:r>
              <a:rPr lang="en-US" altLang="zh-CN" sz="2200" dirty="0">
                <a:latin typeface="华文中宋" pitchFamily="2" charset="-122"/>
                <a:ea typeface="华文中宋" pitchFamily="2" charset="-122"/>
              </a:rPr>
              <a:t>)</a:t>
            </a:r>
          </a:p>
          <a:p>
            <a:pPr>
              <a:lnSpc>
                <a:spcPct val="130000"/>
              </a:lnSpc>
              <a:spcBef>
                <a:spcPts val="0"/>
              </a:spcBef>
            </a:pPr>
            <a:r>
              <a:rPr lang="en-US" altLang="zh-CN" sz="2200" dirty="0">
                <a:solidFill>
                  <a:schemeClr val="tx1"/>
                </a:solidFill>
                <a:latin typeface="华文中宋" pitchFamily="2" charset="-122"/>
                <a:ea typeface="华文中宋" pitchFamily="2" charset="-122"/>
              </a:rPr>
              <a:t>2.</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客户等待服务器的</a:t>
            </a:r>
            <a:r>
              <a:rPr lang="en-US" altLang="zh-CN" sz="22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server_hello</a:t>
            </a:r>
            <a:r>
              <a:rPr lang="zh-CN" altLang="en-US" sz="2200" dirty="0">
                <a:latin typeface="华文中宋" pitchFamily="2" charset="-122"/>
                <a:ea typeface="华文中宋" pitchFamily="2" charset="-122"/>
              </a:rPr>
              <a:t>消息</a:t>
            </a:r>
          </a:p>
          <a:p>
            <a:pPr>
              <a:lnSpc>
                <a:spcPct val="130000"/>
              </a:lnSpc>
              <a:spcBef>
                <a:spcPts val="0"/>
              </a:spcBef>
            </a:pPr>
            <a:r>
              <a:rPr lang="en-US" altLang="zh-CN" sz="2200" dirty="0">
                <a:solidFill>
                  <a:schemeClr val="tx1"/>
                </a:solidFill>
                <a:latin typeface="华文中宋" pitchFamily="2" charset="-122"/>
                <a:ea typeface="华文中宋" pitchFamily="2" charset="-122"/>
              </a:rPr>
              <a:t>3. </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服务器发送</a:t>
            </a:r>
            <a:r>
              <a:rPr lang="en-US" altLang="zh-CN" sz="22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server_hello</a:t>
            </a:r>
            <a:r>
              <a:rPr lang="zh-CN" altLang="en-US" sz="2200" dirty="0">
                <a:latin typeface="华文中宋" pitchFamily="2" charset="-122"/>
                <a:ea typeface="华文中宋" pitchFamily="2" charset="-122"/>
              </a:rPr>
              <a:t>消息，参数：客户建议的低版本和服务器建议的最高版本、服务器产生的随机数、会话</a:t>
            </a:r>
            <a:r>
              <a:rPr lang="en-US" altLang="zh-CN" sz="2200" dirty="0">
                <a:latin typeface="华文中宋" pitchFamily="2" charset="-122"/>
                <a:ea typeface="华文中宋" pitchFamily="2" charset="-122"/>
              </a:rPr>
              <a:t>ID</a:t>
            </a:r>
            <a:r>
              <a:rPr lang="zh-CN" altLang="en-US" sz="2200" dirty="0">
                <a:latin typeface="华文中宋" pitchFamily="2" charset="-122"/>
                <a:ea typeface="华文中宋" pitchFamily="2" charset="-122"/>
              </a:rPr>
              <a:t>、密码套件（服务器从客户建议的密码算法中挑出一套）、压缩方法（服务器从客户建议的压缩方法中挑出一个）</a:t>
            </a:r>
            <a:endParaRPr lang="en-US" altLang="zh-CN" sz="22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34</a:t>
            </a:fld>
            <a:endParaRPr lang="en-US" altLang="zh-CN"/>
          </a:p>
        </p:txBody>
      </p:sp>
      <p:pic>
        <p:nvPicPr>
          <p:cNvPr id="3" name="图片 2">
            <a:extLst>
              <a:ext uri="{FF2B5EF4-FFF2-40B4-BE49-F238E27FC236}">
                <a16:creationId xmlns:a16="http://schemas.microsoft.com/office/drawing/2014/main" id="{922A0322-9AB0-4745-AB29-1A08647FF988}"/>
              </a:ext>
            </a:extLst>
          </p:cNvPr>
          <p:cNvPicPr>
            <a:picLocks noChangeAspect="1"/>
          </p:cNvPicPr>
          <p:nvPr/>
        </p:nvPicPr>
        <p:blipFill>
          <a:blip r:embed="rId3"/>
          <a:stretch>
            <a:fillRect/>
          </a:stretch>
        </p:blipFill>
        <p:spPr>
          <a:xfrm>
            <a:off x="1547664" y="4985389"/>
            <a:ext cx="6636332" cy="1783766"/>
          </a:xfrm>
          <a:prstGeom prst="rect">
            <a:avLst/>
          </a:prstGeom>
        </p:spPr>
      </p:pic>
    </p:spTree>
    <p:extLst>
      <p:ext uri="{BB962C8B-B14F-4D97-AF65-F5344CB8AC3E}">
        <p14:creationId xmlns:p14="http://schemas.microsoft.com/office/powerpoint/2010/main" val="4214436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899592" y="188640"/>
            <a:ext cx="7776864" cy="715962"/>
          </a:xfrm>
        </p:spPr>
        <p:txBody>
          <a:bodyPr/>
          <a:lstStyle/>
          <a:p>
            <a:r>
              <a:rPr lang="zh-CN" altLang="en-US" sz="3600" dirty="0">
                <a:effectLst/>
              </a:rPr>
              <a:t>第一阶段：</a:t>
            </a:r>
            <a:r>
              <a:rPr lang="zh-CN" altLang="en-US" sz="3600" b="1" dirty="0">
                <a:ea typeface="宋体" charset="-122"/>
              </a:rPr>
              <a:t>客户端发起建立连接请求</a:t>
            </a:r>
            <a:endParaRPr lang="zh-CN" altLang="en-US" sz="3600" dirty="0">
              <a:effectLst/>
            </a:endParaRPr>
          </a:p>
        </p:txBody>
      </p:sp>
      <p:pic>
        <p:nvPicPr>
          <p:cNvPr id="7" name="图片 6"/>
          <p:cNvPicPr>
            <a:picLocks noChangeAspect="1"/>
          </p:cNvPicPr>
          <p:nvPr/>
        </p:nvPicPr>
        <p:blipFill>
          <a:blip r:embed="rId3"/>
          <a:stretch>
            <a:fillRect/>
          </a:stretch>
        </p:blipFill>
        <p:spPr>
          <a:xfrm>
            <a:off x="1418906" y="3817001"/>
            <a:ext cx="6738236" cy="2352675"/>
          </a:xfrm>
          <a:prstGeom prst="rect">
            <a:avLst/>
          </a:prstGeom>
        </p:spPr>
      </p:pic>
      <p:pic>
        <p:nvPicPr>
          <p:cNvPr id="8" name="图片 7"/>
          <p:cNvPicPr>
            <a:picLocks noChangeAspect="1"/>
          </p:cNvPicPr>
          <p:nvPr/>
        </p:nvPicPr>
        <p:blipFill>
          <a:blip r:embed="rId4"/>
          <a:stretch>
            <a:fillRect/>
          </a:stretch>
        </p:blipFill>
        <p:spPr>
          <a:xfrm>
            <a:off x="1418906" y="1052736"/>
            <a:ext cx="6738236" cy="2600325"/>
          </a:xfrm>
          <a:prstGeom prst="rect">
            <a:avLst/>
          </a:prstGeom>
        </p:spPr>
      </p:pic>
    </p:spTree>
    <p:extLst>
      <p:ext uri="{BB962C8B-B14F-4D97-AF65-F5344CB8AC3E}">
        <p14:creationId xmlns:p14="http://schemas.microsoft.com/office/powerpoint/2010/main" val="691718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899592" y="188640"/>
            <a:ext cx="7776864" cy="715962"/>
          </a:xfrm>
        </p:spPr>
        <p:txBody>
          <a:bodyPr/>
          <a:lstStyle/>
          <a:p>
            <a:r>
              <a:rPr lang="zh-CN" altLang="en-US" sz="3600" dirty="0">
                <a:effectLst/>
              </a:rPr>
              <a:t>第一阶段：</a:t>
            </a:r>
            <a:r>
              <a:rPr lang="zh-CN" altLang="en-US" sz="3600" b="1" dirty="0">
                <a:ea typeface="宋体" charset="-122"/>
              </a:rPr>
              <a:t>客户端发起建立连接请求</a:t>
            </a:r>
            <a:endParaRPr lang="zh-CN" altLang="en-US" sz="3600" dirty="0">
              <a:effectLst/>
            </a:endParaRPr>
          </a:p>
        </p:txBody>
      </p:sp>
      <p:pic>
        <p:nvPicPr>
          <p:cNvPr id="2" name="图片 1"/>
          <p:cNvPicPr>
            <a:picLocks noChangeAspect="1"/>
          </p:cNvPicPr>
          <p:nvPr/>
        </p:nvPicPr>
        <p:blipFill>
          <a:blip r:embed="rId3"/>
          <a:stretch>
            <a:fillRect/>
          </a:stretch>
        </p:blipFill>
        <p:spPr>
          <a:xfrm>
            <a:off x="1403648" y="1772816"/>
            <a:ext cx="7071315" cy="3600400"/>
          </a:xfrm>
          <a:prstGeom prst="rect">
            <a:avLst/>
          </a:prstGeom>
        </p:spPr>
      </p:pic>
    </p:spTree>
    <p:extLst>
      <p:ext uri="{BB962C8B-B14F-4D97-AF65-F5344CB8AC3E}">
        <p14:creationId xmlns:p14="http://schemas.microsoft.com/office/powerpoint/2010/main" val="1151093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zh-CN" b="1" dirty="0" err="1">
                <a:effectLst/>
              </a:rPr>
              <a:t>CipherSuite</a:t>
            </a:r>
            <a:r>
              <a:rPr lang="zh-CN" altLang="en-US" b="1" dirty="0">
                <a:effectLst/>
              </a:rPr>
              <a:t>密码套件</a:t>
            </a:r>
            <a:r>
              <a:rPr lang="zh-CN" altLang="en-US" dirty="0">
                <a:effectLst/>
              </a:rPr>
              <a:t> </a:t>
            </a:r>
          </a:p>
        </p:txBody>
      </p:sp>
      <p:sp>
        <p:nvSpPr>
          <p:cNvPr id="215043" name="Rectangle 3"/>
          <p:cNvSpPr>
            <a:spLocks noGrp="1" noChangeArrowheads="1"/>
          </p:cNvSpPr>
          <p:nvPr>
            <p:ph idx="1"/>
          </p:nvPr>
        </p:nvSpPr>
        <p:spPr>
          <a:xfrm>
            <a:off x="827584" y="1124744"/>
            <a:ext cx="8077200" cy="5184576"/>
          </a:xfrm>
        </p:spPr>
        <p:txBody>
          <a:bodyPr/>
          <a:lstStyle/>
          <a:p>
            <a:pPr>
              <a:lnSpc>
                <a:spcPct val="150000"/>
              </a:lnSpc>
              <a:spcBef>
                <a:spcPts val="1200"/>
              </a:spcBef>
              <a:spcAft>
                <a:spcPts val="1200"/>
              </a:spcAft>
            </a:pPr>
            <a:r>
              <a:rPr lang="zh-CN" altLang="en-US" sz="2600" dirty="0">
                <a:solidFill>
                  <a:schemeClr val="tx1"/>
                </a:solidFill>
                <a:latin typeface="华文中宋" pitchFamily="2" charset="-122"/>
                <a:ea typeface="华文中宋" pitchFamily="2" charset="-122"/>
              </a:rPr>
              <a:t>密码构件参数第一项指定了密钥交换的方法，</a:t>
            </a:r>
            <a:r>
              <a:rPr lang="en-US" altLang="zh-CN" sz="2600" b="1" dirty="0">
                <a:solidFill>
                  <a:schemeClr val="tx1"/>
                </a:solidFill>
                <a:latin typeface="华文中宋" pitchFamily="2" charset="-122"/>
                <a:ea typeface="华文中宋" pitchFamily="2" charset="-122"/>
              </a:rPr>
              <a:t>SSL</a:t>
            </a:r>
            <a:r>
              <a:rPr lang="zh-CN" altLang="en-US" sz="2600" dirty="0">
                <a:solidFill>
                  <a:schemeClr val="tx1"/>
                </a:solidFill>
                <a:latin typeface="华文中宋" pitchFamily="2" charset="-122"/>
                <a:ea typeface="华文中宋" pitchFamily="2" charset="-122"/>
              </a:rPr>
              <a:t>支持以下密钥交换方法：</a:t>
            </a:r>
            <a:endParaRPr lang="en-US" altLang="zh-CN" sz="2600" dirty="0">
              <a:solidFill>
                <a:schemeClr val="tx1"/>
              </a:solidFill>
              <a:latin typeface="华文中宋" pitchFamily="2" charset="-122"/>
              <a:ea typeface="华文中宋" pitchFamily="2" charset="-122"/>
            </a:endParaRPr>
          </a:p>
          <a:p>
            <a:pPr>
              <a:lnSpc>
                <a:spcPct val="150000"/>
              </a:lnSpc>
              <a:spcBef>
                <a:spcPts val="1200"/>
              </a:spcBef>
              <a:spcAft>
                <a:spcPts val="1200"/>
              </a:spcAft>
            </a:pPr>
            <a:endParaRPr lang="en-US" altLang="zh-CN" sz="2600" dirty="0">
              <a:latin typeface="华文中宋" pitchFamily="2" charset="-122"/>
              <a:ea typeface="华文中宋" pitchFamily="2" charset="-122"/>
            </a:endParaRPr>
          </a:p>
          <a:p>
            <a:pPr>
              <a:lnSpc>
                <a:spcPct val="150000"/>
              </a:lnSpc>
              <a:spcBef>
                <a:spcPts val="1200"/>
              </a:spcBef>
              <a:spcAft>
                <a:spcPts val="1200"/>
              </a:spcAft>
            </a:pPr>
            <a:endParaRPr lang="en-US" altLang="zh-CN" sz="2600" dirty="0">
              <a:solidFill>
                <a:schemeClr val="tx1"/>
              </a:solidFill>
              <a:latin typeface="华文中宋" pitchFamily="2" charset="-122"/>
              <a:ea typeface="华文中宋" pitchFamily="2" charset="-122"/>
            </a:endParaRPr>
          </a:p>
          <a:p>
            <a:pPr>
              <a:lnSpc>
                <a:spcPct val="150000"/>
              </a:lnSpc>
              <a:spcBef>
                <a:spcPts val="1200"/>
              </a:spcBef>
              <a:spcAft>
                <a:spcPts val="1200"/>
              </a:spcAft>
            </a:pPr>
            <a:endParaRPr lang="zh-CN" altLang="en-US" sz="2600" dirty="0">
              <a:solidFill>
                <a:schemeClr val="tx1"/>
              </a:solidFill>
              <a:latin typeface="华文中宋" pitchFamily="2" charset="-122"/>
              <a:ea typeface="华文中宋" pitchFamily="2" charset="-122"/>
            </a:endParaRPr>
          </a:p>
          <a:p>
            <a:pPr marL="457200" lvl="1" indent="0">
              <a:spcBef>
                <a:spcPts val="600"/>
              </a:spcBef>
              <a:spcAft>
                <a:spcPts val="600"/>
              </a:spcAft>
              <a:buNone/>
            </a:pPr>
            <a:endParaRPr lang="zh-CN" altLang="en-US" sz="2400" dirty="0">
              <a:latin typeface="华文中宋" pitchFamily="2" charset="-122"/>
              <a:ea typeface="华文中宋" pitchFamily="2" charset="-122"/>
            </a:endParaRPr>
          </a:p>
          <a:p>
            <a:pPr lvl="1">
              <a:spcBef>
                <a:spcPts val="600"/>
              </a:spcBef>
              <a:spcAft>
                <a:spcPts val="600"/>
              </a:spcAft>
              <a:buFont typeface="Wingdings" pitchFamily="2" charset="2"/>
              <a:buNone/>
            </a:pPr>
            <a:endParaRPr lang="en-US" altLang="zh-CN"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37</a:t>
            </a:fld>
            <a:endParaRPr lang="en-US" altLang="zh-CN"/>
          </a:p>
        </p:txBody>
      </p:sp>
      <p:sp>
        <p:nvSpPr>
          <p:cNvPr id="5" name="文本框 4"/>
          <p:cNvSpPr txBox="1"/>
          <p:nvPr/>
        </p:nvSpPr>
        <p:spPr>
          <a:xfrm>
            <a:off x="1174339" y="3429000"/>
            <a:ext cx="7632848" cy="461665"/>
          </a:xfrm>
          <a:prstGeom prst="rect">
            <a:avLst/>
          </a:prstGeom>
          <a:noFill/>
        </p:spPr>
        <p:txBody>
          <a:bodyPr wrap="square" rtlCol="0">
            <a:spAutoFit/>
          </a:bodyPr>
          <a:lstStyle/>
          <a:p>
            <a:r>
              <a:rPr lang="en-US" altLang="zh-CN" sz="2400" b="1" dirty="0"/>
              <a:t>TLS_</a:t>
            </a:r>
            <a:r>
              <a:rPr lang="en-US" altLang="zh-CN" sz="2400" b="1" dirty="0">
                <a:solidFill>
                  <a:srgbClr val="FFFF00"/>
                </a:solidFill>
              </a:rPr>
              <a:t>ECDHE_RSA</a:t>
            </a:r>
            <a:r>
              <a:rPr lang="en-US" altLang="zh-CN" sz="2400" b="1" dirty="0"/>
              <a:t>_WITH_</a:t>
            </a:r>
            <a:r>
              <a:rPr lang="en-US" altLang="zh-CN" sz="2400" b="1" dirty="0">
                <a:solidFill>
                  <a:srgbClr val="FF0000"/>
                </a:solidFill>
              </a:rPr>
              <a:t>AES_128_GCM_</a:t>
            </a:r>
            <a:r>
              <a:rPr lang="en-US" altLang="zh-CN" sz="2400" b="1" dirty="0">
                <a:solidFill>
                  <a:srgbClr val="002060"/>
                </a:solidFill>
              </a:rPr>
              <a:t>SHA256</a:t>
            </a:r>
            <a:endParaRPr lang="zh-CN" altLang="en-US" sz="2400" b="1" dirty="0">
              <a:solidFill>
                <a:srgbClr val="002060"/>
              </a:solidFill>
            </a:endParaRPr>
          </a:p>
        </p:txBody>
      </p:sp>
    </p:spTree>
    <p:extLst>
      <p:ext uri="{BB962C8B-B14F-4D97-AF65-F5344CB8AC3E}">
        <p14:creationId xmlns:p14="http://schemas.microsoft.com/office/powerpoint/2010/main" val="1891368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zh-CN" b="1" dirty="0" err="1">
                <a:effectLst/>
              </a:rPr>
              <a:t>CipherSuite</a:t>
            </a:r>
            <a:r>
              <a:rPr lang="zh-CN" altLang="en-US" b="1" dirty="0">
                <a:effectLst/>
              </a:rPr>
              <a:t>密码套件</a:t>
            </a:r>
            <a:r>
              <a:rPr lang="zh-CN" altLang="en-US" dirty="0">
                <a:effectLst/>
              </a:rPr>
              <a:t> </a:t>
            </a:r>
          </a:p>
        </p:txBody>
      </p:sp>
      <p:sp>
        <p:nvSpPr>
          <p:cNvPr id="215043" name="Rectangle 3"/>
          <p:cNvSpPr>
            <a:spLocks noGrp="1" noChangeArrowheads="1"/>
          </p:cNvSpPr>
          <p:nvPr>
            <p:ph idx="1"/>
          </p:nvPr>
        </p:nvSpPr>
        <p:spPr>
          <a:xfrm>
            <a:off x="827584" y="1124744"/>
            <a:ext cx="8077200" cy="3200400"/>
          </a:xfrm>
        </p:spPr>
        <p:txBody>
          <a:bodyPr/>
          <a:lstStyle/>
          <a:p>
            <a:pPr>
              <a:lnSpc>
                <a:spcPct val="150000"/>
              </a:lnSpc>
              <a:spcBef>
                <a:spcPts val="1200"/>
              </a:spcBef>
              <a:spcAft>
                <a:spcPts val="1200"/>
              </a:spcAft>
            </a:pPr>
            <a:r>
              <a:rPr lang="zh-CN" altLang="en-US" sz="2600" dirty="0">
                <a:solidFill>
                  <a:schemeClr val="tx1"/>
                </a:solidFill>
                <a:latin typeface="华文中宋" pitchFamily="2" charset="-122"/>
                <a:ea typeface="华文中宋" pitchFamily="2" charset="-122"/>
              </a:rPr>
              <a:t>密钥交换方法：</a:t>
            </a:r>
          </a:p>
          <a:p>
            <a:pPr lvl="1">
              <a:lnSpc>
                <a:spcPct val="150000"/>
              </a:lnSpc>
              <a:spcBef>
                <a:spcPts val="1200"/>
              </a:spcBef>
              <a:spcAft>
                <a:spcPts val="1200"/>
              </a:spcAft>
            </a:pP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RSA</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要求服务器提供一个</a:t>
            </a:r>
            <a:r>
              <a:rPr lang="en-US" altLang="zh-CN" sz="2400" b="1" dirty="0">
                <a:latin typeface="华文中宋" pitchFamily="2" charset="-122"/>
                <a:ea typeface="华文中宋" pitchFamily="2" charset="-122"/>
              </a:rPr>
              <a:t>RSA</a:t>
            </a:r>
            <a:r>
              <a:rPr lang="zh-CN" altLang="en-US" sz="2400" dirty="0">
                <a:latin typeface="华文中宋" pitchFamily="2" charset="-122"/>
                <a:ea typeface="华文中宋" pitchFamily="2" charset="-122"/>
              </a:rPr>
              <a:t>证书，</a:t>
            </a:r>
            <a:r>
              <a:rPr lang="zh-CN" altLang="en-US" dirty="0">
                <a:latin typeface="华文中宋" pitchFamily="2" charset="-122"/>
                <a:ea typeface="华文中宋" pitchFamily="2" charset="-122"/>
              </a:rPr>
              <a:t>密钥用服务器的</a:t>
            </a:r>
            <a:r>
              <a:rPr lang="en-US" altLang="zh-CN" dirty="0">
                <a:latin typeface="华文中宋" pitchFamily="2" charset="-122"/>
                <a:ea typeface="华文中宋" pitchFamily="2" charset="-122"/>
              </a:rPr>
              <a:t>RSA </a:t>
            </a:r>
            <a:r>
              <a:rPr lang="zh-CN" altLang="en-US" dirty="0">
                <a:latin typeface="华文中宋" pitchFamily="2" charset="-122"/>
                <a:ea typeface="华文中宋" pitchFamily="2" charset="-122"/>
              </a:rPr>
              <a:t>公钥加密</a:t>
            </a:r>
            <a:endParaRPr lang="zh-CN" altLang="en-US" sz="2400" dirty="0">
              <a:latin typeface="华文中宋" pitchFamily="2" charset="-122"/>
              <a:ea typeface="华文中宋" pitchFamily="2" charset="-122"/>
            </a:endParaRPr>
          </a:p>
          <a:p>
            <a:pPr lvl="1">
              <a:lnSpc>
                <a:spcPct val="150000"/>
              </a:lnSpc>
              <a:spcBef>
                <a:spcPts val="1200"/>
              </a:spcBef>
              <a:spcAft>
                <a:spcPts val="1200"/>
              </a:spcAft>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固定</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DH</a:t>
            </a:r>
            <a:r>
              <a:rPr lang="en-US" altLang="zh-CN" sz="2400" dirty="0">
                <a:latin typeface="华文中宋" pitchFamily="2" charset="-122"/>
                <a:ea typeface="华文中宋" pitchFamily="2" charset="-122"/>
              </a:rPr>
              <a:t>(</a:t>
            </a:r>
            <a:r>
              <a:rPr lang="en-US" altLang="zh-CN" dirty="0">
                <a:latin typeface="华文中宋" pitchFamily="2" charset="-122"/>
                <a:ea typeface="华文中宋" pitchFamily="2" charset="-122"/>
              </a:rPr>
              <a:t>Fixed </a:t>
            </a:r>
            <a:r>
              <a:rPr lang="en-US" altLang="zh-CN" sz="2400" dirty="0" err="1">
                <a:latin typeface="华文中宋" pitchFamily="2" charset="-122"/>
                <a:ea typeface="华文中宋" pitchFamily="2" charset="-122"/>
              </a:rPr>
              <a:t>Diffie</a:t>
            </a:r>
            <a:r>
              <a:rPr lang="en-US" altLang="zh-CN" sz="2400" dirty="0">
                <a:latin typeface="华文中宋" pitchFamily="2" charset="-122"/>
                <a:ea typeface="华文中宋" pitchFamily="2" charset="-122"/>
              </a:rPr>
              <a:t>-Hellman):</a:t>
            </a:r>
            <a:r>
              <a:rPr lang="zh-CN" altLang="en-US" sz="2400" dirty="0">
                <a:latin typeface="华文中宋" pitchFamily="2" charset="-122"/>
                <a:ea typeface="华文中宋" pitchFamily="2" charset="-122"/>
              </a:rPr>
              <a:t>要求服务器的证书中包含了由</a:t>
            </a:r>
            <a:r>
              <a:rPr lang="en-US" altLang="zh-CN" sz="2400" dirty="0">
                <a:latin typeface="华文中宋" pitchFamily="2" charset="-122"/>
                <a:ea typeface="华文中宋" pitchFamily="2" charset="-122"/>
              </a:rPr>
              <a:t>CA</a:t>
            </a:r>
            <a:r>
              <a:rPr lang="zh-CN" altLang="en-US" sz="2400" dirty="0">
                <a:latin typeface="华文中宋" pitchFamily="2" charset="-122"/>
                <a:ea typeface="华文中宋" pitchFamily="2" charset="-122"/>
              </a:rPr>
              <a:t>签名的</a:t>
            </a:r>
            <a:r>
              <a:rPr lang="en-US" altLang="zh-CN" sz="2400" dirty="0">
                <a:latin typeface="华文中宋" pitchFamily="2" charset="-122"/>
                <a:ea typeface="华文中宋" pitchFamily="2" charset="-122"/>
              </a:rPr>
              <a:t>DH</a:t>
            </a:r>
            <a:r>
              <a:rPr lang="zh-CN" altLang="en-US" sz="2400" dirty="0">
                <a:latin typeface="华文中宋" pitchFamily="2" charset="-122"/>
                <a:ea typeface="华文中宋" pitchFamily="2" charset="-122"/>
              </a:rPr>
              <a:t>公开参数。客户或者在证书中提供</a:t>
            </a:r>
            <a:r>
              <a:rPr lang="en-US" altLang="zh-CN" sz="2400" dirty="0">
                <a:latin typeface="华文中宋" pitchFamily="2" charset="-122"/>
                <a:ea typeface="华文中宋" pitchFamily="2" charset="-122"/>
              </a:rPr>
              <a:t>DH</a:t>
            </a:r>
            <a:r>
              <a:rPr lang="zh-CN" altLang="en-US" sz="2400" dirty="0">
                <a:latin typeface="华文中宋" pitchFamily="2" charset="-122"/>
                <a:ea typeface="华文中宋" pitchFamily="2" charset="-122"/>
              </a:rPr>
              <a:t>公开参数，或者在密钥交换消息中提供此参数</a:t>
            </a:r>
            <a:endParaRPr lang="en-US" altLang="zh-CN" sz="2400" dirty="0">
              <a:latin typeface="华文中宋" pitchFamily="2" charset="-122"/>
              <a:ea typeface="华文中宋" pitchFamily="2" charset="-122"/>
            </a:endParaRPr>
          </a:p>
          <a:p>
            <a:pPr lvl="1">
              <a:spcBef>
                <a:spcPts val="600"/>
              </a:spcBef>
              <a:spcAft>
                <a:spcPts val="600"/>
              </a:spcAft>
            </a:pPr>
            <a:endParaRPr lang="zh-CN" altLang="en-US" sz="2400" dirty="0">
              <a:latin typeface="华文中宋" pitchFamily="2" charset="-122"/>
              <a:ea typeface="华文中宋" pitchFamily="2" charset="-122"/>
            </a:endParaRPr>
          </a:p>
          <a:p>
            <a:pPr lvl="1">
              <a:spcBef>
                <a:spcPts val="600"/>
              </a:spcBef>
              <a:spcAft>
                <a:spcPts val="600"/>
              </a:spcAft>
              <a:buFont typeface="Wingdings" pitchFamily="2" charset="2"/>
              <a:buNone/>
            </a:pPr>
            <a:endParaRPr lang="en-US" altLang="zh-CN"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38</a:t>
            </a:fld>
            <a:endParaRPr lang="en-US" altLang="zh-CN"/>
          </a:p>
        </p:txBody>
      </p:sp>
    </p:spTree>
    <p:extLst>
      <p:ext uri="{BB962C8B-B14F-4D97-AF65-F5344CB8AC3E}">
        <p14:creationId xmlns:p14="http://schemas.microsoft.com/office/powerpoint/2010/main" val="1167913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zh-CN" b="1" dirty="0" err="1">
                <a:effectLst/>
              </a:rPr>
              <a:t>CipherSuite</a:t>
            </a:r>
            <a:r>
              <a:rPr lang="zh-CN" altLang="en-US" b="1" dirty="0">
                <a:effectLst/>
              </a:rPr>
              <a:t>密码套件</a:t>
            </a:r>
            <a:r>
              <a:rPr lang="zh-CN" altLang="en-US" dirty="0">
                <a:effectLst/>
              </a:rPr>
              <a:t>  </a:t>
            </a:r>
          </a:p>
        </p:txBody>
      </p:sp>
      <p:sp>
        <p:nvSpPr>
          <p:cNvPr id="215043" name="Rectangle 3"/>
          <p:cNvSpPr>
            <a:spLocks noGrp="1" noChangeArrowheads="1"/>
          </p:cNvSpPr>
          <p:nvPr>
            <p:ph idx="1"/>
          </p:nvPr>
        </p:nvSpPr>
        <p:spPr>
          <a:xfrm>
            <a:off x="827584" y="934517"/>
            <a:ext cx="8077200" cy="5904656"/>
          </a:xfrm>
        </p:spPr>
        <p:txBody>
          <a:bodyPr/>
          <a:lstStyle/>
          <a:p>
            <a:pPr>
              <a:lnSpc>
                <a:spcPct val="150000"/>
              </a:lnSpc>
              <a:spcBef>
                <a:spcPts val="600"/>
              </a:spcBef>
              <a:spcAft>
                <a:spcPts val="600"/>
              </a:spcAft>
            </a:pPr>
            <a:r>
              <a:rPr lang="zh-CN" altLang="en-US" sz="2400" dirty="0">
                <a:solidFill>
                  <a:schemeClr val="tx1"/>
                </a:solidFill>
                <a:latin typeface="华文中宋" pitchFamily="2" charset="-122"/>
                <a:ea typeface="华文中宋" pitchFamily="2" charset="-122"/>
              </a:rPr>
              <a:t>密码构件参数第一项指定了密钥交换的方法，</a:t>
            </a:r>
            <a:r>
              <a:rPr lang="en-US" altLang="zh-CN" sz="2400" b="1" dirty="0">
                <a:solidFill>
                  <a:schemeClr val="tx1"/>
                </a:solidFill>
                <a:latin typeface="华文中宋" pitchFamily="2" charset="-122"/>
                <a:ea typeface="华文中宋" pitchFamily="2" charset="-122"/>
              </a:rPr>
              <a:t>SSL</a:t>
            </a:r>
            <a:r>
              <a:rPr lang="zh-CN" altLang="en-US" sz="2400" dirty="0">
                <a:solidFill>
                  <a:schemeClr val="tx1"/>
                </a:solidFill>
                <a:latin typeface="华文中宋" pitchFamily="2" charset="-122"/>
                <a:ea typeface="华文中宋" pitchFamily="2" charset="-122"/>
              </a:rPr>
              <a:t>支持以下密钥交换方法：</a:t>
            </a:r>
          </a:p>
          <a:p>
            <a:pPr lvl="1">
              <a:lnSpc>
                <a:spcPct val="150000"/>
              </a:lnSpc>
              <a:spcBef>
                <a:spcPts val="600"/>
              </a:spcBef>
              <a:spcAft>
                <a:spcPts val="600"/>
              </a:spcAft>
            </a:pPr>
            <a:r>
              <a:rPr lang="zh-CN" altLang="en-US"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暂态</a:t>
            </a:r>
            <a:r>
              <a:rPr lang="en-US" altLang="zh-CN" dirty="0">
                <a:solidFill>
                  <a:srgbClr val="C00000"/>
                </a:solidFill>
                <a:effectLst>
                  <a:outerShdw blurRad="38100" dist="38100" dir="2700000" algn="tl">
                    <a:srgbClr val="000000">
                      <a:alpha val="43137"/>
                    </a:srgbClr>
                  </a:outerShdw>
                </a:effectLst>
                <a:latin typeface="华文中宋" pitchFamily="2" charset="-122"/>
                <a:ea typeface="华文中宋" pitchFamily="2" charset="-122"/>
              </a:rPr>
              <a:t>DH </a:t>
            </a:r>
            <a:r>
              <a:rPr lang="en-US" altLang="zh-CN" dirty="0">
                <a:solidFill>
                  <a:srgbClr val="C00000"/>
                </a:solidFill>
                <a:latin typeface="华文中宋" pitchFamily="2" charset="-122"/>
                <a:ea typeface="华文中宋" pitchFamily="2" charset="-122"/>
              </a:rPr>
              <a:t>(Ephemeral DH</a:t>
            </a:r>
            <a:r>
              <a:rPr lang="zh-CN" altLang="en-US" dirty="0">
                <a:solidFill>
                  <a:srgbClr val="C00000"/>
                </a:solidFill>
                <a:latin typeface="华文中宋" pitchFamily="2" charset="-122"/>
                <a:ea typeface="华文中宋" pitchFamily="2" charset="-122"/>
              </a:rPr>
              <a:t>，</a:t>
            </a:r>
            <a:r>
              <a:rPr lang="en-US" altLang="zh-CN" dirty="0">
                <a:solidFill>
                  <a:srgbClr val="C00000"/>
                </a:solidFill>
                <a:latin typeface="华文中宋" pitchFamily="2" charset="-122"/>
                <a:ea typeface="华文中宋" pitchFamily="2" charset="-122"/>
              </a:rPr>
              <a:t>DHE):</a:t>
            </a:r>
            <a:r>
              <a:rPr lang="zh-CN" altLang="en-US" dirty="0">
                <a:solidFill>
                  <a:srgbClr val="C00000"/>
                </a:solidFill>
                <a:latin typeface="华文中宋" pitchFamily="2" charset="-122"/>
                <a:ea typeface="华文中宋" pitchFamily="2" charset="-122"/>
              </a:rPr>
              <a:t>用于创建暂态</a:t>
            </a:r>
            <a:r>
              <a:rPr lang="en-US" altLang="zh-CN" dirty="0">
                <a:solidFill>
                  <a:srgbClr val="C00000"/>
                </a:solidFill>
                <a:latin typeface="华文中宋" pitchFamily="2" charset="-122"/>
                <a:ea typeface="华文中宋" pitchFamily="2" charset="-122"/>
              </a:rPr>
              <a:t>(</a:t>
            </a:r>
            <a:r>
              <a:rPr lang="zh-CN" altLang="en-US" dirty="0">
                <a:solidFill>
                  <a:srgbClr val="C00000"/>
                </a:solidFill>
                <a:latin typeface="华文中宋" pitchFamily="2" charset="-122"/>
                <a:ea typeface="华文中宋" pitchFamily="2" charset="-122"/>
              </a:rPr>
              <a:t>临时或一次性</a:t>
            </a:r>
            <a:r>
              <a:rPr lang="en-US" altLang="zh-CN" dirty="0">
                <a:solidFill>
                  <a:srgbClr val="C00000"/>
                </a:solidFill>
                <a:latin typeface="华文中宋" pitchFamily="2" charset="-122"/>
                <a:ea typeface="华文中宋" pitchFamily="2" charset="-122"/>
              </a:rPr>
              <a:t>)</a:t>
            </a:r>
            <a:r>
              <a:rPr lang="zh-CN" altLang="en-US" dirty="0">
                <a:solidFill>
                  <a:srgbClr val="C00000"/>
                </a:solidFill>
                <a:latin typeface="华文中宋" pitchFamily="2" charset="-122"/>
                <a:ea typeface="华文中宋" pitchFamily="2" charset="-122"/>
              </a:rPr>
              <a:t>密钥。</a:t>
            </a:r>
            <a:r>
              <a:rPr lang="en-US" altLang="zh-CN" dirty="0">
                <a:solidFill>
                  <a:srgbClr val="C00000"/>
                </a:solidFill>
                <a:latin typeface="华文中宋" pitchFamily="2" charset="-122"/>
                <a:ea typeface="华文中宋" pitchFamily="2" charset="-122"/>
              </a:rPr>
              <a:t>DH </a:t>
            </a:r>
            <a:r>
              <a:rPr lang="zh-CN" altLang="en-US" dirty="0">
                <a:solidFill>
                  <a:srgbClr val="C00000"/>
                </a:solidFill>
                <a:latin typeface="华文中宋" pitchFamily="2" charset="-122"/>
                <a:ea typeface="华文中宋" pitchFamily="2" charset="-122"/>
              </a:rPr>
              <a:t>公钥通过使用发送者的</a:t>
            </a:r>
            <a:r>
              <a:rPr lang="en-US" altLang="zh-CN" dirty="0">
                <a:solidFill>
                  <a:srgbClr val="C00000"/>
                </a:solidFill>
                <a:latin typeface="华文中宋" pitchFamily="2" charset="-122"/>
                <a:ea typeface="华文中宋" pitchFamily="2" charset="-122"/>
              </a:rPr>
              <a:t>RSA </a:t>
            </a:r>
            <a:r>
              <a:rPr lang="zh-CN" altLang="en-US" dirty="0">
                <a:solidFill>
                  <a:srgbClr val="C00000"/>
                </a:solidFill>
                <a:latin typeface="华文中宋" pitchFamily="2" charset="-122"/>
                <a:ea typeface="华文中宋" pitchFamily="2" charset="-122"/>
              </a:rPr>
              <a:t>私钥或</a:t>
            </a:r>
            <a:r>
              <a:rPr lang="en-US" altLang="zh-CN" dirty="0">
                <a:solidFill>
                  <a:srgbClr val="C00000"/>
                </a:solidFill>
                <a:latin typeface="华文中宋" pitchFamily="2" charset="-122"/>
                <a:ea typeface="华文中宋" pitchFamily="2" charset="-122"/>
              </a:rPr>
              <a:t>DSS </a:t>
            </a:r>
            <a:r>
              <a:rPr lang="zh-CN" altLang="en-US" dirty="0">
                <a:solidFill>
                  <a:srgbClr val="C00000"/>
                </a:solidFill>
                <a:latin typeface="华文中宋" pitchFamily="2" charset="-122"/>
                <a:ea typeface="华文中宋" pitchFamily="2" charset="-122"/>
              </a:rPr>
              <a:t>密钥的方式被交换和签名。接收者可以用相应的公钥验证签名。证书用于认证公钥。</a:t>
            </a:r>
            <a:endParaRPr lang="en-US" altLang="zh-CN" dirty="0">
              <a:solidFill>
                <a:srgbClr val="C00000"/>
              </a:solidFill>
              <a:latin typeface="华文中宋" pitchFamily="2" charset="-122"/>
              <a:ea typeface="华文中宋" pitchFamily="2" charset="-122"/>
            </a:endParaRPr>
          </a:p>
          <a:p>
            <a:pPr lvl="1">
              <a:lnSpc>
                <a:spcPct val="150000"/>
              </a:lnSpc>
              <a:spcBef>
                <a:spcPts val="60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匿名</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DH </a:t>
            </a:r>
            <a:r>
              <a:rPr lang="en-US" altLang="zh-CN" dirty="0">
                <a:latin typeface="华文中宋" pitchFamily="2" charset="-122"/>
                <a:ea typeface="华文中宋" pitchFamily="2" charset="-122"/>
              </a:rPr>
              <a:t>(Anonymous DH): </a:t>
            </a:r>
            <a:r>
              <a:rPr lang="zh-CN" altLang="en-US" dirty="0">
                <a:latin typeface="华文中宋" pitchFamily="2" charset="-122"/>
                <a:ea typeface="华文中宋" pitchFamily="2" charset="-122"/>
              </a:rPr>
              <a:t>使用基本</a:t>
            </a:r>
            <a:r>
              <a:rPr lang="en-US" altLang="zh-CN" dirty="0">
                <a:latin typeface="华文中宋" pitchFamily="2" charset="-122"/>
                <a:ea typeface="华文中宋" pitchFamily="2" charset="-122"/>
              </a:rPr>
              <a:t>DH</a:t>
            </a:r>
            <a:r>
              <a:rPr lang="zh-CN" altLang="en-US" dirty="0">
                <a:latin typeface="华文中宋" pitchFamily="2" charset="-122"/>
                <a:ea typeface="华文中宋" pitchFamily="2" charset="-122"/>
              </a:rPr>
              <a:t>密钥交换方案，且不进行认证，容易受到</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中间人攻击</a:t>
            </a:r>
            <a:r>
              <a:rPr lang="en-US" altLang="zh-CN" dirty="0">
                <a:latin typeface="华文中宋" pitchFamily="2" charset="-122"/>
                <a:ea typeface="华文中宋" pitchFamily="2" charset="-122"/>
              </a:rPr>
              <a:t>"</a:t>
            </a:r>
          </a:p>
          <a:p>
            <a:pPr lvl="1">
              <a:lnSpc>
                <a:spcPct val="150000"/>
              </a:lnSpc>
              <a:spcBef>
                <a:spcPts val="600"/>
              </a:spcBef>
              <a:spcAft>
                <a:spcPts val="600"/>
              </a:spcAft>
            </a:pPr>
            <a:r>
              <a:rPr lang="en-US" altLang="zh-CN"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Fortezza</a:t>
            </a: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专为</a:t>
            </a:r>
            <a:r>
              <a:rPr lang="en-US" altLang="zh-CN" dirty="0" err="1">
                <a:latin typeface="华文中宋" pitchFamily="2" charset="-122"/>
                <a:ea typeface="华文中宋" pitchFamily="2" charset="-122"/>
              </a:rPr>
              <a:t>Fortezza</a:t>
            </a: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方案定义</a:t>
            </a:r>
            <a:endParaRPr lang="zh-CN" altLang="en-US" sz="2400" dirty="0">
              <a:latin typeface="华文中宋" pitchFamily="2" charset="-122"/>
              <a:ea typeface="华文中宋" pitchFamily="2" charset="-122"/>
            </a:endParaRPr>
          </a:p>
          <a:p>
            <a:pPr lvl="1">
              <a:spcBef>
                <a:spcPts val="600"/>
              </a:spcBef>
              <a:spcAft>
                <a:spcPts val="600"/>
              </a:spcAft>
              <a:buFont typeface="Wingdings" pitchFamily="2" charset="2"/>
              <a:buNone/>
            </a:pPr>
            <a:endParaRPr lang="en-US" altLang="zh-CN"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39</a:t>
            </a:fld>
            <a:endParaRPr lang="en-US" altLang="zh-CN" dirty="0"/>
          </a:p>
        </p:txBody>
      </p:sp>
    </p:spTree>
    <p:extLst>
      <p:ext uri="{BB962C8B-B14F-4D97-AF65-F5344CB8AC3E}">
        <p14:creationId xmlns:p14="http://schemas.microsoft.com/office/powerpoint/2010/main" val="131783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331640" y="188640"/>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solidFill>
                  <a:srgbClr val="FFFF00"/>
                </a:solidFill>
              </a:rPr>
              <a:t>第</a:t>
            </a:r>
            <a:r>
              <a:rPr lang="en-US" altLang="zh-CN" dirty="0">
                <a:solidFill>
                  <a:srgbClr val="FFFF00"/>
                </a:solidFill>
              </a:rPr>
              <a:t>6</a:t>
            </a:r>
            <a:r>
              <a:rPr lang="zh-CN" altLang="en-US" dirty="0">
                <a:solidFill>
                  <a:srgbClr val="FFFF00"/>
                </a:solidFill>
              </a:rPr>
              <a:t>章 传输层安全</a:t>
            </a:r>
            <a:endParaRPr lang="en-US" altLang="zh-CN" dirty="0">
              <a:solidFill>
                <a:srgbClr val="FFFF00"/>
              </a:solidFill>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a:t>
            </a:fld>
            <a:endParaRPr lang="en-US" altLang="zh-CN"/>
          </a:p>
        </p:txBody>
      </p:sp>
      <p:grpSp>
        <p:nvGrpSpPr>
          <p:cNvPr id="66591" name="Group 31"/>
          <p:cNvGrpSpPr>
            <a:grpSpLocks/>
          </p:cNvGrpSpPr>
          <p:nvPr/>
        </p:nvGrpSpPr>
        <p:grpSpPr bwMode="auto">
          <a:xfrm>
            <a:off x="1676400" y="1620944"/>
            <a:ext cx="5410200" cy="665162"/>
            <a:chOff x="1056" y="1227"/>
            <a:chExt cx="3408" cy="419"/>
          </a:xfrm>
        </p:grpSpPr>
        <p:grpSp>
          <p:nvGrpSpPr>
            <p:cNvPr id="66563" name="Group 3"/>
            <p:cNvGrpSpPr>
              <a:grpSpLocks/>
            </p:cNvGrpSpPr>
            <p:nvPr/>
          </p:nvGrpSpPr>
          <p:grpSpPr bwMode="auto">
            <a:xfrm>
              <a:off x="1056" y="1227"/>
              <a:ext cx="480" cy="419"/>
              <a:chOff x="1110" y="2656"/>
              <a:chExt cx="1549" cy="1351"/>
            </a:xfrm>
          </p:grpSpPr>
          <p:sp>
            <p:nvSpPr>
              <p:cNvPr id="665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1"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2" name="Text Box 12"/>
            <p:cNvSpPr txBox="1">
              <a:spLocks noChangeArrowheads="1"/>
            </p:cNvSpPr>
            <p:nvPr/>
          </p:nvSpPr>
          <p:spPr bwMode="auto">
            <a:xfrm>
              <a:off x="2248" y="1252"/>
              <a:ext cx="14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 </a:t>
              </a:r>
              <a:r>
                <a:rPr lang="en-US" altLang="zh-CN" sz="2400" dirty="0">
                  <a:solidFill>
                    <a:srgbClr val="FFFF00"/>
                  </a:solidFill>
                  <a:effectLst>
                    <a:outerShdw blurRad="38100" dist="38100" dir="2700000" algn="tl">
                      <a:srgbClr val="000000">
                        <a:alpha val="43137"/>
                      </a:srgbClr>
                    </a:outerShdw>
                  </a:effectLst>
                </a:rPr>
                <a:t>Web </a:t>
              </a:r>
              <a:r>
                <a:rPr lang="zh-CN" altLang="en-US" sz="2400" dirty="0">
                  <a:solidFill>
                    <a:srgbClr val="FFFF00"/>
                  </a:solidFill>
                  <a:effectLst>
                    <a:outerShdw blurRad="38100" dist="38100" dir="2700000" algn="tl">
                      <a:srgbClr val="000000">
                        <a:alpha val="43137"/>
                      </a:srgbClr>
                    </a:outerShdw>
                  </a:effectLst>
                </a:rPr>
                <a:t>安全需求</a:t>
              </a:r>
              <a:endParaRPr lang="en-US" altLang="zh-CN" sz="2400" dirty="0">
                <a:solidFill>
                  <a:srgbClr val="FFFF00"/>
                </a:solidFill>
                <a:effectLst>
                  <a:outerShdw blurRad="38100" dist="38100" dir="2700000" algn="tl">
                    <a:srgbClr val="000000">
                      <a:alpha val="43137"/>
                    </a:srgbClr>
                  </a:outerShdw>
                </a:effectLst>
                <a:ea typeface="宋体" charset="-122"/>
              </a:endParaRPr>
            </a:p>
          </p:txBody>
        </p:sp>
        <p:sp>
          <p:nvSpPr>
            <p:cNvPr id="66573"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1</a:t>
              </a:r>
            </a:p>
          </p:txBody>
        </p:sp>
      </p:grpSp>
      <p:grpSp>
        <p:nvGrpSpPr>
          <p:cNvPr id="66592" name="Group 32"/>
          <p:cNvGrpSpPr>
            <a:grpSpLocks/>
          </p:cNvGrpSpPr>
          <p:nvPr/>
        </p:nvGrpSpPr>
        <p:grpSpPr bwMode="auto">
          <a:xfrm>
            <a:off x="1676400" y="2535343"/>
            <a:ext cx="5410200" cy="1222374"/>
            <a:chOff x="1056" y="1803"/>
            <a:chExt cx="3408" cy="770"/>
          </a:xfrm>
        </p:grpSpPr>
        <p:grpSp>
          <p:nvGrpSpPr>
            <p:cNvPr id="66567" name="Group 7"/>
            <p:cNvGrpSpPr>
              <a:grpSpLocks/>
            </p:cNvGrpSpPr>
            <p:nvPr/>
          </p:nvGrpSpPr>
          <p:grpSpPr bwMode="auto">
            <a:xfrm>
              <a:off x="1056" y="1803"/>
              <a:ext cx="480" cy="419"/>
              <a:chOff x="3174" y="2656"/>
              <a:chExt cx="1549" cy="1351"/>
            </a:xfrm>
          </p:grpSpPr>
          <p:sp>
            <p:nvSpPr>
              <p:cNvPr id="665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4" name="Line 14"/>
            <p:cNvSpPr>
              <a:spLocks noChangeShapeType="1"/>
            </p:cNvSpPr>
            <p:nvPr/>
          </p:nvSpPr>
          <p:spPr bwMode="auto">
            <a:xfrm>
              <a:off x="1440" y="2187"/>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5" name="Text Box 15"/>
            <p:cNvSpPr txBox="1">
              <a:spLocks noChangeArrowheads="1"/>
            </p:cNvSpPr>
            <p:nvPr/>
          </p:nvSpPr>
          <p:spPr bwMode="auto">
            <a:xfrm>
              <a:off x="2128" y="1817"/>
              <a:ext cx="164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t>安全套接字层</a:t>
              </a:r>
              <a:r>
                <a:rPr lang="en-US" altLang="zh-CN" sz="2400" dirty="0"/>
                <a:t>SSL</a:t>
              </a:r>
              <a:endParaRPr lang="zh-CN" altLang="en-US" sz="2400" dirty="0"/>
            </a:p>
            <a:p>
              <a:endParaRPr lang="zh-CN" altLang="en-US" sz="2400" dirty="0"/>
            </a:p>
            <a:p>
              <a:endParaRPr lang="en-US" altLang="zh-CN" sz="2400" dirty="0">
                <a:ea typeface="宋体" charset="-122"/>
              </a:endParaRPr>
            </a:p>
          </p:txBody>
        </p:sp>
        <p:sp>
          <p:nvSpPr>
            <p:cNvPr id="66576" name="Text Box 16"/>
            <p:cNvSpPr txBox="1">
              <a:spLocks noChangeArrowheads="1"/>
            </p:cNvSpPr>
            <p:nvPr/>
          </p:nvSpPr>
          <p:spPr bwMode="gray">
            <a:xfrm>
              <a:off x="1180" y="186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2</a:t>
              </a:r>
            </a:p>
          </p:txBody>
        </p:sp>
      </p:grpSp>
      <p:grpSp>
        <p:nvGrpSpPr>
          <p:cNvPr id="66593" name="Group 33"/>
          <p:cNvGrpSpPr>
            <a:grpSpLocks/>
          </p:cNvGrpSpPr>
          <p:nvPr/>
        </p:nvGrpSpPr>
        <p:grpSpPr bwMode="auto">
          <a:xfrm>
            <a:off x="1676400" y="3427519"/>
            <a:ext cx="5410200" cy="665162"/>
            <a:chOff x="1056" y="2365"/>
            <a:chExt cx="3408" cy="419"/>
          </a:xfrm>
        </p:grpSpPr>
        <p:grpSp>
          <p:nvGrpSpPr>
            <p:cNvPr id="66577" name="Group 17"/>
            <p:cNvGrpSpPr>
              <a:grpSpLocks/>
            </p:cNvGrpSpPr>
            <p:nvPr/>
          </p:nvGrpSpPr>
          <p:grpSpPr bwMode="auto">
            <a:xfrm>
              <a:off x="1056" y="2365"/>
              <a:ext cx="480" cy="419"/>
              <a:chOff x="1110" y="2656"/>
              <a:chExt cx="1549" cy="1351"/>
            </a:xfrm>
          </p:grpSpPr>
          <p:sp>
            <p:nvSpPr>
              <p:cNvPr id="665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5" name="Line 25"/>
            <p:cNvSpPr>
              <a:spLocks noChangeShapeType="1"/>
            </p:cNvSpPr>
            <p:nvPr/>
          </p:nvSpPr>
          <p:spPr bwMode="auto">
            <a:xfrm>
              <a:off x="1440" y="2749"/>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6" name="Text Box 26"/>
            <p:cNvSpPr txBox="1">
              <a:spLocks noChangeArrowheads="1"/>
            </p:cNvSpPr>
            <p:nvPr/>
          </p:nvSpPr>
          <p:spPr bwMode="auto">
            <a:xfrm>
              <a:off x="2223" y="2387"/>
              <a:ext cx="145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400" b="1" dirty="0">
                  <a:latin typeface="Arial" panose="020B0604020202020204" pitchFamily="34" charset="0"/>
                  <a:ea typeface="宋体" charset="-122"/>
                  <a:cs typeface="Arial" panose="020B0604020202020204" pitchFamily="34" charset="0"/>
                </a:rPr>
                <a:t>传输层安全</a:t>
              </a:r>
              <a:r>
                <a:rPr lang="en-US" altLang="zh-CN" sz="2400" b="1" dirty="0">
                  <a:latin typeface="Arial" panose="020B0604020202020204" pitchFamily="34" charset="0"/>
                  <a:ea typeface="宋体" charset="-122"/>
                  <a:cs typeface="Arial" panose="020B0604020202020204" pitchFamily="34" charset="0"/>
                </a:rPr>
                <a:t>TLS</a:t>
              </a:r>
            </a:p>
          </p:txBody>
        </p:sp>
        <p:sp>
          <p:nvSpPr>
            <p:cNvPr id="66587" name="Text Box 27"/>
            <p:cNvSpPr txBox="1">
              <a:spLocks noChangeArrowheads="1"/>
            </p:cNvSpPr>
            <p:nvPr/>
          </p:nvSpPr>
          <p:spPr bwMode="gray">
            <a:xfrm>
              <a:off x="1180" y="242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3</a:t>
              </a:r>
            </a:p>
          </p:txBody>
        </p:sp>
      </p:grpSp>
      <p:grpSp>
        <p:nvGrpSpPr>
          <p:cNvPr id="66594" name="Group 34"/>
          <p:cNvGrpSpPr>
            <a:grpSpLocks/>
          </p:cNvGrpSpPr>
          <p:nvPr/>
        </p:nvGrpSpPr>
        <p:grpSpPr bwMode="auto">
          <a:xfrm>
            <a:off x="1676400" y="4341919"/>
            <a:ext cx="5410200" cy="665162"/>
            <a:chOff x="1056" y="2941"/>
            <a:chExt cx="3408" cy="419"/>
          </a:xfrm>
        </p:grpSpPr>
        <p:grpSp>
          <p:nvGrpSpPr>
            <p:cNvPr id="66581" name="Group 21"/>
            <p:cNvGrpSpPr>
              <a:grpSpLocks/>
            </p:cNvGrpSpPr>
            <p:nvPr/>
          </p:nvGrpSpPr>
          <p:grpSpPr bwMode="auto">
            <a:xfrm>
              <a:off x="1056" y="2941"/>
              <a:ext cx="480" cy="419"/>
              <a:chOff x="3174" y="2656"/>
              <a:chExt cx="1549" cy="1351"/>
            </a:xfrm>
          </p:grpSpPr>
          <p:sp>
            <p:nvSpPr>
              <p:cNvPr id="665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8" name="Line 28"/>
            <p:cNvSpPr>
              <a:spLocks noChangeShapeType="1"/>
            </p:cNvSpPr>
            <p:nvPr/>
          </p:nvSpPr>
          <p:spPr bwMode="auto">
            <a:xfrm>
              <a:off x="1440" y="3325"/>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9" name="Text Box 29"/>
            <p:cNvSpPr txBox="1">
              <a:spLocks noChangeArrowheads="1"/>
            </p:cNvSpPr>
            <p:nvPr/>
          </p:nvSpPr>
          <p:spPr bwMode="auto">
            <a:xfrm>
              <a:off x="2576" y="2974"/>
              <a:ext cx="75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t>HTTPS</a:t>
              </a:r>
              <a:endParaRPr lang="en-US" altLang="zh-CN" sz="2400" dirty="0">
                <a:ea typeface="宋体" charset="-122"/>
              </a:endParaRPr>
            </a:p>
          </p:txBody>
        </p:sp>
        <p:sp>
          <p:nvSpPr>
            <p:cNvPr id="66590" name="Text Box 30"/>
            <p:cNvSpPr txBox="1">
              <a:spLocks noChangeArrowheads="1"/>
            </p:cNvSpPr>
            <p:nvPr/>
          </p:nvSpPr>
          <p:spPr bwMode="gray">
            <a:xfrm>
              <a:off x="1180" y="300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4</a:t>
              </a:r>
            </a:p>
          </p:txBody>
        </p:sp>
      </p:grpSp>
      <p:grpSp>
        <p:nvGrpSpPr>
          <p:cNvPr id="36" name="Group 31"/>
          <p:cNvGrpSpPr>
            <a:grpSpLocks/>
          </p:cNvGrpSpPr>
          <p:nvPr/>
        </p:nvGrpSpPr>
        <p:grpSpPr bwMode="auto">
          <a:xfrm>
            <a:off x="1676400" y="5229200"/>
            <a:ext cx="5410200" cy="665162"/>
            <a:chOff x="1056" y="1227"/>
            <a:chExt cx="3408" cy="419"/>
          </a:xfrm>
        </p:grpSpPr>
        <p:grpSp>
          <p:nvGrpSpPr>
            <p:cNvPr id="37" name="Group 3"/>
            <p:cNvGrpSpPr>
              <a:grpSpLocks/>
            </p:cNvGrpSpPr>
            <p:nvPr/>
          </p:nvGrpSpPr>
          <p:grpSpPr bwMode="auto">
            <a:xfrm>
              <a:off x="1056" y="1227"/>
              <a:ext cx="480" cy="419"/>
              <a:chOff x="1110" y="2656"/>
              <a:chExt cx="1549" cy="1351"/>
            </a:xfrm>
          </p:grpSpPr>
          <p:sp>
            <p:nvSpPr>
              <p:cNvPr id="4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3"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38"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9" name="Text Box 12"/>
            <p:cNvSpPr txBox="1">
              <a:spLocks noChangeArrowheads="1"/>
            </p:cNvSpPr>
            <p:nvPr/>
          </p:nvSpPr>
          <p:spPr bwMode="auto">
            <a:xfrm>
              <a:off x="2683" y="1252"/>
              <a:ext cx="51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ea typeface="宋体" charset="-122"/>
                </a:rPr>
                <a:t>SSH</a:t>
              </a:r>
            </a:p>
          </p:txBody>
        </p:sp>
        <p:sp>
          <p:nvSpPr>
            <p:cNvPr id="40"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5</a:t>
              </a:r>
            </a:p>
          </p:txBody>
        </p:sp>
      </p:grpSp>
    </p:spTree>
    <p:extLst>
      <p:ext uri="{BB962C8B-B14F-4D97-AF65-F5344CB8AC3E}">
        <p14:creationId xmlns:p14="http://schemas.microsoft.com/office/powerpoint/2010/main" val="2590820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ltLang="zh-CN" dirty="0" err="1"/>
              <a:t>CipherSpec</a:t>
            </a:r>
            <a:endParaRPr lang="zh-CN" altLang="en-US" dirty="0">
              <a:effectLst/>
            </a:endParaRPr>
          </a:p>
        </p:txBody>
      </p:sp>
      <p:sp>
        <p:nvSpPr>
          <p:cNvPr id="215043" name="Rectangle 3"/>
          <p:cNvSpPr>
            <a:spLocks noGrp="1" noChangeArrowheads="1"/>
          </p:cNvSpPr>
          <p:nvPr>
            <p:ph idx="1"/>
          </p:nvPr>
        </p:nvSpPr>
        <p:spPr>
          <a:xfrm>
            <a:off x="827584" y="934517"/>
            <a:ext cx="8077200" cy="5904656"/>
          </a:xfrm>
        </p:spPr>
        <p:txBody>
          <a:bodyPr/>
          <a:lstStyle/>
          <a:p>
            <a:pPr>
              <a:lnSpc>
                <a:spcPct val="120000"/>
              </a:lnSpc>
              <a:spcBef>
                <a:spcPts val="600"/>
              </a:spcBef>
              <a:spcAft>
                <a:spcPts val="600"/>
              </a:spcAft>
            </a:pPr>
            <a:r>
              <a:rPr lang="zh-CN" altLang="en-US" sz="2400" dirty="0">
                <a:latin typeface="华文中宋" pitchFamily="2" charset="-122"/>
                <a:ea typeface="华文中宋" pitchFamily="2" charset="-122"/>
              </a:rPr>
              <a:t>紧随密钥交换方法约定之后的是</a:t>
            </a:r>
            <a:r>
              <a:rPr lang="en-US" altLang="zh-CN" sz="2400" dirty="0" err="1">
                <a:latin typeface="华文中宋" pitchFamily="2" charset="-122"/>
                <a:ea typeface="华文中宋" pitchFamily="2" charset="-122"/>
              </a:rPr>
              <a:t>CipherSpec</a:t>
            </a:r>
            <a:r>
              <a:rPr lang="zh-CN" altLang="en-US" sz="2400" dirty="0">
                <a:solidFill>
                  <a:schemeClr val="tx1"/>
                </a:solidFill>
                <a:latin typeface="华文中宋" pitchFamily="2" charset="-122"/>
                <a:ea typeface="华文中宋" pitchFamily="2" charset="-122"/>
              </a:rPr>
              <a:t>：</a:t>
            </a:r>
          </a:p>
          <a:p>
            <a:pPr lvl="1">
              <a:lnSpc>
                <a:spcPct val="120000"/>
              </a:lnSpc>
              <a:spcBef>
                <a:spcPts val="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密码算法</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dirty="0">
                <a:latin typeface="华文中宋" pitchFamily="2" charset="-122"/>
                <a:ea typeface="华文中宋" pitchFamily="2" charset="-122"/>
              </a:rPr>
              <a:t>可以是</a:t>
            </a:r>
            <a:r>
              <a:rPr lang="en-US" altLang="zh-CN" dirty="0">
                <a:latin typeface="华文中宋" pitchFamily="2" charset="-122"/>
                <a:ea typeface="华文中宋" pitchFamily="2" charset="-122"/>
              </a:rPr>
              <a:t>RC4</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 RC2 </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DES </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3DES </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IDEA </a:t>
            </a:r>
            <a:r>
              <a:rPr lang="zh-CN" altLang="en-US" dirty="0">
                <a:latin typeface="华文中宋" pitchFamily="2" charset="-122"/>
                <a:ea typeface="华文中宋" pitchFamily="2" charset="-122"/>
              </a:rPr>
              <a:t>、</a:t>
            </a:r>
            <a:r>
              <a:rPr lang="en-US" altLang="zh-CN" dirty="0" err="1">
                <a:latin typeface="华文中宋" pitchFamily="2" charset="-122"/>
                <a:ea typeface="华文中宋" pitchFamily="2" charset="-122"/>
              </a:rPr>
              <a:t>Fortezza</a:t>
            </a:r>
            <a:r>
              <a:rPr lang="zh-CN" altLang="en-US" dirty="0">
                <a:latin typeface="华文中宋" pitchFamily="2" charset="-122"/>
                <a:ea typeface="华文中宋" pitchFamily="2" charset="-122"/>
              </a:rPr>
              <a:t>等</a:t>
            </a:r>
            <a:endParaRPr lang="en-US" altLang="zh-CN" dirty="0">
              <a:latin typeface="华文中宋" pitchFamily="2" charset="-122"/>
              <a:ea typeface="华文中宋" pitchFamily="2" charset="-122"/>
            </a:endParaRPr>
          </a:p>
          <a:p>
            <a:pPr lvl="1">
              <a:lnSpc>
                <a:spcPct val="120000"/>
              </a:lnSpc>
              <a:spcBef>
                <a:spcPts val="0"/>
              </a:spcBef>
              <a:spcAft>
                <a:spcPts val="600"/>
              </a:spcAft>
            </a:pP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MAC </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算法</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en-US" altLang="zh-CN" dirty="0">
                <a:latin typeface="华文中宋" pitchFamily="2" charset="-122"/>
                <a:ea typeface="华文中宋" pitchFamily="2" charset="-122"/>
              </a:rPr>
              <a:t>MD5 </a:t>
            </a:r>
            <a:r>
              <a:rPr lang="zh-CN" altLang="en-US" dirty="0">
                <a:latin typeface="华文中宋" pitchFamily="2" charset="-122"/>
                <a:ea typeface="华文中宋" pitchFamily="2" charset="-122"/>
              </a:rPr>
              <a:t>和</a:t>
            </a:r>
            <a:r>
              <a:rPr lang="en-US" altLang="zh-CN" dirty="0">
                <a:latin typeface="华文中宋" pitchFamily="2" charset="-122"/>
                <a:ea typeface="华文中宋" pitchFamily="2" charset="-122"/>
              </a:rPr>
              <a:t>SHA-l </a:t>
            </a:r>
            <a:endParaRPr lang="zh-CN" altLang="en-US" dirty="0">
              <a:latin typeface="华文中宋" pitchFamily="2" charset="-122"/>
              <a:ea typeface="华文中宋" pitchFamily="2" charset="-122"/>
            </a:endParaRPr>
          </a:p>
          <a:p>
            <a:pPr lvl="1">
              <a:lnSpc>
                <a:spcPct val="120000"/>
              </a:lnSpc>
              <a:spcBef>
                <a:spcPts val="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密码类型</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dirty="0">
                <a:latin typeface="华文中宋" pitchFamily="2" charset="-122"/>
                <a:ea typeface="华文中宋" pitchFamily="2" charset="-122"/>
              </a:rPr>
              <a:t>流密码或分组密码</a:t>
            </a:r>
            <a:endPar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lvl="1">
              <a:lnSpc>
                <a:spcPct val="120000"/>
              </a:lnSpc>
              <a:spcBef>
                <a:spcPts val="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可否出口</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 </a:t>
            </a:r>
            <a:r>
              <a:rPr lang="zh-CN" altLang="en-US" dirty="0">
                <a:latin typeface="华文中宋" pitchFamily="2" charset="-122"/>
                <a:ea typeface="华文中宋" pitchFamily="2" charset="-122"/>
              </a:rPr>
              <a:t>可以或不可以</a:t>
            </a:r>
            <a:endPar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lvl="1">
              <a:lnSpc>
                <a:spcPct val="120000"/>
              </a:lnSpc>
              <a:spcBef>
                <a:spcPts val="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散到码大小</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 </a:t>
            </a:r>
            <a:r>
              <a:rPr lang="en-US" altLang="zh-CN" dirty="0">
                <a:latin typeface="华文中宋" pitchFamily="2" charset="-122"/>
                <a:ea typeface="华文中宋" pitchFamily="2" charset="-122"/>
              </a:rPr>
              <a:t>0 </a:t>
            </a:r>
            <a:r>
              <a:rPr lang="zh-CN" altLang="en-US" dirty="0">
                <a:latin typeface="华文中宋" pitchFamily="2" charset="-122"/>
                <a:ea typeface="华文中宋" pitchFamily="2" charset="-122"/>
              </a:rPr>
              <a:t>、</a:t>
            </a:r>
            <a:r>
              <a:rPr lang="en-US" altLang="zh-CN" dirty="0">
                <a:latin typeface="华文中宋" pitchFamily="2" charset="-122"/>
                <a:ea typeface="华文中宋" pitchFamily="2" charset="-122"/>
              </a:rPr>
              <a:t>16 (</a:t>
            </a:r>
            <a:r>
              <a:rPr lang="zh-CN" altLang="en-US" dirty="0">
                <a:latin typeface="华文中宋" pitchFamily="2" charset="-122"/>
                <a:ea typeface="华文中宋" pitchFamily="2" charset="-122"/>
              </a:rPr>
              <a:t>用于</a:t>
            </a:r>
            <a:r>
              <a:rPr lang="en-US" altLang="zh-CN" dirty="0">
                <a:latin typeface="华文中宋" pitchFamily="2" charset="-122"/>
                <a:ea typeface="华文中宋" pitchFamily="2" charset="-122"/>
              </a:rPr>
              <a:t>MD5) </a:t>
            </a:r>
            <a:r>
              <a:rPr lang="zh-CN" altLang="en-US" dirty="0">
                <a:latin typeface="华文中宋" pitchFamily="2" charset="-122"/>
                <a:ea typeface="华文中宋" pitchFamily="2" charset="-122"/>
              </a:rPr>
              <a:t>或</a:t>
            </a:r>
            <a:r>
              <a:rPr lang="en-US" altLang="zh-CN" dirty="0">
                <a:latin typeface="华文中宋" pitchFamily="2" charset="-122"/>
                <a:ea typeface="华文中宋" pitchFamily="2" charset="-122"/>
              </a:rPr>
              <a:t>20 (</a:t>
            </a:r>
            <a:r>
              <a:rPr lang="zh-CN" altLang="en-US" dirty="0">
                <a:latin typeface="华文中宋" pitchFamily="2" charset="-122"/>
                <a:ea typeface="华文中宋" pitchFamily="2" charset="-122"/>
              </a:rPr>
              <a:t>用于</a:t>
            </a:r>
            <a:r>
              <a:rPr lang="en-US" altLang="zh-CN" dirty="0">
                <a:latin typeface="华文中宋" pitchFamily="2" charset="-122"/>
                <a:ea typeface="华文中宋" pitchFamily="2" charset="-122"/>
              </a:rPr>
              <a:t>SHA-l) </a:t>
            </a:r>
            <a:r>
              <a:rPr lang="zh-CN" altLang="en-US" dirty="0">
                <a:latin typeface="华文中宋" pitchFamily="2" charset="-122"/>
                <a:ea typeface="华文中宋" pitchFamily="2" charset="-122"/>
              </a:rPr>
              <a:t>字节</a:t>
            </a:r>
          </a:p>
          <a:p>
            <a:pPr lvl="1">
              <a:lnSpc>
                <a:spcPct val="120000"/>
              </a:lnSpc>
              <a:spcBef>
                <a:spcPts val="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密钥材料</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 </a:t>
            </a:r>
            <a:r>
              <a:rPr lang="zh-CN" altLang="en-US" dirty="0">
                <a:latin typeface="华文中宋" pitchFamily="2" charset="-122"/>
                <a:ea typeface="华文中宋" pitchFamily="2" charset="-122"/>
              </a:rPr>
              <a:t>一个字节串</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其中包含用于产生写密钥的数据</a:t>
            </a:r>
            <a:r>
              <a:rPr lang="en-US" altLang="zh-CN" dirty="0">
                <a:latin typeface="华文中宋" pitchFamily="2" charset="-122"/>
                <a:ea typeface="华文中宋" pitchFamily="2" charset="-122"/>
              </a:rPr>
              <a:t>)</a:t>
            </a:r>
            <a:endParaRPr lang="zh-CN" altLang="en-US" dirty="0">
              <a:latin typeface="华文中宋" pitchFamily="2" charset="-122"/>
              <a:ea typeface="华文中宋" pitchFamily="2" charset="-122"/>
            </a:endParaRPr>
          </a:p>
          <a:p>
            <a:pPr lvl="1">
              <a:lnSpc>
                <a:spcPct val="120000"/>
              </a:lnSpc>
              <a:spcBef>
                <a:spcPts val="0"/>
              </a:spcBef>
              <a:spcAft>
                <a:spcPts val="600"/>
              </a:spcAft>
            </a:pP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IV </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大小</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 </a:t>
            </a:r>
            <a:r>
              <a:rPr lang="zh-CN" altLang="en-US" dirty="0">
                <a:latin typeface="华文中宋" pitchFamily="2" charset="-122"/>
                <a:ea typeface="华文中宋" pitchFamily="2" charset="-122"/>
              </a:rPr>
              <a:t>密码分组连接</a:t>
            </a:r>
            <a:r>
              <a:rPr lang="en-US" altLang="zh-CN" dirty="0">
                <a:latin typeface="华文中宋" pitchFamily="2" charset="-122"/>
                <a:ea typeface="华文中宋" pitchFamily="2" charset="-122"/>
              </a:rPr>
              <a:t>(CBC) </a:t>
            </a:r>
            <a:r>
              <a:rPr lang="zh-CN" altLang="en-US" dirty="0">
                <a:latin typeface="华文中宋" pitchFamily="2" charset="-122"/>
                <a:ea typeface="华文中宋" pitchFamily="2" charset="-122"/>
              </a:rPr>
              <a:t>加密模式中初始向量的大小</a:t>
            </a:r>
            <a:endParaRPr lang="en-US" altLang="zh-CN"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40</a:t>
            </a:fld>
            <a:endParaRPr lang="en-US" altLang="zh-CN" dirty="0"/>
          </a:p>
        </p:txBody>
      </p:sp>
    </p:spTree>
    <p:extLst>
      <p:ext uri="{BB962C8B-B14F-4D97-AF65-F5344CB8AC3E}">
        <p14:creationId xmlns:p14="http://schemas.microsoft.com/office/powerpoint/2010/main" val="120885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p:cNvSpPr>
            <a:spLocks noGrp="1" noChangeArrowheads="1"/>
          </p:cNvSpPr>
          <p:nvPr>
            <p:ph type="title"/>
          </p:nvPr>
        </p:nvSpPr>
        <p:spPr>
          <a:xfrm>
            <a:off x="12192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dirty="0">
                <a:effectLst/>
              </a:rPr>
              <a:t>第二阶段：服务器认证和密钥交换</a:t>
            </a:r>
          </a:p>
        </p:txBody>
      </p:sp>
      <p:sp>
        <p:nvSpPr>
          <p:cNvPr id="216068" name="Rectangle 4"/>
          <p:cNvSpPr>
            <a:spLocks noGrp="1" noChangeArrowheads="1"/>
          </p:cNvSpPr>
          <p:nvPr>
            <p:ph idx="1"/>
          </p:nvPr>
        </p:nvSpPr>
        <p:spPr>
          <a:xfrm>
            <a:off x="914400" y="1124744"/>
            <a:ext cx="8229600" cy="4800600"/>
          </a:xfrm>
        </p:spPr>
        <p:txBody>
          <a:bodyPr/>
          <a:lstStyle/>
          <a:p>
            <a:pPr>
              <a:lnSpc>
                <a:spcPct val="150000"/>
              </a:lnSpc>
              <a:spcBef>
                <a:spcPts val="600"/>
              </a:spcBef>
              <a:spcAft>
                <a:spcPts val="600"/>
              </a:spcAft>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服务器发送自己的证书</a:t>
            </a:r>
            <a:r>
              <a:rPr lang="zh-CN" altLang="en-US" sz="2400" dirty="0">
                <a:solidFill>
                  <a:schemeClr val="tx1"/>
                </a:solidFill>
                <a:latin typeface="华文中宋" pitchFamily="2" charset="-122"/>
                <a:ea typeface="华文中宋" pitchFamily="2" charset="-122"/>
              </a:rPr>
              <a:t>，消息包含一个</a:t>
            </a:r>
            <a:r>
              <a:rPr lang="en-US" altLang="zh-CN" sz="2400" dirty="0">
                <a:solidFill>
                  <a:schemeClr val="tx1"/>
                </a:solidFill>
                <a:latin typeface="华文中宋" pitchFamily="2" charset="-122"/>
                <a:ea typeface="华文中宋" pitchFamily="2" charset="-122"/>
              </a:rPr>
              <a:t>X.509</a:t>
            </a:r>
            <a:r>
              <a:rPr lang="zh-CN" altLang="en-US" sz="2400" dirty="0">
                <a:solidFill>
                  <a:schemeClr val="tx1"/>
                </a:solidFill>
                <a:latin typeface="华文中宋" pitchFamily="2" charset="-122"/>
                <a:ea typeface="华文中宋" pitchFamily="2" charset="-122"/>
              </a:rPr>
              <a:t>证书，或者一条证书链</a:t>
            </a:r>
          </a:p>
          <a:p>
            <a:pPr>
              <a:spcBef>
                <a:spcPts val="600"/>
              </a:spcBef>
              <a:spcAft>
                <a:spcPts val="600"/>
              </a:spcAft>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服务器发送</a:t>
            </a:r>
            <a:r>
              <a:rPr lang="en-US" altLang="zh-CN" sz="24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server_key_exchange</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消息</a:t>
            </a:r>
            <a:r>
              <a:rPr lang="zh-CN" altLang="en-US" sz="2400" dirty="0">
                <a:solidFill>
                  <a:schemeClr val="tx1"/>
                </a:solidFill>
                <a:latin typeface="华文中宋" pitchFamily="2" charset="-122"/>
                <a:ea typeface="华文中宋" pitchFamily="2" charset="-122"/>
              </a:rPr>
              <a:t>（可选，视情况定）</a:t>
            </a:r>
          </a:p>
          <a:p>
            <a:pPr lvl="1">
              <a:spcBef>
                <a:spcPts val="600"/>
              </a:spcBef>
              <a:spcAft>
                <a:spcPts val="600"/>
              </a:spcAft>
            </a:pPr>
            <a:r>
              <a:rPr lang="zh-CN" altLang="en-US" dirty="0">
                <a:latin typeface="华文中宋" pitchFamily="2" charset="-122"/>
                <a:ea typeface="华文中宋" pitchFamily="2" charset="-122"/>
              </a:rPr>
              <a:t>不发送</a:t>
            </a:r>
            <a:endParaRPr lang="en-US" altLang="zh-CN" dirty="0">
              <a:latin typeface="华文中宋" pitchFamily="2" charset="-122"/>
              <a:ea typeface="华文中宋" pitchFamily="2" charset="-122"/>
            </a:endParaRPr>
          </a:p>
          <a:p>
            <a:pPr lvl="2">
              <a:spcBef>
                <a:spcPts val="600"/>
              </a:spcBef>
              <a:spcAft>
                <a:spcPts val="600"/>
              </a:spcAft>
            </a:pPr>
            <a:r>
              <a:rPr lang="zh-CN" altLang="en-US" sz="2000" dirty="0">
                <a:latin typeface="华文中宋" pitchFamily="2" charset="-122"/>
                <a:ea typeface="华文中宋" pitchFamily="2" charset="-122"/>
              </a:rPr>
              <a:t>服务器已发送包含固定</a:t>
            </a:r>
            <a:r>
              <a:rPr lang="en-US" altLang="zh-CN" sz="2000" dirty="0" err="1">
                <a:latin typeface="华文中宋" pitchFamily="2" charset="-122"/>
                <a:ea typeface="华文中宋" pitchFamily="2" charset="-122"/>
              </a:rPr>
              <a:t>Diffie</a:t>
            </a:r>
            <a:r>
              <a:rPr lang="en-US" altLang="zh-CN" sz="2000" dirty="0">
                <a:latin typeface="华文中宋" pitchFamily="2" charset="-122"/>
                <a:ea typeface="华文中宋" pitchFamily="2" charset="-122"/>
              </a:rPr>
              <a:t>-Hellman </a:t>
            </a:r>
            <a:r>
              <a:rPr lang="zh-CN" altLang="en-US" sz="2000" dirty="0">
                <a:latin typeface="华文中宋" pitchFamily="2" charset="-122"/>
                <a:ea typeface="华文中宋" pitchFamily="2" charset="-122"/>
              </a:rPr>
              <a:t>参数的证书</a:t>
            </a:r>
            <a:endParaRPr lang="en-US" altLang="zh-CN" sz="2000" dirty="0">
              <a:latin typeface="华文中宋" pitchFamily="2" charset="-122"/>
              <a:ea typeface="华文中宋" pitchFamily="2" charset="-122"/>
            </a:endParaRPr>
          </a:p>
          <a:p>
            <a:pPr lvl="2">
              <a:spcBef>
                <a:spcPts val="600"/>
              </a:spcBef>
              <a:spcAft>
                <a:spcPts val="600"/>
              </a:spcAft>
            </a:pPr>
            <a:r>
              <a:rPr lang="zh-CN" altLang="en-US" sz="2000" dirty="0">
                <a:latin typeface="华文中宋" pitchFamily="2" charset="-122"/>
                <a:ea typeface="华文中宋" pitchFamily="2" charset="-122"/>
              </a:rPr>
              <a:t>使用了</a:t>
            </a:r>
            <a:r>
              <a:rPr lang="en-US" altLang="zh-CN" sz="2000" dirty="0">
                <a:latin typeface="华文中宋" pitchFamily="2" charset="-122"/>
                <a:ea typeface="华文中宋" pitchFamily="2" charset="-122"/>
              </a:rPr>
              <a:t>RSA </a:t>
            </a:r>
            <a:r>
              <a:rPr lang="zh-CN" altLang="en-US" sz="2000" dirty="0">
                <a:latin typeface="华文中宋" pitchFamily="2" charset="-122"/>
                <a:ea typeface="华文中宋" pitchFamily="2" charset="-122"/>
              </a:rPr>
              <a:t>密钥交换方法</a:t>
            </a:r>
            <a:endParaRPr lang="en-US" altLang="zh-CN" sz="20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41</a:t>
            </a:fld>
            <a:endParaRPr lang="en-US" altLang="zh-CN" dirty="0"/>
          </a:p>
        </p:txBody>
      </p:sp>
      <p:pic>
        <p:nvPicPr>
          <p:cNvPr id="3" name="图片 2">
            <a:extLst>
              <a:ext uri="{FF2B5EF4-FFF2-40B4-BE49-F238E27FC236}">
                <a16:creationId xmlns:a16="http://schemas.microsoft.com/office/drawing/2014/main" id="{572269C9-7B6A-4927-98BF-C12D665BF198}"/>
              </a:ext>
            </a:extLst>
          </p:cNvPr>
          <p:cNvPicPr>
            <a:picLocks noChangeAspect="1"/>
          </p:cNvPicPr>
          <p:nvPr/>
        </p:nvPicPr>
        <p:blipFill>
          <a:blip r:embed="rId2"/>
          <a:stretch>
            <a:fillRect/>
          </a:stretch>
        </p:blipFill>
        <p:spPr>
          <a:xfrm>
            <a:off x="1219200" y="4233380"/>
            <a:ext cx="7402016" cy="2533710"/>
          </a:xfrm>
          <a:prstGeom prst="rect">
            <a:avLst/>
          </a:prstGeom>
        </p:spPr>
      </p:pic>
    </p:spTree>
    <p:extLst>
      <p:ext uri="{BB962C8B-B14F-4D97-AF65-F5344CB8AC3E}">
        <p14:creationId xmlns:p14="http://schemas.microsoft.com/office/powerpoint/2010/main" val="41575312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p:cNvSpPr>
            <a:spLocks noGrp="1" noChangeArrowheads="1"/>
          </p:cNvSpPr>
          <p:nvPr>
            <p:ph type="title"/>
          </p:nvPr>
        </p:nvSpPr>
        <p:spPr>
          <a:xfrm>
            <a:off x="12192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dirty="0">
                <a:effectLst/>
              </a:rPr>
              <a:t>第二阶段：服务器认证和密钥交换</a:t>
            </a:r>
          </a:p>
        </p:txBody>
      </p:sp>
      <p:sp>
        <p:nvSpPr>
          <p:cNvPr id="216068" name="Rectangle 4"/>
          <p:cNvSpPr>
            <a:spLocks noGrp="1" noChangeArrowheads="1"/>
          </p:cNvSpPr>
          <p:nvPr>
            <p:ph idx="1"/>
          </p:nvPr>
        </p:nvSpPr>
        <p:spPr>
          <a:xfrm>
            <a:off x="914400" y="1124744"/>
            <a:ext cx="8229600" cy="4800600"/>
          </a:xfrm>
        </p:spPr>
        <p:txBody>
          <a:bodyPr/>
          <a:lstStyle/>
          <a:p>
            <a:pPr lvl="1">
              <a:lnSpc>
                <a:spcPct val="130000"/>
              </a:lnSpc>
              <a:spcBef>
                <a:spcPts val="600"/>
              </a:spcBef>
              <a:spcAft>
                <a:spcPts val="600"/>
              </a:spcAft>
            </a:pPr>
            <a:r>
              <a:rPr lang="zh-CN" altLang="en-US" dirty="0">
                <a:latin typeface="华文中宋" pitchFamily="2" charset="-122"/>
                <a:ea typeface="华文中宋" pitchFamily="2" charset="-122"/>
              </a:rPr>
              <a:t>发送（当服务器的证书没有包含必需的数据）</a:t>
            </a:r>
            <a:endParaRPr lang="en-US" altLang="zh-CN" dirty="0">
              <a:latin typeface="华文中宋" pitchFamily="2" charset="-122"/>
              <a:ea typeface="华文中宋" pitchFamily="2" charset="-122"/>
            </a:endParaRPr>
          </a:p>
          <a:p>
            <a:pPr lvl="2">
              <a:lnSpc>
                <a:spcPct val="130000"/>
              </a:lnSpc>
              <a:spcBef>
                <a:spcPts val="600"/>
              </a:spcBef>
              <a:spcAft>
                <a:spcPts val="600"/>
              </a:spcAft>
            </a:pPr>
            <a:r>
              <a:rPr lang="zh-CN" altLang="en-US" sz="2000" dirty="0">
                <a:latin typeface="华文中宋" pitchFamily="2" charset="-122"/>
                <a:ea typeface="华文中宋" pitchFamily="2" charset="-122"/>
              </a:rPr>
              <a:t>匿名</a:t>
            </a:r>
            <a:r>
              <a:rPr lang="en-US" altLang="zh-CN" sz="2000" dirty="0">
                <a:latin typeface="华文中宋" pitchFamily="2" charset="-122"/>
                <a:ea typeface="华文中宋" pitchFamily="2" charset="-122"/>
              </a:rPr>
              <a:t>DH: </a:t>
            </a:r>
            <a:r>
              <a:rPr lang="zh-CN" altLang="en-US" sz="2000" dirty="0">
                <a:latin typeface="华文中宋" pitchFamily="2" charset="-122"/>
                <a:ea typeface="华文中宋" pitchFamily="2" charset="-122"/>
              </a:rPr>
              <a:t>消息由两个全局</a:t>
            </a:r>
            <a:r>
              <a:rPr lang="en-US" altLang="zh-CN" sz="2000" dirty="0">
                <a:latin typeface="华文中宋" pitchFamily="2" charset="-122"/>
                <a:ea typeface="华文中宋" pitchFamily="2" charset="-122"/>
              </a:rPr>
              <a:t>DH </a:t>
            </a:r>
            <a:r>
              <a:rPr lang="zh-CN" altLang="en-US" sz="2000" dirty="0">
                <a:latin typeface="华文中宋" pitchFamily="2" charset="-122"/>
                <a:ea typeface="华文中宋" pitchFamily="2" charset="-122"/>
              </a:rPr>
              <a:t>密钥值及一个服务器公钥</a:t>
            </a:r>
          </a:p>
          <a:p>
            <a:pPr lvl="2">
              <a:lnSpc>
                <a:spcPct val="130000"/>
              </a:lnSpc>
              <a:spcBef>
                <a:spcPts val="600"/>
              </a:spcBef>
              <a:spcAft>
                <a:spcPts val="600"/>
              </a:spcAft>
            </a:pPr>
            <a:r>
              <a:rPr lang="zh-CN" altLang="en-US" sz="2000" dirty="0">
                <a:latin typeface="华文中宋" pitchFamily="2" charset="-122"/>
                <a:ea typeface="华文中宋" pitchFamily="2" charset="-122"/>
              </a:rPr>
              <a:t>暂态</a:t>
            </a:r>
            <a:r>
              <a:rPr lang="en-US" altLang="zh-CN" sz="2000" dirty="0">
                <a:latin typeface="华文中宋" pitchFamily="2" charset="-122"/>
                <a:ea typeface="华文中宋" pitchFamily="2" charset="-122"/>
              </a:rPr>
              <a:t>DH: </a:t>
            </a:r>
            <a:r>
              <a:rPr lang="zh-CN" altLang="en-US" sz="2000" dirty="0">
                <a:latin typeface="华文中宋" pitchFamily="2" charset="-122"/>
                <a:ea typeface="华文中宋" pitchFamily="2" charset="-122"/>
              </a:rPr>
              <a:t>消息内容由三个</a:t>
            </a:r>
            <a:r>
              <a:rPr lang="en-US" altLang="zh-CN" sz="2000" dirty="0">
                <a:latin typeface="华文中宋" pitchFamily="2" charset="-122"/>
                <a:ea typeface="华文中宋" pitchFamily="2" charset="-122"/>
              </a:rPr>
              <a:t>DH </a:t>
            </a:r>
            <a:r>
              <a:rPr lang="zh-CN" altLang="en-US" sz="2000" dirty="0">
                <a:latin typeface="华文中宋" pitchFamily="2" charset="-122"/>
                <a:ea typeface="华文中宋" pitchFamily="2" charset="-122"/>
              </a:rPr>
              <a:t>参数和一个对参数的签名组成</a:t>
            </a:r>
          </a:p>
          <a:p>
            <a:pPr lvl="2">
              <a:lnSpc>
                <a:spcPct val="130000"/>
              </a:lnSpc>
              <a:spcBef>
                <a:spcPts val="600"/>
              </a:spcBef>
              <a:spcAft>
                <a:spcPts val="600"/>
              </a:spcAft>
            </a:pPr>
            <a:r>
              <a:rPr lang="en-US" altLang="zh-CN" sz="2000" dirty="0">
                <a:latin typeface="华文中宋" pitchFamily="2" charset="-122"/>
                <a:ea typeface="华文中宋" pitchFamily="2" charset="-122"/>
              </a:rPr>
              <a:t>RSA </a:t>
            </a:r>
            <a:r>
              <a:rPr lang="zh-CN" altLang="en-US" sz="2000" dirty="0">
                <a:latin typeface="华文中宋" pitchFamily="2" charset="-122"/>
                <a:ea typeface="华文中宋" pitchFamily="2" charset="-122"/>
              </a:rPr>
              <a:t>密钥交换发生在服务器使用了</a:t>
            </a:r>
            <a:r>
              <a:rPr lang="en-US" altLang="zh-CN" sz="2000" dirty="0">
                <a:latin typeface="华文中宋" pitchFamily="2" charset="-122"/>
                <a:ea typeface="华文中宋" pitchFamily="2" charset="-122"/>
              </a:rPr>
              <a:t>RSA </a:t>
            </a:r>
            <a:r>
              <a:rPr lang="zh-CN" altLang="en-US" sz="2000" dirty="0">
                <a:latin typeface="华文中宋" pitchFamily="2" charset="-122"/>
                <a:ea typeface="华文中宋" pitchFamily="2" charset="-122"/>
              </a:rPr>
              <a:t>但是有</a:t>
            </a:r>
            <a:r>
              <a:rPr lang="en-US" altLang="zh-CN" sz="2000" dirty="0">
                <a:latin typeface="华文中宋" pitchFamily="2" charset="-122"/>
                <a:ea typeface="华文中宋" pitchFamily="2" charset="-122"/>
              </a:rPr>
              <a:t>-</a:t>
            </a:r>
            <a:r>
              <a:rPr lang="zh-CN" altLang="en-US" sz="2000" dirty="0">
                <a:latin typeface="华文中宋" pitchFamily="2" charset="-122"/>
                <a:ea typeface="华文中宋" pitchFamily="2" charset="-122"/>
              </a:rPr>
              <a:t>个仅用于</a:t>
            </a:r>
            <a:r>
              <a:rPr lang="en-US" altLang="zh-CN" sz="2000" dirty="0">
                <a:latin typeface="华文中宋" pitchFamily="2" charset="-122"/>
                <a:ea typeface="华文中宋" pitchFamily="2" charset="-122"/>
              </a:rPr>
              <a:t>RSA </a:t>
            </a:r>
            <a:r>
              <a:rPr lang="zh-CN" altLang="en-US" sz="2000" dirty="0">
                <a:latin typeface="华文中宋" pitchFamily="2" charset="-122"/>
                <a:ea typeface="华文中宋" pitchFamily="2" charset="-122"/>
              </a:rPr>
              <a:t>签名的密钥的情况下</a:t>
            </a:r>
          </a:p>
          <a:p>
            <a:pPr>
              <a:lnSpc>
                <a:spcPct val="130000"/>
              </a:lnSpc>
              <a:spcBef>
                <a:spcPts val="600"/>
              </a:spcBef>
              <a:spcAft>
                <a:spcPts val="600"/>
              </a:spcAft>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服务器发送</a:t>
            </a:r>
            <a:r>
              <a:rPr lang="en-US" altLang="zh-CN" sz="24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certificate_request</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消息</a:t>
            </a:r>
          </a:p>
          <a:p>
            <a:pPr lvl="1">
              <a:lnSpc>
                <a:spcPct val="130000"/>
              </a:lnSpc>
              <a:spcBef>
                <a:spcPts val="600"/>
              </a:spcBef>
              <a:spcAft>
                <a:spcPts val="600"/>
              </a:spcAft>
            </a:pPr>
            <a:r>
              <a:rPr lang="zh-CN" altLang="en-US" dirty="0">
                <a:latin typeface="华文中宋" pitchFamily="2" charset="-122"/>
                <a:ea typeface="华文中宋" pitchFamily="2" charset="-122"/>
              </a:rPr>
              <a:t>非匿名</a:t>
            </a:r>
            <a:r>
              <a:rPr lang="en-US" altLang="zh-CN" dirty="0">
                <a:latin typeface="华文中宋" pitchFamily="2" charset="-122"/>
                <a:ea typeface="华文中宋" pitchFamily="2" charset="-122"/>
              </a:rPr>
              <a:t>server</a:t>
            </a:r>
            <a:r>
              <a:rPr lang="zh-CN" altLang="en-US" dirty="0">
                <a:latin typeface="华文中宋" pitchFamily="2" charset="-122"/>
                <a:ea typeface="华文中宋" pitchFamily="2" charset="-122"/>
              </a:rPr>
              <a:t>可以向客户请求一个证书</a:t>
            </a:r>
          </a:p>
          <a:p>
            <a:pPr lvl="1">
              <a:lnSpc>
                <a:spcPct val="130000"/>
              </a:lnSpc>
              <a:spcBef>
                <a:spcPts val="600"/>
              </a:spcBef>
              <a:spcAft>
                <a:spcPts val="600"/>
              </a:spcAft>
            </a:pPr>
            <a:r>
              <a:rPr lang="zh-CN" altLang="en-US" dirty="0">
                <a:latin typeface="华文中宋" pitchFamily="2" charset="-122"/>
                <a:ea typeface="华文中宋" pitchFamily="2" charset="-122"/>
              </a:rPr>
              <a:t>包含证书类型</a:t>
            </a:r>
            <a:r>
              <a:rPr lang="en-US" altLang="zh-CN" dirty="0">
                <a:latin typeface="华文中宋" pitchFamily="2" charset="-122"/>
                <a:ea typeface="华文中宋" pitchFamily="2" charset="-122"/>
              </a:rPr>
              <a:t>CT</a:t>
            </a:r>
            <a:r>
              <a:rPr lang="zh-CN" altLang="en-US" dirty="0">
                <a:latin typeface="华文中宋" pitchFamily="2" charset="-122"/>
                <a:ea typeface="华文中宋" pitchFamily="2" charset="-122"/>
              </a:rPr>
              <a:t>和</a:t>
            </a:r>
            <a:r>
              <a:rPr lang="zh-CN" altLang="en-US" dirty="0"/>
              <a:t>证书机构</a:t>
            </a:r>
            <a:r>
              <a:rPr lang="en-US" altLang="zh-CN" dirty="0">
                <a:latin typeface="华文中宋" pitchFamily="2" charset="-122"/>
                <a:ea typeface="华文中宋" pitchFamily="2" charset="-122"/>
              </a:rPr>
              <a:t>CAs</a:t>
            </a:r>
          </a:p>
          <a:p>
            <a:pPr>
              <a:lnSpc>
                <a:spcPct val="130000"/>
              </a:lnSpc>
              <a:spcBef>
                <a:spcPts val="600"/>
              </a:spcBef>
              <a:spcAft>
                <a:spcPts val="600"/>
              </a:spcAft>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服务器发送</a:t>
            </a:r>
            <a:r>
              <a:rPr lang="en-US" altLang="zh-CN" sz="24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server_done</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然后等待应答</a:t>
            </a:r>
          </a:p>
          <a:p>
            <a:pPr marL="0" indent="0">
              <a:buNone/>
            </a:pPr>
            <a:endParaRPr lang="en-US" altLang="zh-CN" b="1"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42</a:t>
            </a:fld>
            <a:endParaRPr lang="en-US" altLang="zh-CN" dirty="0"/>
          </a:p>
        </p:txBody>
      </p:sp>
    </p:spTree>
    <p:extLst>
      <p:ext uri="{BB962C8B-B14F-4D97-AF65-F5344CB8AC3E}">
        <p14:creationId xmlns:p14="http://schemas.microsoft.com/office/powerpoint/2010/main" val="2585897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p:cNvSpPr>
            <a:spLocks noGrp="1" noChangeArrowheads="1"/>
          </p:cNvSpPr>
          <p:nvPr>
            <p:ph type="title"/>
          </p:nvPr>
        </p:nvSpPr>
        <p:spPr>
          <a:xfrm>
            <a:off x="12192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dirty="0">
                <a:effectLst/>
              </a:rPr>
              <a:t>第二阶段：服务器认证和密钥交换</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43</a:t>
            </a:fld>
            <a:endParaRPr lang="en-US" altLang="zh-CN" dirty="0"/>
          </a:p>
        </p:txBody>
      </p:sp>
      <p:pic>
        <p:nvPicPr>
          <p:cNvPr id="6" name="图片 5"/>
          <p:cNvPicPr>
            <a:picLocks noChangeAspect="1"/>
          </p:cNvPicPr>
          <p:nvPr/>
        </p:nvPicPr>
        <p:blipFill>
          <a:blip r:embed="rId2"/>
          <a:stretch>
            <a:fillRect/>
          </a:stretch>
        </p:blipFill>
        <p:spPr>
          <a:xfrm>
            <a:off x="251521" y="1556792"/>
            <a:ext cx="8892480" cy="3888432"/>
          </a:xfrm>
          <a:prstGeom prst="rect">
            <a:avLst/>
          </a:prstGeom>
        </p:spPr>
      </p:pic>
    </p:spTree>
    <p:extLst>
      <p:ext uri="{BB962C8B-B14F-4D97-AF65-F5344CB8AC3E}">
        <p14:creationId xmlns:p14="http://schemas.microsoft.com/office/powerpoint/2010/main" val="3900239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p:cNvSpPr>
            <a:spLocks noGrp="1" noChangeArrowheads="1"/>
          </p:cNvSpPr>
          <p:nvPr>
            <p:ph type="title"/>
          </p:nvPr>
        </p:nvSpPr>
        <p:spPr>
          <a:xfrm>
            <a:off x="12192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dirty="0">
                <a:effectLst/>
              </a:rPr>
              <a:t>第二阶段：服务器认证和密钥交换</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44</a:t>
            </a:fld>
            <a:endParaRPr lang="en-US" altLang="zh-CN" dirty="0"/>
          </a:p>
        </p:txBody>
      </p:sp>
      <p:pic>
        <p:nvPicPr>
          <p:cNvPr id="3" name="图片 2"/>
          <p:cNvPicPr>
            <a:picLocks noChangeAspect="1"/>
          </p:cNvPicPr>
          <p:nvPr/>
        </p:nvPicPr>
        <p:blipFill>
          <a:blip r:embed="rId2"/>
          <a:stretch>
            <a:fillRect/>
          </a:stretch>
        </p:blipFill>
        <p:spPr>
          <a:xfrm>
            <a:off x="23834" y="1628800"/>
            <a:ext cx="9136190" cy="4248472"/>
          </a:xfrm>
          <a:prstGeom prst="rect">
            <a:avLst/>
          </a:prstGeom>
        </p:spPr>
      </p:pic>
    </p:spTree>
    <p:extLst>
      <p:ext uri="{BB962C8B-B14F-4D97-AF65-F5344CB8AC3E}">
        <p14:creationId xmlns:p14="http://schemas.microsoft.com/office/powerpoint/2010/main" val="542778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3"/>
          <p:cNvSpPr>
            <a:spLocks noGrp="1" noChangeArrowheads="1"/>
          </p:cNvSpPr>
          <p:nvPr>
            <p:ph type="title"/>
          </p:nvPr>
        </p:nvSpPr>
        <p:spPr>
          <a:xfrm>
            <a:off x="12192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dirty="0">
                <a:effectLst/>
              </a:rPr>
              <a:t>第二阶段：服务器认证和密钥交换</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45</a:t>
            </a:fld>
            <a:endParaRPr lang="en-US" altLang="zh-CN" dirty="0"/>
          </a:p>
        </p:txBody>
      </p:sp>
      <p:pic>
        <p:nvPicPr>
          <p:cNvPr id="4" name="图片 3"/>
          <p:cNvPicPr>
            <a:picLocks noChangeAspect="1"/>
          </p:cNvPicPr>
          <p:nvPr/>
        </p:nvPicPr>
        <p:blipFill>
          <a:blip r:embed="rId2"/>
          <a:stretch>
            <a:fillRect/>
          </a:stretch>
        </p:blipFill>
        <p:spPr>
          <a:xfrm>
            <a:off x="611560" y="2348880"/>
            <a:ext cx="8376887" cy="2952328"/>
          </a:xfrm>
          <a:prstGeom prst="rect">
            <a:avLst/>
          </a:prstGeom>
        </p:spPr>
      </p:pic>
    </p:spTree>
    <p:extLst>
      <p:ext uri="{BB962C8B-B14F-4D97-AF65-F5344CB8AC3E}">
        <p14:creationId xmlns:p14="http://schemas.microsoft.com/office/powerpoint/2010/main" val="11158878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dirty="0">
                <a:effectLst/>
              </a:rPr>
              <a:t>第三阶段：客户端认证和密钥交换</a:t>
            </a:r>
          </a:p>
        </p:txBody>
      </p:sp>
      <p:sp>
        <p:nvSpPr>
          <p:cNvPr id="217091" name="Rectangle 3"/>
          <p:cNvSpPr>
            <a:spLocks noGrp="1" noChangeArrowheads="1"/>
          </p:cNvSpPr>
          <p:nvPr>
            <p:ph idx="1"/>
          </p:nvPr>
        </p:nvSpPr>
        <p:spPr>
          <a:xfrm>
            <a:off x="762000" y="3515677"/>
            <a:ext cx="8382000" cy="3024336"/>
          </a:xfrm>
        </p:spPr>
        <p:txBody>
          <a:bodyPr/>
          <a:lstStyle/>
          <a:p>
            <a:pPr>
              <a:lnSpc>
                <a:spcPct val="130000"/>
              </a:lnSpc>
              <a:spcBef>
                <a:spcPts val="600"/>
              </a:spcBef>
              <a:spcAft>
                <a:spcPts val="600"/>
              </a:spcAft>
            </a:pPr>
            <a:r>
              <a:rPr lang="zh-CN" altLang="en-US" sz="2400" dirty="0">
                <a:solidFill>
                  <a:schemeClr val="tx1"/>
                </a:solidFill>
                <a:latin typeface="华文中宋" pitchFamily="2" charset="-122"/>
                <a:ea typeface="华文中宋" pitchFamily="2" charset="-122"/>
              </a:rPr>
              <a:t>客户</a:t>
            </a:r>
            <a:r>
              <a:rPr lang="zh-CN" altLang="en-US" sz="2400" dirty="0">
                <a:solidFill>
                  <a:srgbClr val="FFFF00"/>
                </a:solidFill>
                <a:latin typeface="华文中宋" pitchFamily="2" charset="-122"/>
                <a:ea typeface="华文中宋" pitchFamily="2" charset="-122"/>
              </a:rPr>
              <a:t>收到</a:t>
            </a:r>
            <a:r>
              <a:rPr lang="en-US" altLang="zh-CN" sz="2400" dirty="0" err="1">
                <a:solidFill>
                  <a:srgbClr val="FFFF00"/>
                </a:solidFill>
                <a:latin typeface="华文中宋" pitchFamily="2" charset="-122"/>
                <a:ea typeface="华文中宋" pitchFamily="2" charset="-122"/>
              </a:rPr>
              <a:t>server_done</a:t>
            </a:r>
            <a:r>
              <a:rPr lang="zh-CN" altLang="en-US" sz="2400" dirty="0">
                <a:solidFill>
                  <a:schemeClr val="tx1"/>
                </a:solidFill>
                <a:latin typeface="华文中宋" pitchFamily="2" charset="-122"/>
                <a:ea typeface="华文中宋" pitchFamily="2" charset="-122"/>
              </a:rPr>
              <a:t>消息后，根据需要检查服务器提供的证书，并</a:t>
            </a:r>
            <a:r>
              <a:rPr lang="zh-CN" altLang="en-US" sz="2400" dirty="0">
                <a:solidFill>
                  <a:srgbClr val="FFFF00"/>
                </a:solidFill>
                <a:latin typeface="华文中宋" pitchFamily="2" charset="-122"/>
                <a:ea typeface="华文中宋" pitchFamily="2" charset="-122"/>
              </a:rPr>
              <a:t>判断</a:t>
            </a:r>
            <a:r>
              <a:rPr lang="en-US" altLang="zh-CN" sz="2400" dirty="0" err="1">
                <a:solidFill>
                  <a:srgbClr val="FFFF00"/>
                </a:solidFill>
                <a:latin typeface="华文中宋" pitchFamily="2" charset="-122"/>
                <a:ea typeface="华文中宋" pitchFamily="2" charset="-122"/>
              </a:rPr>
              <a:t>server_hello</a:t>
            </a:r>
            <a:r>
              <a:rPr lang="zh-CN" altLang="en-US" sz="2400" dirty="0">
                <a:solidFill>
                  <a:schemeClr val="tx1"/>
                </a:solidFill>
                <a:latin typeface="华文中宋" pitchFamily="2" charset="-122"/>
                <a:ea typeface="华文中宋" pitchFamily="2" charset="-122"/>
              </a:rPr>
              <a:t>的参数是否可以接受，如果都没有问题的话，发送一个或多个消息给服务器</a:t>
            </a:r>
          </a:p>
          <a:p>
            <a:pPr>
              <a:lnSpc>
                <a:spcPct val="130000"/>
              </a:lnSpc>
              <a:spcBef>
                <a:spcPts val="600"/>
              </a:spcBef>
              <a:spcAft>
                <a:spcPts val="600"/>
              </a:spcAft>
            </a:pPr>
            <a:r>
              <a:rPr lang="zh-CN" altLang="en-US" sz="2400" dirty="0">
                <a:solidFill>
                  <a:schemeClr val="tx1"/>
                </a:solidFill>
                <a:latin typeface="华文中宋" pitchFamily="2" charset="-122"/>
                <a:ea typeface="华文中宋" pitchFamily="2" charset="-122"/>
              </a:rPr>
              <a:t>如果服务器请求证书的话，则客户首先发送一个</a:t>
            </a:r>
            <a:r>
              <a:rPr lang="en-US" altLang="zh-CN" sz="2400" dirty="0">
                <a:solidFill>
                  <a:schemeClr val="tx1"/>
                </a:solidFill>
                <a:latin typeface="华文中宋" pitchFamily="2" charset="-122"/>
                <a:ea typeface="华文中宋" pitchFamily="2" charset="-122"/>
              </a:rPr>
              <a:t>certificate</a:t>
            </a:r>
            <a:r>
              <a:rPr lang="zh-CN" altLang="en-US" sz="2400" dirty="0">
                <a:solidFill>
                  <a:schemeClr val="tx1"/>
                </a:solidFill>
                <a:latin typeface="华文中宋" pitchFamily="2" charset="-122"/>
                <a:ea typeface="华文中宋" pitchFamily="2" charset="-122"/>
              </a:rPr>
              <a:t>消息，若客户没有证书，则发送一个</a:t>
            </a:r>
            <a:r>
              <a:rPr lang="en-US" altLang="zh-CN" sz="2400" dirty="0" err="1">
                <a:solidFill>
                  <a:schemeClr val="tx1"/>
                </a:solidFill>
                <a:latin typeface="华文中宋" pitchFamily="2" charset="-122"/>
                <a:ea typeface="华文中宋" pitchFamily="2" charset="-122"/>
              </a:rPr>
              <a:t>no_certificate</a:t>
            </a:r>
            <a:r>
              <a:rPr lang="zh-CN" altLang="en-US" sz="2400" dirty="0">
                <a:solidFill>
                  <a:schemeClr val="tx1"/>
                </a:solidFill>
                <a:latin typeface="华文中宋" pitchFamily="2" charset="-122"/>
                <a:ea typeface="华文中宋" pitchFamily="2" charset="-122"/>
              </a:rPr>
              <a:t>警告</a:t>
            </a:r>
            <a:endParaRPr lang="en-US" altLang="zh-CN" sz="2400" dirty="0">
              <a:solidFill>
                <a:schemeClr val="tx1"/>
              </a:solidFill>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46</a:t>
            </a:fld>
            <a:endParaRPr lang="en-US" altLang="zh-CN"/>
          </a:p>
        </p:txBody>
      </p:sp>
      <p:pic>
        <p:nvPicPr>
          <p:cNvPr id="3" name="图片 2">
            <a:extLst>
              <a:ext uri="{FF2B5EF4-FFF2-40B4-BE49-F238E27FC236}">
                <a16:creationId xmlns:a16="http://schemas.microsoft.com/office/drawing/2014/main" id="{D7B721E3-546F-4454-9888-E7A62FD4231A}"/>
              </a:ext>
            </a:extLst>
          </p:cNvPr>
          <p:cNvPicPr>
            <a:picLocks noChangeAspect="1"/>
          </p:cNvPicPr>
          <p:nvPr/>
        </p:nvPicPr>
        <p:blipFill>
          <a:blip r:embed="rId2"/>
          <a:stretch>
            <a:fillRect/>
          </a:stretch>
        </p:blipFill>
        <p:spPr>
          <a:xfrm>
            <a:off x="971600" y="1187378"/>
            <a:ext cx="7920880" cy="2154945"/>
          </a:xfrm>
          <a:prstGeom prst="rect">
            <a:avLst/>
          </a:prstGeom>
        </p:spPr>
      </p:pic>
    </p:spTree>
    <p:extLst>
      <p:ext uri="{BB962C8B-B14F-4D97-AF65-F5344CB8AC3E}">
        <p14:creationId xmlns:p14="http://schemas.microsoft.com/office/powerpoint/2010/main" val="2565953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dirty="0">
                <a:effectLst/>
              </a:rPr>
              <a:t>第三阶段：客户端认证和密钥交换</a:t>
            </a:r>
          </a:p>
        </p:txBody>
      </p:sp>
      <p:sp>
        <p:nvSpPr>
          <p:cNvPr id="217091" name="Rectangle 3"/>
          <p:cNvSpPr>
            <a:spLocks noGrp="1" noChangeArrowheads="1"/>
          </p:cNvSpPr>
          <p:nvPr>
            <p:ph idx="1"/>
          </p:nvPr>
        </p:nvSpPr>
        <p:spPr>
          <a:xfrm>
            <a:off x="899592" y="3573016"/>
            <a:ext cx="8064896" cy="2413985"/>
          </a:xfrm>
        </p:spPr>
        <p:txBody>
          <a:bodyPr/>
          <a:lstStyle/>
          <a:p>
            <a:pPr>
              <a:lnSpc>
                <a:spcPct val="130000"/>
              </a:lnSpc>
              <a:spcBef>
                <a:spcPts val="600"/>
              </a:spcBef>
              <a:spcAft>
                <a:spcPts val="600"/>
              </a:spcAft>
            </a:pPr>
            <a:r>
              <a:rPr lang="zh-CN" altLang="en-US" sz="2400" dirty="0">
                <a:latin typeface="华文中宋" pitchFamily="2" charset="-122"/>
                <a:ea typeface="华文中宋" pitchFamily="2" charset="-122"/>
              </a:rPr>
              <a:t>客户</a:t>
            </a:r>
            <a:r>
              <a:rPr lang="zh-CN" altLang="en-US" sz="2400" b="1"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发送</a:t>
            </a:r>
            <a:r>
              <a:rPr lang="en-US" altLang="zh-CN" sz="2400" b="1"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client_key_exchange</a:t>
            </a:r>
            <a:r>
              <a:rPr lang="zh-CN" altLang="en-US" sz="2400" dirty="0">
                <a:latin typeface="华文中宋" pitchFamily="2" charset="-122"/>
                <a:ea typeface="华文中宋" pitchFamily="2" charset="-122"/>
              </a:rPr>
              <a:t>消息</a:t>
            </a:r>
          </a:p>
          <a:p>
            <a:pPr>
              <a:lnSpc>
                <a:spcPct val="130000"/>
              </a:lnSpc>
              <a:spcBef>
                <a:spcPts val="600"/>
              </a:spcBef>
              <a:spcAft>
                <a:spcPts val="600"/>
              </a:spcAft>
            </a:pPr>
            <a:r>
              <a:rPr lang="zh-CN" altLang="en-US" sz="2400" dirty="0">
                <a:latin typeface="华文中宋" pitchFamily="2" charset="-122"/>
                <a:ea typeface="华文中宋" pitchFamily="2" charset="-122"/>
              </a:rPr>
              <a:t>最后，客户</a:t>
            </a:r>
            <a:r>
              <a:rPr lang="zh-CN" altLang="en-US" sz="2400" b="1"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发送一个</a:t>
            </a:r>
            <a:r>
              <a:rPr lang="en-US" altLang="zh-CN" sz="2400" b="1"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certificate_verify</a:t>
            </a:r>
            <a:r>
              <a:rPr lang="zh-CN" altLang="en-US" sz="2400" dirty="0">
                <a:latin typeface="华文中宋" pitchFamily="2" charset="-122"/>
                <a:ea typeface="华文中宋" pitchFamily="2" charset="-122"/>
              </a:rPr>
              <a:t>消息，其中包含一个签名，对从第一条消息以来的所有握手消息的</a:t>
            </a:r>
            <a:r>
              <a:rPr lang="en-US" altLang="zh-CN" sz="2400" dirty="0">
                <a:latin typeface="华文中宋" pitchFamily="2" charset="-122"/>
                <a:ea typeface="华文中宋" pitchFamily="2" charset="-122"/>
              </a:rPr>
              <a:t>MAC</a:t>
            </a:r>
            <a:r>
              <a:rPr lang="zh-CN" altLang="en-US" sz="2400" dirty="0">
                <a:latin typeface="华文中宋" pitchFamily="2" charset="-122"/>
                <a:ea typeface="华文中宋" pitchFamily="2" charset="-122"/>
              </a:rPr>
              <a:t>值进行签名</a:t>
            </a:r>
          </a:p>
          <a:p>
            <a:endParaRPr lang="en-US" altLang="zh-CN" sz="2400" b="1"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47</a:t>
            </a:fld>
            <a:endParaRPr lang="en-US" altLang="zh-CN"/>
          </a:p>
        </p:txBody>
      </p:sp>
      <p:pic>
        <p:nvPicPr>
          <p:cNvPr id="6" name="图片 5">
            <a:extLst>
              <a:ext uri="{FF2B5EF4-FFF2-40B4-BE49-F238E27FC236}">
                <a16:creationId xmlns:a16="http://schemas.microsoft.com/office/drawing/2014/main" id="{2EC8F71E-2F15-481A-B667-C0939882F55A}"/>
              </a:ext>
            </a:extLst>
          </p:cNvPr>
          <p:cNvPicPr>
            <a:picLocks noChangeAspect="1"/>
          </p:cNvPicPr>
          <p:nvPr/>
        </p:nvPicPr>
        <p:blipFill>
          <a:blip r:embed="rId2"/>
          <a:stretch>
            <a:fillRect/>
          </a:stretch>
        </p:blipFill>
        <p:spPr>
          <a:xfrm>
            <a:off x="971600" y="1187378"/>
            <a:ext cx="7920880" cy="2154945"/>
          </a:xfrm>
          <a:prstGeom prst="rect">
            <a:avLst/>
          </a:prstGeom>
        </p:spPr>
      </p:pic>
    </p:spTree>
    <p:extLst>
      <p:ext uri="{BB962C8B-B14F-4D97-AF65-F5344CB8AC3E}">
        <p14:creationId xmlns:p14="http://schemas.microsoft.com/office/powerpoint/2010/main" val="2093731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dirty="0">
                <a:effectLst/>
              </a:rPr>
              <a:t>第三阶段：客户端认证和密钥交换</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48</a:t>
            </a:fld>
            <a:endParaRPr lang="en-US" altLang="zh-CN"/>
          </a:p>
        </p:txBody>
      </p:sp>
      <p:pic>
        <p:nvPicPr>
          <p:cNvPr id="4" name="图片 3"/>
          <p:cNvPicPr>
            <a:picLocks noChangeAspect="1"/>
          </p:cNvPicPr>
          <p:nvPr/>
        </p:nvPicPr>
        <p:blipFill>
          <a:blip r:embed="rId2"/>
          <a:stretch>
            <a:fillRect/>
          </a:stretch>
        </p:blipFill>
        <p:spPr>
          <a:xfrm>
            <a:off x="1172107" y="1772816"/>
            <a:ext cx="7680970" cy="3528392"/>
          </a:xfrm>
          <a:prstGeom prst="rect">
            <a:avLst/>
          </a:prstGeom>
        </p:spPr>
      </p:pic>
    </p:spTree>
    <p:extLst>
      <p:ext uri="{BB962C8B-B14F-4D97-AF65-F5344CB8AC3E}">
        <p14:creationId xmlns:p14="http://schemas.microsoft.com/office/powerpoint/2010/main" val="3541686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9716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a:effectLst/>
              </a:rPr>
              <a:t>第四阶段：结束</a:t>
            </a:r>
          </a:p>
        </p:txBody>
      </p:sp>
      <p:sp>
        <p:nvSpPr>
          <p:cNvPr id="218115" name="Rectangle 3"/>
          <p:cNvSpPr>
            <a:spLocks noGrp="1" noChangeArrowheads="1"/>
          </p:cNvSpPr>
          <p:nvPr>
            <p:ph idx="1"/>
          </p:nvPr>
        </p:nvSpPr>
        <p:spPr>
          <a:xfrm>
            <a:off x="827584" y="1052736"/>
            <a:ext cx="8077200" cy="4876800"/>
          </a:xfrm>
        </p:spPr>
        <p:txBody>
          <a:bodyPr/>
          <a:lstStyle/>
          <a:p>
            <a:r>
              <a:rPr lang="zh-CN" altLang="en-US" sz="2400" dirty="0">
                <a:latin typeface="华文中宋" pitchFamily="2" charset="-122"/>
                <a:ea typeface="华文中宋" pitchFamily="2" charset="-122"/>
              </a:rPr>
              <a:t>第四阶段建立起一个安全的连接</a:t>
            </a:r>
          </a:p>
          <a:p>
            <a:r>
              <a:rPr lang="zh-CN" altLang="en-US" sz="2400" dirty="0">
                <a:latin typeface="华文中宋" pitchFamily="2" charset="-122"/>
                <a:ea typeface="华文中宋" pitchFamily="2" charset="-122"/>
              </a:rPr>
              <a:t>客户</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发送一个</a:t>
            </a:r>
            <a:r>
              <a:rPr lang="en-US" altLang="zh-CN" sz="24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change_cipher_spec</a:t>
            </a:r>
            <a:r>
              <a:rPr lang="zh-CN" altLang="en-US" sz="2400" dirty="0">
                <a:latin typeface="华文中宋" pitchFamily="2" charset="-122"/>
                <a:ea typeface="华文中宋" pitchFamily="2" charset="-122"/>
              </a:rPr>
              <a:t>消息，并且把协商得到的</a:t>
            </a:r>
            <a:r>
              <a:rPr lang="en-US" altLang="zh-CN" sz="2400" dirty="0" err="1">
                <a:latin typeface="华文中宋" pitchFamily="2" charset="-122"/>
                <a:ea typeface="华文中宋" pitchFamily="2" charset="-122"/>
              </a:rPr>
              <a:t>CipherSuite</a:t>
            </a:r>
            <a:r>
              <a:rPr lang="zh-CN" altLang="en-US" sz="2400" dirty="0">
                <a:latin typeface="华文中宋" pitchFamily="2" charset="-122"/>
                <a:ea typeface="华文中宋" pitchFamily="2" charset="-122"/>
              </a:rPr>
              <a:t>拷贝到当前连接的状态之中</a:t>
            </a:r>
          </a:p>
          <a:p>
            <a:r>
              <a:rPr lang="zh-CN" altLang="en-US" sz="2400" dirty="0">
                <a:latin typeface="华文中宋" pitchFamily="2" charset="-122"/>
                <a:ea typeface="华文中宋" pitchFamily="2" charset="-122"/>
              </a:rPr>
              <a:t>客户用新的算法、密钥参数</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发送一个</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finished</a:t>
            </a:r>
            <a:r>
              <a:rPr lang="zh-CN" altLang="en-US" sz="2400" dirty="0">
                <a:latin typeface="华文中宋" pitchFamily="2" charset="-122"/>
                <a:ea typeface="华文中宋" pitchFamily="2" charset="-122"/>
              </a:rPr>
              <a:t>消息，消息可以检查密钥交换和鉴别过程是否已经成功。其中包括一个校验值，对所有以来的消息进行校验</a:t>
            </a:r>
          </a:p>
          <a:p>
            <a:r>
              <a:rPr lang="zh-CN" altLang="en-US" sz="2400" dirty="0">
                <a:latin typeface="华文中宋" pitchFamily="2" charset="-122"/>
                <a:ea typeface="华文中宋" pitchFamily="2" charset="-122"/>
              </a:rPr>
              <a:t>服务器同样</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发送</a:t>
            </a:r>
            <a:r>
              <a:rPr lang="en-US" altLang="zh-CN" sz="2400" dirty="0" err="1">
                <a:solidFill>
                  <a:srgbClr val="FFFF00"/>
                </a:solidFill>
                <a:effectLst>
                  <a:outerShdw blurRad="38100" dist="38100" dir="2700000" algn="tl">
                    <a:srgbClr val="000000">
                      <a:alpha val="43137"/>
                    </a:srgbClr>
                  </a:outerShdw>
                </a:effectLst>
                <a:latin typeface="华文中宋" pitchFamily="2" charset="-122"/>
                <a:ea typeface="华文中宋" pitchFamily="2" charset="-122"/>
              </a:rPr>
              <a:t>change_cipher_spec</a:t>
            </a:r>
            <a:r>
              <a:rPr lang="zh-CN" altLang="en-US" sz="2400" dirty="0">
                <a:latin typeface="华文中宋" pitchFamily="2" charset="-122"/>
                <a:ea typeface="华文中宋" pitchFamily="2" charset="-122"/>
              </a:rPr>
              <a:t>消息和</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finished</a:t>
            </a:r>
            <a:r>
              <a:rPr lang="zh-CN" altLang="en-US" sz="2400" dirty="0">
                <a:latin typeface="华文中宋" pitchFamily="2" charset="-122"/>
                <a:ea typeface="华文中宋" pitchFamily="2" charset="-122"/>
              </a:rPr>
              <a:t>消息</a:t>
            </a:r>
          </a:p>
          <a:p>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握手过程完成</a:t>
            </a:r>
            <a:r>
              <a:rPr lang="zh-CN" altLang="en-US" sz="2400" dirty="0">
                <a:solidFill>
                  <a:schemeClr val="tx1"/>
                </a:solidFill>
                <a:latin typeface="华文中宋" pitchFamily="2" charset="-122"/>
                <a:ea typeface="华文中宋" pitchFamily="2" charset="-122"/>
              </a:rPr>
              <a:t>，</a:t>
            </a:r>
            <a:r>
              <a:rPr lang="zh-CN" altLang="en-US" sz="2400" dirty="0">
                <a:latin typeface="华文中宋" pitchFamily="2" charset="-122"/>
                <a:ea typeface="华文中宋" pitchFamily="2" charset="-122"/>
              </a:rPr>
              <a:t>客户和服务器可以交换应用层数据</a:t>
            </a:r>
            <a:r>
              <a:rPr lang="zh-CN" altLang="en-US" sz="2400" dirty="0">
                <a:solidFill>
                  <a:schemeClr val="tx1"/>
                </a:solidFill>
                <a:latin typeface="华文中宋" pitchFamily="2" charset="-122"/>
                <a:ea typeface="华文中宋" pitchFamily="2" charset="-122"/>
              </a:rPr>
              <a:t>。</a:t>
            </a:r>
          </a:p>
          <a:p>
            <a:pPr marL="0" indent="0">
              <a:buNone/>
            </a:pPr>
            <a:endParaRPr lang="en-US" altLang="zh-CN" sz="2400" b="1"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49</a:t>
            </a:fld>
            <a:endParaRPr lang="en-US" altLang="zh-CN"/>
          </a:p>
        </p:txBody>
      </p:sp>
      <p:pic>
        <p:nvPicPr>
          <p:cNvPr id="3" name="图片 2">
            <a:extLst>
              <a:ext uri="{FF2B5EF4-FFF2-40B4-BE49-F238E27FC236}">
                <a16:creationId xmlns:a16="http://schemas.microsoft.com/office/drawing/2014/main" id="{83EFB6FB-AF15-45F2-AFA4-CE21FD4C6C50}"/>
              </a:ext>
            </a:extLst>
          </p:cNvPr>
          <p:cNvPicPr>
            <a:picLocks noChangeAspect="1"/>
          </p:cNvPicPr>
          <p:nvPr/>
        </p:nvPicPr>
        <p:blipFill>
          <a:blip r:embed="rId2"/>
          <a:stretch>
            <a:fillRect/>
          </a:stretch>
        </p:blipFill>
        <p:spPr>
          <a:xfrm>
            <a:off x="1493912" y="4840499"/>
            <a:ext cx="6156176" cy="1944476"/>
          </a:xfrm>
          <a:prstGeom prst="rect">
            <a:avLst/>
          </a:prstGeom>
        </p:spPr>
      </p:pic>
    </p:spTree>
    <p:extLst>
      <p:ext uri="{BB962C8B-B14F-4D97-AF65-F5344CB8AC3E}">
        <p14:creationId xmlns:p14="http://schemas.microsoft.com/office/powerpoint/2010/main" val="131141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a:xfrm>
            <a:off x="1043608" y="188640"/>
            <a:ext cx="7467600" cy="715962"/>
          </a:xfrm>
        </p:spPr>
        <p:txBody>
          <a:bodyPr/>
          <a:lstStyle/>
          <a:p>
            <a:r>
              <a:rPr lang="en-US" altLang="zh-CN" dirty="0">
                <a:solidFill>
                  <a:srgbClr val="FFFF00"/>
                </a:solidFill>
              </a:rPr>
              <a:t>6.1 Web</a:t>
            </a:r>
            <a:r>
              <a:rPr lang="zh-CN" altLang="en-US" dirty="0">
                <a:solidFill>
                  <a:srgbClr val="FFFF00"/>
                </a:solidFill>
              </a:rPr>
              <a:t>安全需求</a:t>
            </a:r>
          </a:p>
        </p:txBody>
      </p:sp>
      <p:sp>
        <p:nvSpPr>
          <p:cNvPr id="2" name="灯片编号占位符 1"/>
          <p:cNvSpPr>
            <a:spLocks noGrp="1"/>
          </p:cNvSpPr>
          <p:nvPr>
            <p:ph type="sldNum" sz="quarter" idx="11"/>
          </p:nvPr>
        </p:nvSpPr>
        <p:spPr/>
        <p:txBody>
          <a:bodyPr/>
          <a:lstStyle/>
          <a:p>
            <a:fld id="{286E7960-0927-4C5F-9709-06C36A8BCF30}" type="slidenum">
              <a:rPr lang="en-US" altLang="zh-CN" smtClean="0"/>
              <a:pPr/>
              <a:t>5</a:t>
            </a:fld>
            <a:endParaRPr lang="en-US" altLang="zh-CN"/>
          </a:p>
        </p:txBody>
      </p:sp>
      <p:sp>
        <p:nvSpPr>
          <p:cNvPr id="485379" name="Rectangle 3"/>
          <p:cNvSpPr>
            <a:spLocks noGrp="1" noChangeArrowheads="1"/>
          </p:cNvSpPr>
          <p:nvPr>
            <p:ph type="body" idx="4294967295"/>
          </p:nvPr>
        </p:nvSpPr>
        <p:spPr>
          <a:xfrm>
            <a:off x="1079500" y="1052513"/>
            <a:ext cx="8064500" cy="5184775"/>
          </a:xfrm>
          <a:noFill/>
        </p:spPr>
        <p:txBody>
          <a:bodyPr/>
          <a:lstStyle/>
          <a:p>
            <a:pPr>
              <a:lnSpc>
                <a:spcPct val="150000"/>
              </a:lnSpc>
              <a:spcBef>
                <a:spcPts val="1200"/>
              </a:spcBef>
              <a:spcAft>
                <a:spcPts val="1200"/>
              </a:spcAft>
            </a:pPr>
            <a:r>
              <a:rPr lang="zh-CN" altLang="en-US" sz="2400" dirty="0">
                <a:latin typeface="华文中宋" pitchFamily="2" charset="-122"/>
                <a:ea typeface="华文中宋" pitchFamily="2" charset="-122"/>
              </a:rPr>
              <a:t>日益成为信息或产品的主要</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出口</a:t>
            </a:r>
            <a:r>
              <a:rPr lang="zh-CN" altLang="en-US" sz="2400" dirty="0">
                <a:latin typeface="华文中宋" pitchFamily="2" charset="-122"/>
                <a:ea typeface="华文中宋" pitchFamily="2" charset="-122"/>
              </a:rPr>
              <a:t>，以及处理商务的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平台</a:t>
            </a:r>
            <a:endParaRPr lang="en-US" altLang="zh-CN" sz="2400" dirty="0">
              <a:latin typeface="华文中宋" pitchFamily="2" charset="-122"/>
              <a:ea typeface="华文中宋" pitchFamily="2" charset="-122"/>
            </a:endParaRPr>
          </a:p>
          <a:p>
            <a:pPr>
              <a:lnSpc>
                <a:spcPct val="150000"/>
              </a:lnSpc>
              <a:spcBef>
                <a:spcPts val="1200"/>
              </a:spcBef>
              <a:spcAft>
                <a:spcPts val="1200"/>
              </a:spcAft>
            </a:pPr>
            <a:r>
              <a:rPr lang="zh-CN" altLang="en-US" sz="2400" dirty="0">
                <a:latin typeface="华文中宋" pitchFamily="2" charset="-122"/>
                <a:ea typeface="华文中宋" pitchFamily="2" charset="-122"/>
              </a:rPr>
              <a:t>互联网是</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双向</a:t>
            </a:r>
            <a:r>
              <a:rPr lang="zh-CN" altLang="en-US" sz="2400" dirty="0">
                <a:latin typeface="华文中宋" pitchFamily="2" charset="-122"/>
                <a:ea typeface="华文中宋" pitchFamily="2" charset="-122"/>
              </a:rPr>
              <a:t>的</a:t>
            </a:r>
          </a:p>
          <a:p>
            <a:pPr>
              <a:lnSpc>
                <a:spcPct val="150000"/>
              </a:lnSpc>
              <a:spcBef>
                <a:spcPts val="1200"/>
              </a:spcBef>
              <a:spcAft>
                <a:spcPts val="1200"/>
              </a:spcAft>
            </a:pPr>
            <a:r>
              <a:rPr lang="zh-CN" altLang="en-US" sz="2400" dirty="0">
                <a:latin typeface="华文中宋" pitchFamily="2" charset="-122"/>
                <a:ea typeface="华文中宋" pitchFamily="2" charset="-122"/>
              </a:rPr>
              <a:t>底层软件复杂，相应的可能会隐藏很多潜在的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安全缺陷</a:t>
            </a:r>
          </a:p>
          <a:p>
            <a:pPr>
              <a:lnSpc>
                <a:spcPct val="150000"/>
              </a:lnSpc>
              <a:spcBef>
                <a:spcPts val="1200"/>
              </a:spcBef>
              <a:spcAft>
                <a:spcPts val="1200"/>
              </a:spcAft>
            </a:pPr>
            <a:r>
              <a:rPr lang="en-US" altLang="zh-CN" sz="2400" dirty="0">
                <a:latin typeface="华文中宋" pitchFamily="2" charset="-122"/>
                <a:ea typeface="华文中宋" pitchFamily="2" charset="-122"/>
              </a:rPr>
              <a:t>Web</a:t>
            </a:r>
            <a:r>
              <a:rPr lang="zh-CN" altLang="en-US" sz="2400" dirty="0">
                <a:latin typeface="华文中宋" pitchFamily="2" charset="-122"/>
                <a:ea typeface="华文中宋" pitchFamily="2" charset="-122"/>
              </a:rPr>
              <a:t>服务器可以作为进入公司或机构的整个计算机联合体的跳板使用</a:t>
            </a:r>
          </a:p>
          <a:p>
            <a:pPr>
              <a:lnSpc>
                <a:spcPct val="150000"/>
              </a:lnSpc>
              <a:spcBef>
                <a:spcPts val="1200"/>
              </a:spcBef>
              <a:spcAft>
                <a:spcPts val="1200"/>
              </a:spcAft>
            </a:pPr>
            <a:r>
              <a:rPr lang="zh-CN" altLang="en-US" sz="2400" dirty="0">
                <a:latin typeface="华文中宋" pitchFamily="2" charset="-122"/>
                <a:ea typeface="华文中宋" pitchFamily="2" charset="-122"/>
              </a:rPr>
              <a:t>用户多是临时的和未经培训的，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缺乏警觉</a:t>
            </a:r>
            <a:r>
              <a:rPr lang="zh-CN" altLang="en-US" sz="2400" dirty="0">
                <a:latin typeface="华文中宋" pitchFamily="2" charset="-122"/>
                <a:ea typeface="华文中宋" pitchFamily="2" charset="-122"/>
              </a:rPr>
              <a:t>感，也没有对安全风险给予有效防范的工具和知识</a:t>
            </a:r>
          </a:p>
        </p:txBody>
      </p:sp>
    </p:spTree>
    <p:extLst>
      <p:ext uri="{BB962C8B-B14F-4D97-AF65-F5344CB8AC3E}">
        <p14:creationId xmlns:p14="http://schemas.microsoft.com/office/powerpoint/2010/main" val="27850131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9716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a:effectLst/>
              </a:rPr>
              <a:t>第四阶段：结束</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50</a:t>
            </a:fld>
            <a:endParaRPr lang="en-US" altLang="zh-CN"/>
          </a:p>
        </p:txBody>
      </p:sp>
      <p:pic>
        <p:nvPicPr>
          <p:cNvPr id="4" name="图片 3"/>
          <p:cNvPicPr>
            <a:picLocks noChangeAspect="1"/>
          </p:cNvPicPr>
          <p:nvPr/>
        </p:nvPicPr>
        <p:blipFill>
          <a:blip r:embed="rId2"/>
          <a:stretch>
            <a:fillRect/>
          </a:stretch>
        </p:blipFill>
        <p:spPr>
          <a:xfrm>
            <a:off x="1259632" y="1340768"/>
            <a:ext cx="6891536" cy="2088232"/>
          </a:xfrm>
          <a:prstGeom prst="rect">
            <a:avLst/>
          </a:prstGeom>
        </p:spPr>
      </p:pic>
      <p:pic>
        <p:nvPicPr>
          <p:cNvPr id="5" name="图片 4"/>
          <p:cNvPicPr>
            <a:picLocks noChangeAspect="1"/>
          </p:cNvPicPr>
          <p:nvPr/>
        </p:nvPicPr>
        <p:blipFill>
          <a:blip r:embed="rId3"/>
          <a:stretch>
            <a:fillRect/>
          </a:stretch>
        </p:blipFill>
        <p:spPr>
          <a:xfrm>
            <a:off x="1242492" y="3717032"/>
            <a:ext cx="6908676" cy="2571931"/>
          </a:xfrm>
          <a:prstGeom prst="rect">
            <a:avLst/>
          </a:prstGeom>
        </p:spPr>
      </p:pic>
    </p:spTree>
    <p:extLst>
      <p:ext uri="{BB962C8B-B14F-4D97-AF65-F5344CB8AC3E}">
        <p14:creationId xmlns:p14="http://schemas.microsoft.com/office/powerpoint/2010/main" val="556056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9716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sz="3600" dirty="0">
                <a:effectLst/>
              </a:rPr>
              <a:t>第四阶段：</a:t>
            </a:r>
            <a:r>
              <a:rPr lang="en-US" altLang="zh-CN" sz="3600" dirty="0">
                <a:effectLst/>
              </a:rPr>
              <a:t>finished</a:t>
            </a:r>
            <a:r>
              <a:rPr lang="zh-CN" altLang="en-US" sz="3600" dirty="0">
                <a:effectLst/>
              </a:rPr>
              <a:t>报文结构</a:t>
            </a:r>
          </a:p>
        </p:txBody>
      </p:sp>
      <p:sp>
        <p:nvSpPr>
          <p:cNvPr id="8" name="内容占位符 7"/>
          <p:cNvSpPr>
            <a:spLocks noGrp="1"/>
          </p:cNvSpPr>
          <p:nvPr>
            <p:ph idx="1"/>
          </p:nvPr>
        </p:nvSpPr>
        <p:spPr>
          <a:xfrm>
            <a:off x="755576" y="1124744"/>
            <a:ext cx="8640959" cy="5660231"/>
          </a:xfrm>
        </p:spPr>
        <p:txBody>
          <a:bodyPr/>
          <a:lstStyle/>
          <a:p>
            <a:pPr marL="0" indent="0">
              <a:buNone/>
            </a:pPr>
            <a:r>
              <a:rPr lang="en-US" altLang="zh-CN" sz="2000" dirty="0"/>
              <a:t> </a:t>
            </a:r>
            <a:r>
              <a:rPr lang="en-US" altLang="zh-CN" sz="2000" dirty="0" err="1"/>
              <a:t>enum</a:t>
            </a:r>
            <a:r>
              <a:rPr lang="en-US" altLang="zh-CN" sz="2000" dirty="0"/>
              <a:t> { client(0x434C4E54), server(0x53525652) } Sender;</a:t>
            </a:r>
          </a:p>
          <a:p>
            <a:pPr marL="0" indent="0">
              <a:buNone/>
            </a:pPr>
            <a:endParaRPr lang="en-US" altLang="zh-CN" sz="2000" dirty="0"/>
          </a:p>
          <a:p>
            <a:pPr marL="0" indent="0">
              <a:buNone/>
            </a:pPr>
            <a:r>
              <a:rPr lang="en-US" altLang="zh-CN" sz="2000" dirty="0"/>
              <a:t>        </a:t>
            </a:r>
            <a:r>
              <a:rPr lang="en-US" altLang="zh-CN" sz="2000" dirty="0" err="1"/>
              <a:t>struct</a:t>
            </a:r>
            <a:r>
              <a:rPr lang="en-US" altLang="zh-CN" sz="2000" dirty="0"/>
              <a:t> {</a:t>
            </a:r>
          </a:p>
          <a:p>
            <a:pPr marL="0" indent="0">
              <a:buNone/>
            </a:pPr>
            <a:r>
              <a:rPr lang="en-US" altLang="zh-CN" sz="2000" dirty="0"/>
              <a:t>            opaque md5_hash[16];</a:t>
            </a:r>
          </a:p>
          <a:p>
            <a:pPr marL="0" indent="0">
              <a:buNone/>
            </a:pPr>
            <a:r>
              <a:rPr lang="en-US" altLang="zh-CN" sz="2000" dirty="0"/>
              <a:t>            opaque </a:t>
            </a:r>
            <a:r>
              <a:rPr lang="en-US" altLang="zh-CN" sz="2000" dirty="0" err="1"/>
              <a:t>sha_hash</a:t>
            </a:r>
            <a:r>
              <a:rPr lang="en-US" altLang="zh-CN" sz="2000" dirty="0"/>
              <a:t>[20];</a:t>
            </a:r>
          </a:p>
          <a:p>
            <a:pPr marL="0" indent="0">
              <a:buNone/>
            </a:pPr>
            <a:r>
              <a:rPr lang="en-US" altLang="zh-CN" sz="2000" dirty="0"/>
              <a:t>        } Finished;</a:t>
            </a:r>
          </a:p>
          <a:p>
            <a:pPr marL="0" indent="0">
              <a:buNone/>
            </a:pPr>
            <a:endParaRPr lang="en-US" altLang="zh-CN" sz="2000" dirty="0"/>
          </a:p>
          <a:p>
            <a:pPr marL="0" indent="0">
              <a:buNone/>
            </a:pPr>
            <a:r>
              <a:rPr lang="en-US" altLang="zh-CN" sz="2000" dirty="0"/>
              <a:t>   md5_hash:  MD5(</a:t>
            </a:r>
            <a:r>
              <a:rPr lang="en-US" altLang="zh-CN" sz="2000" dirty="0" err="1"/>
              <a:t>master_secret</a:t>
            </a:r>
            <a:r>
              <a:rPr lang="en-US" altLang="zh-CN" sz="2000" dirty="0"/>
              <a:t> || pad2 || MD5(</a:t>
            </a:r>
            <a:r>
              <a:rPr lang="en-US" altLang="zh-CN" sz="2000" dirty="0" err="1"/>
              <a:t>handshake_messages</a:t>
            </a:r>
            <a:r>
              <a:rPr lang="en-US" altLang="zh-CN" sz="2000" dirty="0"/>
              <a:t> || Sender</a:t>
            </a:r>
          </a:p>
          <a:p>
            <a:pPr marL="0" indent="0">
              <a:buNone/>
            </a:pPr>
            <a:r>
              <a:rPr lang="en-US" altLang="zh-CN" sz="2000" dirty="0"/>
              <a:t> || </a:t>
            </a:r>
            <a:r>
              <a:rPr lang="en-US" altLang="zh-CN" sz="2000" dirty="0" err="1"/>
              <a:t>master_secret</a:t>
            </a:r>
            <a:r>
              <a:rPr lang="en-US" altLang="zh-CN" sz="2000" dirty="0"/>
              <a:t> || pad1));</a:t>
            </a:r>
          </a:p>
          <a:p>
            <a:pPr marL="0" indent="0">
              <a:buNone/>
            </a:pPr>
            <a:endParaRPr lang="en-US" altLang="zh-CN" sz="2000" dirty="0"/>
          </a:p>
          <a:p>
            <a:pPr marL="0" indent="0">
              <a:buNone/>
            </a:pPr>
            <a:r>
              <a:rPr lang="en-US" altLang="zh-CN" sz="2000" dirty="0"/>
              <a:t>   </a:t>
            </a:r>
            <a:r>
              <a:rPr lang="en-US" altLang="zh-CN" sz="2000" dirty="0" err="1"/>
              <a:t>sha_hash</a:t>
            </a:r>
            <a:r>
              <a:rPr lang="en-US" altLang="zh-CN" sz="2000" dirty="0"/>
              <a:t>:  SHA(</a:t>
            </a:r>
            <a:r>
              <a:rPr lang="en-US" altLang="zh-CN" sz="2000" dirty="0" err="1"/>
              <a:t>master_secret</a:t>
            </a:r>
            <a:r>
              <a:rPr lang="en-US" altLang="zh-CN" sz="2000" dirty="0"/>
              <a:t> || pad2 || SHA(</a:t>
            </a:r>
            <a:r>
              <a:rPr lang="en-US" altLang="zh-CN" sz="2000" dirty="0" err="1"/>
              <a:t>handshake_messages</a:t>
            </a:r>
            <a:r>
              <a:rPr lang="en-US" altLang="zh-CN" sz="2000" dirty="0"/>
              <a:t> || Sender</a:t>
            </a:r>
          </a:p>
          <a:p>
            <a:pPr marL="0" indent="0">
              <a:buNone/>
            </a:pPr>
            <a:r>
              <a:rPr lang="en-US" altLang="zh-CN" sz="2000" dirty="0"/>
              <a:t> || </a:t>
            </a:r>
            <a:r>
              <a:rPr lang="en-US" altLang="zh-CN" sz="2000" dirty="0" err="1"/>
              <a:t>master_secret</a:t>
            </a:r>
            <a:r>
              <a:rPr lang="en-US" altLang="zh-CN" sz="2000" dirty="0"/>
              <a:t> || pad1));</a:t>
            </a:r>
            <a:endParaRPr lang="zh-CN" altLang="en-US" sz="2000"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51</a:t>
            </a:fld>
            <a:endParaRPr lang="en-US" altLang="zh-CN"/>
          </a:p>
        </p:txBody>
      </p:sp>
    </p:spTree>
    <p:extLst>
      <p:ext uri="{BB962C8B-B14F-4D97-AF65-F5344CB8AC3E}">
        <p14:creationId xmlns:p14="http://schemas.microsoft.com/office/powerpoint/2010/main" val="23024816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zh-CN" b="1" dirty="0">
                <a:effectLst/>
              </a:rPr>
              <a:t>SSL</a:t>
            </a:r>
            <a:r>
              <a:rPr lang="zh-CN" altLang="en-US" dirty="0">
                <a:effectLst/>
              </a:rPr>
              <a:t>握手协议的流程</a:t>
            </a:r>
          </a:p>
        </p:txBody>
      </p:sp>
      <p:sp>
        <p:nvSpPr>
          <p:cNvPr id="261123" name="Rectangle 3"/>
          <p:cNvSpPr>
            <a:spLocks noGrp="1" noChangeArrowheads="1"/>
          </p:cNvSpPr>
          <p:nvPr>
            <p:ph idx="1"/>
          </p:nvPr>
        </p:nvSpPr>
        <p:spPr>
          <a:xfrm>
            <a:off x="899592" y="980728"/>
            <a:ext cx="4752528" cy="5877272"/>
          </a:xfrm>
        </p:spPr>
        <p:txBody>
          <a:bodyPr/>
          <a:lstStyle/>
          <a:p>
            <a:pPr>
              <a:lnSpc>
                <a:spcPct val="120000"/>
              </a:lnSpc>
              <a:spcBef>
                <a:spcPts val="0"/>
              </a:spcBef>
              <a:spcAft>
                <a:spcPts val="600"/>
              </a:spcAft>
            </a:pPr>
            <a:r>
              <a:rPr lang="zh-CN" altLang="en-US" sz="2400" dirty="0">
                <a:latin typeface="华文中宋" pitchFamily="2" charset="-122"/>
                <a:ea typeface="华文中宋" pitchFamily="2" charset="-122"/>
              </a:rPr>
              <a:t>交换</a:t>
            </a:r>
            <a:r>
              <a:rPr lang="en-US" altLang="zh-CN" sz="2400" dirty="0">
                <a:latin typeface="华文中宋" pitchFamily="2" charset="-122"/>
                <a:ea typeface="华文中宋" pitchFamily="2" charset="-122"/>
              </a:rPr>
              <a:t>Hello</a:t>
            </a:r>
            <a:r>
              <a:rPr lang="zh-CN" altLang="en-US" sz="2400" dirty="0">
                <a:latin typeface="华文中宋" pitchFamily="2" charset="-122"/>
                <a:ea typeface="华文中宋" pitchFamily="2" charset="-122"/>
              </a:rPr>
              <a:t>消息，对于算法、交换随机值等协商一致</a:t>
            </a:r>
            <a:endParaRPr lang="en-US" altLang="zh-CN" sz="2400" dirty="0">
              <a:latin typeface="华文中宋" pitchFamily="2" charset="-122"/>
              <a:ea typeface="华文中宋" pitchFamily="2" charset="-122"/>
            </a:endParaRPr>
          </a:p>
          <a:p>
            <a:pPr>
              <a:lnSpc>
                <a:spcPct val="120000"/>
              </a:lnSpc>
              <a:spcBef>
                <a:spcPts val="0"/>
              </a:spcBef>
              <a:spcAft>
                <a:spcPts val="600"/>
              </a:spcAft>
            </a:pPr>
            <a:r>
              <a:rPr lang="zh-CN" altLang="en-US" sz="2400" dirty="0">
                <a:latin typeface="华文中宋" pitchFamily="2" charset="-122"/>
                <a:ea typeface="华文中宋" pitchFamily="2" charset="-122"/>
              </a:rPr>
              <a:t>交换证书和相应的密码信息，以便进行身份认证</a:t>
            </a:r>
          </a:p>
          <a:p>
            <a:pPr>
              <a:lnSpc>
                <a:spcPct val="120000"/>
              </a:lnSpc>
              <a:spcBef>
                <a:spcPts val="0"/>
              </a:spcBef>
              <a:spcAft>
                <a:spcPts val="600"/>
              </a:spcAft>
            </a:pPr>
            <a:r>
              <a:rPr lang="zh-CN" altLang="en-US" sz="2400" dirty="0">
                <a:latin typeface="华文中宋" pitchFamily="2" charset="-122"/>
                <a:ea typeface="华文中宋" pitchFamily="2" charset="-122"/>
              </a:rPr>
              <a:t>交换必要的密码参数，以便双方得到统一的</a:t>
            </a:r>
            <a:r>
              <a:rPr lang="en-US" altLang="zh-CN" sz="2400" dirty="0">
                <a:latin typeface="华文中宋" pitchFamily="2" charset="-122"/>
                <a:ea typeface="华文中宋" pitchFamily="2" charset="-122"/>
              </a:rPr>
              <a:t>pre master secret</a:t>
            </a:r>
          </a:p>
          <a:p>
            <a:pPr>
              <a:lnSpc>
                <a:spcPct val="120000"/>
              </a:lnSpc>
              <a:spcBef>
                <a:spcPts val="0"/>
              </a:spcBef>
              <a:spcAft>
                <a:spcPts val="600"/>
              </a:spcAft>
            </a:pPr>
            <a:r>
              <a:rPr lang="zh-CN" altLang="en-US" sz="2400" dirty="0">
                <a:latin typeface="华文中宋" pitchFamily="2" charset="-122"/>
                <a:ea typeface="华文中宋" pitchFamily="2" charset="-122"/>
              </a:rPr>
              <a:t>产生</a:t>
            </a:r>
            <a:r>
              <a:rPr lang="en-US" altLang="zh-CN" sz="2400" dirty="0">
                <a:latin typeface="华文中宋" pitchFamily="2" charset="-122"/>
                <a:ea typeface="华文中宋" pitchFamily="2" charset="-122"/>
              </a:rPr>
              <a:t>master secret</a:t>
            </a:r>
          </a:p>
          <a:p>
            <a:pPr>
              <a:lnSpc>
                <a:spcPct val="120000"/>
              </a:lnSpc>
              <a:spcBef>
                <a:spcPts val="0"/>
              </a:spcBef>
              <a:spcAft>
                <a:spcPts val="600"/>
              </a:spcAft>
            </a:pPr>
            <a:r>
              <a:rPr lang="zh-CN" altLang="en-US" sz="2400" dirty="0">
                <a:latin typeface="华文中宋" pitchFamily="2" charset="-122"/>
                <a:ea typeface="华文中宋" pitchFamily="2" charset="-122"/>
              </a:rPr>
              <a:t>把安全参数提供给</a:t>
            </a:r>
            <a:r>
              <a:rPr lang="en-US" altLang="zh-CN" sz="2400" dirty="0">
                <a:latin typeface="华文中宋" pitchFamily="2" charset="-122"/>
                <a:ea typeface="华文中宋" pitchFamily="2" charset="-122"/>
              </a:rPr>
              <a:t>SSL</a:t>
            </a:r>
            <a:r>
              <a:rPr lang="zh-CN" altLang="en-US" sz="2400" dirty="0">
                <a:latin typeface="华文中宋" pitchFamily="2" charset="-122"/>
                <a:ea typeface="华文中宋" pitchFamily="2" charset="-122"/>
              </a:rPr>
              <a:t>记录层</a:t>
            </a:r>
          </a:p>
          <a:p>
            <a:pPr>
              <a:lnSpc>
                <a:spcPct val="120000"/>
              </a:lnSpc>
              <a:spcBef>
                <a:spcPts val="0"/>
              </a:spcBef>
              <a:spcAft>
                <a:spcPts val="600"/>
              </a:spcAft>
            </a:pPr>
            <a:r>
              <a:rPr lang="zh-CN" altLang="en-US" sz="2400" dirty="0">
                <a:latin typeface="华文中宋" pitchFamily="2" charset="-122"/>
                <a:ea typeface="华文中宋" pitchFamily="2" charset="-122"/>
              </a:rPr>
              <a:t>检验双方是否已经获得同样的安全参数</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52</a:t>
            </a:fld>
            <a:endParaRPr lang="en-US" altLang="zh-CN"/>
          </a:p>
        </p:txBody>
      </p:sp>
      <p:pic>
        <p:nvPicPr>
          <p:cNvPr id="5" name="图片 4">
            <a:extLst>
              <a:ext uri="{FF2B5EF4-FFF2-40B4-BE49-F238E27FC236}">
                <a16:creationId xmlns:a16="http://schemas.microsoft.com/office/drawing/2014/main" id="{0EC8E53D-5046-405C-8B70-90A541C59BB0}"/>
              </a:ext>
            </a:extLst>
          </p:cNvPr>
          <p:cNvPicPr>
            <a:picLocks noChangeAspect="1"/>
          </p:cNvPicPr>
          <p:nvPr/>
        </p:nvPicPr>
        <p:blipFill>
          <a:blip r:embed="rId3"/>
          <a:stretch>
            <a:fillRect/>
          </a:stretch>
        </p:blipFill>
        <p:spPr>
          <a:xfrm>
            <a:off x="5562600" y="980728"/>
            <a:ext cx="3430885" cy="5804247"/>
          </a:xfrm>
          <a:prstGeom prst="rect">
            <a:avLst/>
          </a:prstGeom>
        </p:spPr>
      </p:pic>
    </p:spTree>
    <p:extLst>
      <p:ext uri="{BB962C8B-B14F-4D97-AF65-F5344CB8AC3E}">
        <p14:creationId xmlns:p14="http://schemas.microsoft.com/office/powerpoint/2010/main" val="3958008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6.2.6 </a:t>
            </a:r>
            <a:r>
              <a:rPr lang="zh-CN" altLang="en-US" dirty="0"/>
              <a:t>密码计算</a:t>
            </a:r>
          </a:p>
        </p:txBody>
      </p:sp>
      <p:sp>
        <p:nvSpPr>
          <p:cNvPr id="3" name="内容占位符 2"/>
          <p:cNvSpPr>
            <a:spLocks noGrp="1"/>
          </p:cNvSpPr>
          <p:nvPr>
            <p:ph idx="1"/>
          </p:nvPr>
        </p:nvSpPr>
        <p:spPr>
          <a:xfrm>
            <a:off x="1106291" y="1628800"/>
            <a:ext cx="8020569" cy="4464496"/>
          </a:xfrm>
        </p:spPr>
        <p:txBody>
          <a:bodyPr/>
          <a:lstStyle/>
          <a:p>
            <a:pPr>
              <a:lnSpc>
                <a:spcPct val="150000"/>
              </a:lnSpc>
              <a:spcBef>
                <a:spcPts val="1200"/>
              </a:spcBef>
              <a:spcAft>
                <a:spcPts val="1200"/>
              </a:spcAft>
            </a:pPr>
            <a:r>
              <a:rPr lang="zh-CN" altLang="en-US" dirty="0">
                <a:latin typeface="华文中宋" pitchFamily="2" charset="-122"/>
                <a:ea typeface="华文中宋" pitchFamily="2" charset="-122"/>
              </a:rPr>
              <a:t>本节关注以下两个问题</a:t>
            </a:r>
            <a:r>
              <a:rPr lang="en-US" altLang="zh-CN" dirty="0">
                <a:latin typeface="华文中宋" pitchFamily="2" charset="-122"/>
                <a:ea typeface="华文中宋" pitchFamily="2" charset="-122"/>
              </a:rPr>
              <a:t>:</a:t>
            </a:r>
          </a:p>
          <a:p>
            <a:pPr lvl="1">
              <a:lnSpc>
                <a:spcPct val="150000"/>
              </a:lnSpc>
              <a:spcBef>
                <a:spcPts val="1200"/>
              </a:spcBef>
              <a:spcAft>
                <a:spcPts val="1200"/>
              </a:spcAft>
            </a:pPr>
            <a:r>
              <a:rPr lang="en-US" altLang="zh-CN" sz="2800" dirty="0">
                <a:latin typeface="华文中宋" pitchFamily="2" charset="-122"/>
                <a:ea typeface="华文中宋" pitchFamily="2" charset="-122"/>
              </a:rPr>
              <a:t>1. </a:t>
            </a:r>
            <a:r>
              <a:rPr lang="zh-CN" altLang="en-US" sz="2800" dirty="0">
                <a:latin typeface="华文中宋" pitchFamily="2" charset="-122"/>
                <a:ea typeface="华文中宋" pitchFamily="2" charset="-122"/>
              </a:rPr>
              <a:t>通过密钥交换</a:t>
            </a: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创建一个共享主密钥</a:t>
            </a:r>
            <a:endPar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lvl="1">
              <a:lnSpc>
                <a:spcPct val="150000"/>
              </a:lnSpc>
              <a:spcBef>
                <a:spcPts val="1200"/>
              </a:spcBef>
              <a:spcAft>
                <a:spcPts val="1200"/>
              </a:spcAft>
            </a:pPr>
            <a:r>
              <a:rPr lang="en-US" altLang="zh-CN" sz="2800" dirty="0">
                <a:latin typeface="华文中宋" pitchFamily="2" charset="-122"/>
                <a:ea typeface="华文中宋" pitchFamily="2" charset="-122"/>
              </a:rPr>
              <a:t>2. </a:t>
            </a:r>
            <a:r>
              <a:rPr lang="zh-CN" altLang="en-US" sz="2800" dirty="0">
                <a:latin typeface="华文中宋" pitchFamily="2" charset="-122"/>
                <a:ea typeface="华文中宋" pitchFamily="2" charset="-122"/>
              </a:rPr>
              <a:t>从共享主密钥中</a:t>
            </a: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产生密码参数</a:t>
            </a:r>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53</a:t>
            </a:fld>
            <a:endParaRPr lang="en-US" altLang="zh-CN"/>
          </a:p>
        </p:txBody>
      </p:sp>
    </p:spTree>
    <p:extLst>
      <p:ext uri="{BB962C8B-B14F-4D97-AF65-F5344CB8AC3E}">
        <p14:creationId xmlns:p14="http://schemas.microsoft.com/office/powerpoint/2010/main" val="38944674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6.2.6 </a:t>
            </a:r>
            <a:r>
              <a:rPr lang="zh-CN" altLang="en-US" dirty="0"/>
              <a:t>密码计算</a:t>
            </a:r>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54</a:t>
            </a:fld>
            <a:endParaRPr lang="en-US" altLang="zh-CN"/>
          </a:p>
        </p:txBody>
      </p:sp>
      <p:graphicFrame>
        <p:nvGraphicFramePr>
          <p:cNvPr id="5" name="图示 4">
            <a:extLst>
              <a:ext uri="{FF2B5EF4-FFF2-40B4-BE49-F238E27FC236}">
                <a16:creationId xmlns:a16="http://schemas.microsoft.com/office/drawing/2014/main" id="{BACFD3CB-F736-403F-B503-C10039B83C72}"/>
              </a:ext>
            </a:extLst>
          </p:cNvPr>
          <p:cNvGraphicFramePr/>
          <p:nvPr>
            <p:extLst>
              <p:ext uri="{D42A27DB-BD31-4B8C-83A1-F6EECF244321}">
                <p14:modId xmlns:p14="http://schemas.microsoft.com/office/powerpoint/2010/main" val="3661168020"/>
              </p:ext>
            </p:extLst>
          </p:nvPr>
        </p:nvGraphicFramePr>
        <p:xfrm>
          <a:off x="1873424" y="1658801"/>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7955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主密钥的创建</a:t>
            </a:r>
          </a:p>
        </p:txBody>
      </p:sp>
      <p:sp>
        <p:nvSpPr>
          <p:cNvPr id="3" name="内容占位符 2"/>
          <p:cNvSpPr>
            <a:spLocks noGrp="1"/>
          </p:cNvSpPr>
          <p:nvPr>
            <p:ph idx="1"/>
          </p:nvPr>
        </p:nvSpPr>
        <p:spPr>
          <a:xfrm>
            <a:off x="899592" y="1052736"/>
            <a:ext cx="8020569" cy="5400600"/>
          </a:xfrm>
        </p:spPr>
        <p:txBody>
          <a:bodyPr/>
          <a:lstStyle/>
          <a:p>
            <a:pPr>
              <a:lnSpc>
                <a:spcPct val="150000"/>
              </a:lnSpc>
              <a:spcBef>
                <a:spcPts val="600"/>
              </a:spcBef>
              <a:spcAft>
                <a:spcPts val="600"/>
              </a:spcAft>
            </a:pPr>
            <a:r>
              <a:rPr lang="zh-CN" altLang="en-US" sz="2400" dirty="0">
                <a:latin typeface="华文中宋" pitchFamily="2" charset="-122"/>
                <a:ea typeface="华文中宋" pitchFamily="2" charset="-122"/>
              </a:rPr>
              <a:t>共享主密钥是通过安全密钥交换方式为本次会话创建的一个一次性</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48</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字节</a:t>
            </a:r>
            <a:r>
              <a:rPr lang="en-US" altLang="zh-CN" sz="2400" dirty="0">
                <a:latin typeface="华文中宋" pitchFamily="2" charset="-122"/>
                <a:ea typeface="华文中宋" pitchFamily="2" charset="-122"/>
              </a:rPr>
              <a:t>(384</a:t>
            </a:r>
            <a:r>
              <a:rPr lang="zh-CN" altLang="en-US" sz="2400" dirty="0">
                <a:latin typeface="华文中宋" pitchFamily="2" charset="-122"/>
                <a:ea typeface="华文中宋" pitchFamily="2" charset="-122"/>
              </a:rPr>
              <a:t>比特</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的值</a:t>
            </a:r>
            <a:endParaRPr lang="en-US" altLang="zh-CN" sz="2400" dirty="0">
              <a:latin typeface="华文中宋" pitchFamily="2" charset="-122"/>
              <a:ea typeface="华文中宋" pitchFamily="2" charset="-122"/>
            </a:endParaRPr>
          </a:p>
          <a:p>
            <a:pPr>
              <a:lnSpc>
                <a:spcPct val="150000"/>
              </a:lnSpc>
              <a:spcBef>
                <a:spcPts val="600"/>
              </a:spcBef>
              <a:spcAft>
                <a:spcPts val="600"/>
              </a:spcAft>
            </a:pPr>
            <a:r>
              <a:rPr lang="zh-CN" altLang="en-US" sz="2400" dirty="0">
                <a:latin typeface="华文中宋" pitchFamily="2" charset="-122"/>
                <a:ea typeface="华文中宋" pitchFamily="2" charset="-122"/>
              </a:rPr>
              <a:t>创建过程分两步完成</a:t>
            </a:r>
            <a:endParaRPr lang="en-US" altLang="zh-CN" sz="2400" dirty="0">
              <a:latin typeface="华文中宋" pitchFamily="2" charset="-122"/>
              <a:ea typeface="华文中宋" pitchFamily="2" charset="-122"/>
            </a:endParaRPr>
          </a:p>
          <a:p>
            <a:pPr lvl="1">
              <a:lnSpc>
                <a:spcPct val="150000"/>
              </a:lnSpc>
              <a:spcBef>
                <a:spcPts val="600"/>
              </a:spcBef>
              <a:spcAft>
                <a:spcPts val="600"/>
              </a:spcAft>
            </a:pPr>
            <a:r>
              <a:rPr lang="zh-CN" altLang="en-US" dirty="0">
                <a:latin typeface="华文中宋" pitchFamily="2" charset="-122"/>
                <a:ea typeface="华文中宋" pitchFamily="2" charset="-122"/>
              </a:rPr>
              <a:t>第一步</a:t>
            </a:r>
            <a:r>
              <a:rPr lang="en-US" altLang="zh-CN" dirty="0">
                <a:latin typeface="华文中宋" pitchFamily="2" charset="-122"/>
                <a:ea typeface="华文中宋" pitchFamily="2" charset="-122"/>
              </a:rPr>
              <a:t>:</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交换预备主密钥</a:t>
            </a:r>
            <a:endPar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lvl="2">
              <a:lnSpc>
                <a:spcPct val="120000"/>
              </a:lnSpc>
              <a:spcBef>
                <a:spcPts val="600"/>
              </a:spcBef>
              <a:spcAft>
                <a:spcPts val="600"/>
              </a:spcAft>
            </a:pPr>
            <a:r>
              <a:rPr lang="en-US" altLang="zh-CN" sz="20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RSA</a:t>
            </a: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客户端产生一个</a:t>
            </a:r>
            <a:r>
              <a:rPr lang="en-US" altLang="zh-CN" sz="2000" dirty="0">
                <a:latin typeface="华文中宋" pitchFamily="2" charset="-122"/>
                <a:ea typeface="华文中宋" pitchFamily="2" charset="-122"/>
              </a:rPr>
              <a:t>48 </a:t>
            </a:r>
            <a:r>
              <a:rPr lang="zh-CN" altLang="en-US" sz="2000" dirty="0">
                <a:latin typeface="华文中宋" pitchFamily="2" charset="-122"/>
                <a:ea typeface="华文中宋" pitchFamily="2" charset="-122"/>
              </a:rPr>
              <a:t>字节的预备主密钥，并使用服务器的</a:t>
            </a:r>
            <a:r>
              <a:rPr lang="en-US" altLang="zh-CN" sz="2000" dirty="0">
                <a:latin typeface="华文中宋" pitchFamily="2" charset="-122"/>
                <a:ea typeface="华文中宋" pitchFamily="2" charset="-122"/>
              </a:rPr>
              <a:t>RSA </a:t>
            </a:r>
            <a:r>
              <a:rPr lang="zh-CN" altLang="en-US" sz="2000" dirty="0">
                <a:latin typeface="华文中宋" pitchFamily="2" charset="-122"/>
                <a:ea typeface="华文中宋" pitchFamily="2" charset="-122"/>
              </a:rPr>
              <a:t>公钥加密，然后将其发送给服务器。服务器使用自己的私钥解密以得到</a:t>
            </a:r>
            <a:r>
              <a:rPr lang="en-US" altLang="zh-CN" sz="2000" dirty="0">
                <a:latin typeface="华文中宋" pitchFamily="2" charset="-122"/>
                <a:ea typeface="华文中宋" pitchFamily="2" charset="-122"/>
              </a:rPr>
              <a:t>pre_ master _ secret (</a:t>
            </a:r>
            <a:r>
              <a:rPr lang="zh-CN" altLang="en-US" sz="2000" dirty="0">
                <a:latin typeface="华文中宋" pitchFamily="2" charset="-122"/>
                <a:ea typeface="华文中宋" pitchFamily="2" charset="-122"/>
              </a:rPr>
              <a:t>预备主密钥</a:t>
            </a:r>
            <a:r>
              <a:rPr lang="en-US" altLang="zh-CN" sz="2000" dirty="0">
                <a:latin typeface="华文中宋" pitchFamily="2" charset="-122"/>
                <a:ea typeface="华文中宋" pitchFamily="2" charset="-122"/>
              </a:rPr>
              <a:t>)</a:t>
            </a:r>
            <a:endParaRPr lang="zh-CN" altLang="en-US" sz="2000" dirty="0">
              <a:latin typeface="华文中宋" pitchFamily="2" charset="-122"/>
              <a:ea typeface="华文中宋" pitchFamily="2" charset="-122"/>
            </a:endParaRPr>
          </a:p>
          <a:p>
            <a:pPr lvl="2">
              <a:lnSpc>
                <a:spcPct val="120000"/>
              </a:lnSpc>
              <a:spcBef>
                <a:spcPts val="600"/>
              </a:spcBef>
              <a:spcAft>
                <a:spcPts val="600"/>
              </a:spcAft>
            </a:pPr>
            <a:r>
              <a:rPr lang="zh-CN" altLang="en-US" sz="20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匿名</a:t>
            </a:r>
            <a:r>
              <a:rPr lang="en-US" altLang="zh-CN" sz="20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DH</a:t>
            </a: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服务器和客户端各自产生一个</a:t>
            </a:r>
            <a:r>
              <a:rPr lang="en-US" altLang="zh-CN" sz="2000" dirty="0">
                <a:latin typeface="华文中宋" pitchFamily="2" charset="-122"/>
                <a:ea typeface="华文中宋" pitchFamily="2" charset="-122"/>
              </a:rPr>
              <a:t>DH </a:t>
            </a:r>
            <a:r>
              <a:rPr lang="zh-CN" altLang="en-US" sz="2000" dirty="0">
                <a:latin typeface="华文中宋" pitchFamily="2" charset="-122"/>
                <a:ea typeface="华文中宋" pitchFamily="2" charset="-122"/>
              </a:rPr>
              <a:t>公钥值。交换之后，双方再分别做</a:t>
            </a:r>
            <a:r>
              <a:rPr lang="en-US" altLang="zh-CN" sz="2000" dirty="0">
                <a:latin typeface="华文中宋" pitchFamily="2" charset="-122"/>
                <a:ea typeface="华文中宋" pitchFamily="2" charset="-122"/>
              </a:rPr>
              <a:t>DH </a:t>
            </a:r>
            <a:r>
              <a:rPr lang="zh-CN" altLang="en-US" sz="2000" dirty="0">
                <a:latin typeface="华文中宋" pitchFamily="2" charset="-122"/>
                <a:ea typeface="华文中宋" pitchFamily="2" charset="-122"/>
              </a:rPr>
              <a:t>计算来创建共享的预备主密钥</a:t>
            </a:r>
            <a:endParaRPr lang="en-US" altLang="zh-CN" dirty="0">
              <a:latin typeface="华文中宋" pitchFamily="2" charset="-122"/>
              <a:ea typeface="华文中宋" pitchFamily="2" charset="-122"/>
            </a:endParaRPr>
          </a:p>
          <a:p>
            <a:pPr lvl="1">
              <a:lnSpc>
                <a:spcPct val="150000"/>
              </a:lnSpc>
              <a:spcBef>
                <a:spcPts val="600"/>
              </a:spcBef>
              <a:spcAft>
                <a:spcPts val="600"/>
              </a:spcAft>
            </a:pPr>
            <a:r>
              <a:rPr lang="zh-CN" altLang="en-US" dirty="0">
                <a:latin typeface="华文中宋" pitchFamily="2" charset="-122"/>
                <a:ea typeface="华文中宋" pitchFamily="2" charset="-122"/>
              </a:rPr>
              <a:t>第二步</a:t>
            </a:r>
            <a:r>
              <a:rPr lang="en-US" altLang="zh-CN" dirty="0">
                <a:latin typeface="华文中宋" pitchFamily="2" charset="-122"/>
                <a:ea typeface="华文中宋" pitchFamily="2" charset="-122"/>
              </a:rPr>
              <a:t>: </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双方计算主密钥</a:t>
            </a:r>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55</a:t>
            </a:fld>
            <a:endParaRPr lang="en-US" altLang="zh-CN" dirty="0"/>
          </a:p>
        </p:txBody>
      </p:sp>
    </p:spTree>
    <p:extLst>
      <p:ext uri="{BB962C8B-B14F-4D97-AF65-F5344CB8AC3E}">
        <p14:creationId xmlns:p14="http://schemas.microsoft.com/office/powerpoint/2010/main" val="3738140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主密钥的创建</a:t>
            </a:r>
          </a:p>
        </p:txBody>
      </p:sp>
      <p:sp>
        <p:nvSpPr>
          <p:cNvPr id="3" name="内容占位符 2"/>
          <p:cNvSpPr>
            <a:spLocks noGrp="1"/>
          </p:cNvSpPr>
          <p:nvPr>
            <p:ph idx="1"/>
          </p:nvPr>
        </p:nvSpPr>
        <p:spPr>
          <a:xfrm>
            <a:off x="899592" y="1052736"/>
            <a:ext cx="8020569" cy="5400600"/>
          </a:xfrm>
        </p:spPr>
        <p:txBody>
          <a:bodyPr/>
          <a:lstStyle/>
          <a:p>
            <a:pPr>
              <a:lnSpc>
                <a:spcPct val="150000"/>
              </a:lnSpc>
              <a:spcBef>
                <a:spcPts val="600"/>
              </a:spcBef>
              <a:spcAft>
                <a:spcPts val="600"/>
              </a:spcAft>
            </a:pPr>
            <a:r>
              <a:rPr lang="zh-CN" altLang="en-US" sz="2400" dirty="0">
                <a:latin typeface="华文中宋" pitchFamily="2" charset="-122"/>
                <a:ea typeface="华文中宋" pitchFamily="2" charset="-122"/>
              </a:rPr>
              <a:t>创建过程分两步完成</a:t>
            </a:r>
            <a:endParaRPr lang="en-US" altLang="zh-CN" sz="2400" dirty="0">
              <a:latin typeface="华文中宋" pitchFamily="2" charset="-122"/>
              <a:ea typeface="华文中宋" pitchFamily="2" charset="-122"/>
            </a:endParaRPr>
          </a:p>
          <a:p>
            <a:pPr lvl="1">
              <a:lnSpc>
                <a:spcPct val="150000"/>
              </a:lnSpc>
              <a:spcBef>
                <a:spcPts val="600"/>
              </a:spcBef>
              <a:spcAft>
                <a:spcPts val="600"/>
              </a:spcAft>
            </a:pPr>
            <a:r>
              <a:rPr lang="zh-CN" altLang="en-US" dirty="0">
                <a:latin typeface="华文中宋" pitchFamily="2" charset="-122"/>
                <a:ea typeface="华文中宋" pitchFamily="2" charset="-122"/>
              </a:rPr>
              <a:t>第一步</a:t>
            </a:r>
            <a:r>
              <a:rPr lang="en-US" altLang="zh-CN" dirty="0">
                <a:latin typeface="华文中宋" pitchFamily="2" charset="-122"/>
                <a:ea typeface="华文中宋" pitchFamily="2" charset="-122"/>
              </a:rPr>
              <a:t>:</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交换预备主密钥</a:t>
            </a:r>
            <a:endPar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lvl="2">
              <a:lnSpc>
                <a:spcPct val="120000"/>
              </a:lnSpc>
              <a:spcBef>
                <a:spcPts val="600"/>
              </a:spcBef>
              <a:spcAft>
                <a:spcPts val="600"/>
              </a:spcAft>
            </a:pPr>
            <a:r>
              <a:rPr lang="en-US" altLang="zh-CN" sz="20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RSA</a:t>
            </a: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客户端产生一个</a:t>
            </a:r>
            <a:r>
              <a:rPr lang="en-US" altLang="zh-CN" sz="2000" dirty="0">
                <a:latin typeface="华文中宋" pitchFamily="2" charset="-122"/>
                <a:ea typeface="华文中宋" pitchFamily="2" charset="-122"/>
              </a:rPr>
              <a:t>48 </a:t>
            </a:r>
            <a:r>
              <a:rPr lang="zh-CN" altLang="en-US" sz="2000" dirty="0">
                <a:latin typeface="华文中宋" pitchFamily="2" charset="-122"/>
                <a:ea typeface="华文中宋" pitchFamily="2" charset="-122"/>
              </a:rPr>
              <a:t>字节的预备主密钥，并使用服务器的</a:t>
            </a:r>
            <a:r>
              <a:rPr lang="en-US" altLang="zh-CN" sz="2000" dirty="0">
                <a:latin typeface="华文中宋" pitchFamily="2" charset="-122"/>
                <a:ea typeface="华文中宋" pitchFamily="2" charset="-122"/>
              </a:rPr>
              <a:t>RSA </a:t>
            </a:r>
            <a:r>
              <a:rPr lang="zh-CN" altLang="en-US" sz="2000" dirty="0">
                <a:latin typeface="华文中宋" pitchFamily="2" charset="-122"/>
                <a:ea typeface="华文中宋" pitchFamily="2" charset="-122"/>
              </a:rPr>
              <a:t>公钥加密，然后将其发送给服务器。服务器使用自己的私钥解密以得到</a:t>
            </a:r>
            <a:r>
              <a:rPr lang="en-US" altLang="zh-CN" sz="2000" dirty="0">
                <a:latin typeface="华文中宋" pitchFamily="2" charset="-122"/>
                <a:ea typeface="华文中宋" pitchFamily="2" charset="-122"/>
              </a:rPr>
              <a:t>pre_ master _ secret (</a:t>
            </a:r>
            <a:r>
              <a:rPr lang="zh-CN" altLang="en-US" sz="2000" dirty="0">
                <a:latin typeface="华文中宋" pitchFamily="2" charset="-122"/>
                <a:ea typeface="华文中宋" pitchFamily="2" charset="-122"/>
              </a:rPr>
              <a:t>预备主密钥</a:t>
            </a:r>
            <a:r>
              <a:rPr lang="en-US" altLang="zh-CN" sz="2000" dirty="0">
                <a:latin typeface="华文中宋" pitchFamily="2" charset="-122"/>
                <a:ea typeface="华文中宋" pitchFamily="2" charset="-122"/>
              </a:rPr>
              <a:t>)</a:t>
            </a:r>
            <a:endParaRPr lang="zh-CN" altLang="en-US" sz="2000" dirty="0">
              <a:latin typeface="华文中宋" pitchFamily="2" charset="-122"/>
              <a:ea typeface="华文中宋" pitchFamily="2" charset="-122"/>
            </a:endParaRPr>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56</a:t>
            </a:fld>
            <a:endParaRPr lang="en-US" altLang="zh-CN" dirty="0"/>
          </a:p>
        </p:txBody>
      </p:sp>
      <p:pic>
        <p:nvPicPr>
          <p:cNvPr id="49" name="Picture 3" descr="整套电脑-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1561" y="3976092"/>
            <a:ext cx="9144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5" descr="fuwuqi"/>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5974" y="4047530"/>
            <a:ext cx="4714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2"/>
          <p:cNvSpPr>
            <a:spLocks noChangeArrowheads="1"/>
          </p:cNvSpPr>
          <p:nvPr/>
        </p:nvSpPr>
        <p:spPr bwMode="auto">
          <a:xfrm>
            <a:off x="1187624" y="4661892"/>
            <a:ext cx="1049337" cy="398463"/>
          </a:xfrm>
          <a:prstGeom prst="wedgeRoundRectCallout">
            <a:avLst>
              <a:gd name="adj1" fmla="val 65130"/>
              <a:gd name="adj2" fmla="val -111755"/>
              <a:gd name="adj3" fmla="val 16667"/>
            </a:avLst>
          </a:prstGeom>
          <a:solidFill>
            <a:srgbClr val="33CCCC"/>
          </a:solidFill>
          <a:ln w="9525" cap="rnd">
            <a:solidFill>
              <a:srgbClr val="339966"/>
            </a:solidFill>
            <a:prstDash val="sysDot"/>
            <a:miter lim="800000"/>
            <a:headEnd/>
            <a:tailEnd/>
          </a:ln>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client</a:t>
            </a:r>
          </a:p>
        </p:txBody>
      </p:sp>
      <p:sp>
        <p:nvSpPr>
          <p:cNvPr id="52" name="AutoShape 13"/>
          <p:cNvSpPr>
            <a:spLocks noChangeArrowheads="1"/>
          </p:cNvSpPr>
          <p:nvPr/>
        </p:nvSpPr>
        <p:spPr bwMode="auto">
          <a:xfrm>
            <a:off x="7540799" y="4647605"/>
            <a:ext cx="1293812" cy="509587"/>
          </a:xfrm>
          <a:prstGeom prst="wedgeRoundRectCallout">
            <a:avLst>
              <a:gd name="adj1" fmla="val -56102"/>
              <a:gd name="adj2" fmla="val -99741"/>
              <a:gd name="adj3" fmla="val 16667"/>
            </a:avLst>
          </a:prstGeom>
          <a:solidFill>
            <a:srgbClr val="33CCCC"/>
          </a:solidFill>
          <a:ln w="9525" cap="rnd">
            <a:solidFill>
              <a:srgbClr val="339966"/>
            </a:solidFill>
            <a:prstDash val="sysDot"/>
            <a:miter lim="800000"/>
            <a:headEnd/>
            <a:tailEnd/>
          </a:ln>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server</a:t>
            </a:r>
          </a:p>
        </p:txBody>
      </p:sp>
      <p:sp>
        <p:nvSpPr>
          <p:cNvPr id="53" name="Line 4"/>
          <p:cNvSpPr>
            <a:spLocks noChangeShapeType="1"/>
          </p:cNvSpPr>
          <p:nvPr/>
        </p:nvSpPr>
        <p:spPr bwMode="auto">
          <a:xfrm>
            <a:off x="2668414" y="4902398"/>
            <a:ext cx="31378" cy="1550938"/>
          </a:xfrm>
          <a:prstGeom prst="line">
            <a:avLst/>
          </a:prstGeom>
          <a:noFill/>
          <a:ln w="19050">
            <a:solidFill>
              <a:schemeClr val="bg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11"/>
          <p:cNvSpPr>
            <a:spLocks noChangeShapeType="1"/>
          </p:cNvSpPr>
          <p:nvPr/>
        </p:nvSpPr>
        <p:spPr bwMode="auto">
          <a:xfrm>
            <a:off x="7273041" y="4779367"/>
            <a:ext cx="35264" cy="1673969"/>
          </a:xfrm>
          <a:prstGeom prst="line">
            <a:avLst/>
          </a:prstGeom>
          <a:noFill/>
          <a:ln w="19050">
            <a:solidFill>
              <a:schemeClr val="bg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2"/>
          <p:cNvSpPr>
            <a:spLocks noChangeShapeType="1"/>
          </p:cNvSpPr>
          <p:nvPr/>
        </p:nvSpPr>
        <p:spPr bwMode="auto">
          <a:xfrm>
            <a:off x="2915816" y="5373216"/>
            <a:ext cx="4030663" cy="0"/>
          </a:xfrm>
          <a:prstGeom prst="line">
            <a:avLst/>
          </a:prstGeom>
          <a:noFill/>
          <a:ln w="9525">
            <a:solidFill>
              <a:srgbClr val="333399"/>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5"/>
          <p:cNvSpPr>
            <a:spLocks noChangeShapeType="1"/>
          </p:cNvSpPr>
          <p:nvPr/>
        </p:nvSpPr>
        <p:spPr bwMode="auto">
          <a:xfrm flipV="1">
            <a:off x="3003724" y="5949280"/>
            <a:ext cx="4032250" cy="0"/>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Text Box 17"/>
          <p:cNvSpPr txBox="1">
            <a:spLocks noChangeArrowheads="1"/>
          </p:cNvSpPr>
          <p:nvPr/>
        </p:nvSpPr>
        <p:spPr bwMode="auto">
          <a:xfrm>
            <a:off x="3348180" y="5058455"/>
            <a:ext cx="18002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b="1" dirty="0" err="1">
                <a:solidFill>
                  <a:srgbClr val="333399"/>
                </a:solidFill>
                <a:latin typeface="Times New Roman" panose="02020603050405020304" pitchFamily="18" charset="0"/>
              </a:rPr>
              <a:t>ServerCertificate</a:t>
            </a:r>
            <a:endParaRPr kumimoji="1" lang="en-US" altLang="zh-CN" sz="1600" b="1" dirty="0">
              <a:solidFill>
                <a:srgbClr val="333399"/>
              </a:solidFill>
              <a:latin typeface="Times New Roman" panose="02020603050405020304" pitchFamily="18" charset="0"/>
            </a:endParaRPr>
          </a:p>
        </p:txBody>
      </p:sp>
      <p:sp>
        <p:nvSpPr>
          <p:cNvPr id="58" name="Text Box 19"/>
          <p:cNvSpPr txBox="1">
            <a:spLocks noChangeArrowheads="1"/>
          </p:cNvSpPr>
          <p:nvPr/>
        </p:nvSpPr>
        <p:spPr bwMode="auto">
          <a:xfrm>
            <a:off x="5039518" y="5058455"/>
            <a:ext cx="1836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b="1" dirty="0" err="1">
                <a:solidFill>
                  <a:srgbClr val="333399"/>
                </a:solidFill>
                <a:latin typeface="Times New Roman" panose="02020603050405020304" pitchFamily="18" charset="0"/>
              </a:rPr>
              <a:t>ServerHelloDone</a:t>
            </a:r>
            <a:endParaRPr kumimoji="1" lang="en-US" altLang="zh-CN" sz="1600" b="1" dirty="0">
              <a:solidFill>
                <a:srgbClr val="333399"/>
              </a:solidFill>
              <a:latin typeface="Times New Roman" panose="02020603050405020304" pitchFamily="18" charset="0"/>
            </a:endParaRPr>
          </a:p>
        </p:txBody>
      </p:sp>
      <p:sp>
        <p:nvSpPr>
          <p:cNvPr id="59" name="Text Box 24"/>
          <p:cNvSpPr txBox="1">
            <a:spLocks noChangeArrowheads="1"/>
          </p:cNvSpPr>
          <p:nvPr/>
        </p:nvSpPr>
        <p:spPr bwMode="auto">
          <a:xfrm>
            <a:off x="3693735" y="5646419"/>
            <a:ext cx="29093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b="1" dirty="0" err="1">
                <a:solidFill>
                  <a:srgbClr val="333399"/>
                </a:solidFill>
                <a:latin typeface="Times New Roman" panose="02020603050405020304" pitchFamily="18" charset="0"/>
              </a:rPr>
              <a:t>ClientKeyExchange</a:t>
            </a:r>
            <a:r>
              <a:rPr kumimoji="1" lang="en-US" altLang="zh-CN" sz="1600" b="1" dirty="0">
                <a:solidFill>
                  <a:srgbClr val="333399"/>
                </a:solidFill>
                <a:latin typeface="Times New Roman" panose="02020603050405020304" pitchFamily="18" charset="0"/>
              </a:rPr>
              <a:t>:</a:t>
            </a:r>
            <a:r>
              <a:rPr kumimoji="1" lang="zh-CN" altLang="en-US" sz="1600" b="1" dirty="0">
                <a:solidFill>
                  <a:srgbClr val="333399"/>
                </a:solidFill>
                <a:latin typeface="Times New Roman" panose="02020603050405020304" pitchFamily="18" charset="0"/>
              </a:rPr>
              <a:t> 预主密钥</a:t>
            </a:r>
            <a:endParaRPr kumimoji="1" lang="en-US" altLang="zh-CN" sz="1600" b="1" dirty="0">
              <a:solidFill>
                <a:srgbClr val="333399"/>
              </a:solidFill>
              <a:latin typeface="Times New Roman" panose="02020603050405020304" pitchFamily="18" charset="0"/>
            </a:endParaRPr>
          </a:p>
        </p:txBody>
      </p:sp>
    </p:spTree>
    <p:extLst>
      <p:ext uri="{BB962C8B-B14F-4D97-AF65-F5344CB8AC3E}">
        <p14:creationId xmlns:p14="http://schemas.microsoft.com/office/powerpoint/2010/main" val="16082917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 </a:t>
            </a:r>
            <a:r>
              <a:rPr lang="zh-CN" altLang="en-US" dirty="0"/>
              <a:t>主密钥的创建</a:t>
            </a:r>
          </a:p>
        </p:txBody>
      </p:sp>
      <p:sp>
        <p:nvSpPr>
          <p:cNvPr id="3" name="内容占位符 2"/>
          <p:cNvSpPr>
            <a:spLocks noGrp="1"/>
          </p:cNvSpPr>
          <p:nvPr>
            <p:ph idx="1"/>
          </p:nvPr>
        </p:nvSpPr>
        <p:spPr>
          <a:xfrm>
            <a:off x="899592" y="1052736"/>
            <a:ext cx="8020569" cy="5400600"/>
          </a:xfrm>
        </p:spPr>
        <p:txBody>
          <a:bodyPr/>
          <a:lstStyle/>
          <a:p>
            <a:pPr>
              <a:lnSpc>
                <a:spcPct val="150000"/>
              </a:lnSpc>
              <a:spcBef>
                <a:spcPts val="600"/>
              </a:spcBef>
              <a:spcAft>
                <a:spcPts val="600"/>
              </a:spcAft>
            </a:pPr>
            <a:r>
              <a:rPr lang="zh-CN" altLang="en-US" sz="2400" dirty="0">
                <a:latin typeface="华文中宋" pitchFamily="2" charset="-122"/>
                <a:ea typeface="华文中宋" pitchFamily="2" charset="-122"/>
              </a:rPr>
              <a:t>创建过程分两步完成</a:t>
            </a:r>
            <a:endParaRPr lang="en-US" altLang="zh-CN" sz="2400" dirty="0">
              <a:latin typeface="华文中宋" pitchFamily="2" charset="-122"/>
              <a:ea typeface="华文中宋" pitchFamily="2" charset="-122"/>
            </a:endParaRPr>
          </a:p>
          <a:p>
            <a:pPr lvl="1">
              <a:lnSpc>
                <a:spcPct val="150000"/>
              </a:lnSpc>
              <a:spcBef>
                <a:spcPts val="600"/>
              </a:spcBef>
              <a:spcAft>
                <a:spcPts val="600"/>
              </a:spcAft>
            </a:pPr>
            <a:r>
              <a:rPr lang="zh-CN" altLang="en-US" dirty="0">
                <a:latin typeface="华文中宋" pitchFamily="2" charset="-122"/>
                <a:ea typeface="华文中宋" pitchFamily="2" charset="-122"/>
              </a:rPr>
              <a:t>第一步</a:t>
            </a:r>
            <a:r>
              <a:rPr lang="en-US" altLang="zh-CN" dirty="0">
                <a:latin typeface="华文中宋" pitchFamily="2" charset="-122"/>
                <a:ea typeface="华文中宋" pitchFamily="2" charset="-122"/>
              </a:rPr>
              <a:t>:</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交换预备主密钥</a:t>
            </a:r>
            <a:endPar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lvl="2">
              <a:lnSpc>
                <a:spcPct val="120000"/>
              </a:lnSpc>
              <a:spcBef>
                <a:spcPts val="600"/>
              </a:spcBef>
              <a:spcAft>
                <a:spcPts val="600"/>
              </a:spcAft>
            </a:pPr>
            <a:r>
              <a:rPr lang="zh-CN" altLang="en-US" sz="20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匿名</a:t>
            </a:r>
            <a:r>
              <a:rPr lang="en-US" altLang="zh-CN" sz="20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DH</a:t>
            </a:r>
            <a:r>
              <a:rPr lang="en-US" altLang="zh-CN" sz="2000" dirty="0">
                <a:latin typeface="华文中宋" pitchFamily="2" charset="-122"/>
                <a:ea typeface="华文中宋" pitchFamily="2" charset="-122"/>
              </a:rPr>
              <a:t>: </a:t>
            </a:r>
            <a:r>
              <a:rPr lang="zh-CN" altLang="en-US" sz="2000" dirty="0">
                <a:latin typeface="华文中宋" pitchFamily="2" charset="-122"/>
                <a:ea typeface="华文中宋" pitchFamily="2" charset="-122"/>
              </a:rPr>
              <a:t>服务器和客户端各自产生一个</a:t>
            </a:r>
            <a:r>
              <a:rPr lang="en-US" altLang="zh-CN" sz="2000" dirty="0">
                <a:latin typeface="华文中宋" pitchFamily="2" charset="-122"/>
                <a:ea typeface="华文中宋" pitchFamily="2" charset="-122"/>
              </a:rPr>
              <a:t>DH </a:t>
            </a:r>
            <a:r>
              <a:rPr lang="zh-CN" altLang="en-US" sz="2000" dirty="0">
                <a:latin typeface="华文中宋" pitchFamily="2" charset="-122"/>
                <a:ea typeface="华文中宋" pitchFamily="2" charset="-122"/>
              </a:rPr>
              <a:t>公钥值。交换之后，双方再分别做</a:t>
            </a:r>
            <a:r>
              <a:rPr lang="en-US" altLang="zh-CN" sz="2000" dirty="0">
                <a:latin typeface="华文中宋" pitchFamily="2" charset="-122"/>
                <a:ea typeface="华文中宋" pitchFamily="2" charset="-122"/>
              </a:rPr>
              <a:t>DH </a:t>
            </a:r>
            <a:r>
              <a:rPr lang="zh-CN" altLang="en-US" sz="2000" dirty="0">
                <a:latin typeface="华文中宋" pitchFamily="2" charset="-122"/>
                <a:ea typeface="华文中宋" pitchFamily="2" charset="-122"/>
              </a:rPr>
              <a:t>计算来创建共享的预备主密钥</a:t>
            </a:r>
            <a:endParaRPr lang="en-US" altLang="zh-CN" sz="2000" dirty="0">
              <a:latin typeface="华文中宋" pitchFamily="2" charset="-122"/>
              <a:ea typeface="华文中宋" pitchFamily="2" charset="-122"/>
            </a:endParaRPr>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57</a:t>
            </a:fld>
            <a:endParaRPr lang="en-US" altLang="zh-CN" dirty="0"/>
          </a:p>
        </p:txBody>
      </p:sp>
      <p:pic>
        <p:nvPicPr>
          <p:cNvPr id="49" name="Picture 3" descr="整套电脑-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1561" y="3976092"/>
            <a:ext cx="9144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5" descr="fuwuqi"/>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35974" y="4047530"/>
            <a:ext cx="471487"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2"/>
          <p:cNvSpPr>
            <a:spLocks noChangeArrowheads="1"/>
          </p:cNvSpPr>
          <p:nvPr/>
        </p:nvSpPr>
        <p:spPr bwMode="auto">
          <a:xfrm>
            <a:off x="1187624" y="4661892"/>
            <a:ext cx="1049337" cy="398463"/>
          </a:xfrm>
          <a:prstGeom prst="wedgeRoundRectCallout">
            <a:avLst>
              <a:gd name="adj1" fmla="val 65130"/>
              <a:gd name="adj2" fmla="val -111755"/>
              <a:gd name="adj3" fmla="val 16667"/>
            </a:avLst>
          </a:prstGeom>
          <a:solidFill>
            <a:srgbClr val="33CCCC"/>
          </a:solidFill>
          <a:ln w="9525" cap="rnd">
            <a:solidFill>
              <a:srgbClr val="339966"/>
            </a:solidFill>
            <a:prstDash val="sysDot"/>
            <a:miter lim="800000"/>
            <a:headEnd/>
            <a:tailEnd/>
          </a:ln>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client</a:t>
            </a:r>
          </a:p>
        </p:txBody>
      </p:sp>
      <p:sp>
        <p:nvSpPr>
          <p:cNvPr id="52" name="AutoShape 13"/>
          <p:cNvSpPr>
            <a:spLocks noChangeArrowheads="1"/>
          </p:cNvSpPr>
          <p:nvPr/>
        </p:nvSpPr>
        <p:spPr bwMode="auto">
          <a:xfrm>
            <a:off x="7540799" y="4647605"/>
            <a:ext cx="1293812" cy="509587"/>
          </a:xfrm>
          <a:prstGeom prst="wedgeRoundRectCallout">
            <a:avLst>
              <a:gd name="adj1" fmla="val -56102"/>
              <a:gd name="adj2" fmla="val -99741"/>
              <a:gd name="adj3" fmla="val 16667"/>
            </a:avLst>
          </a:prstGeom>
          <a:solidFill>
            <a:srgbClr val="33CCCC"/>
          </a:solidFill>
          <a:ln w="9525" cap="rnd">
            <a:solidFill>
              <a:srgbClr val="339966"/>
            </a:solidFill>
            <a:prstDash val="sysDot"/>
            <a:miter lim="800000"/>
            <a:headEnd/>
            <a:tailEnd/>
          </a:ln>
        </p:spPr>
        <p:txBody>
          <a:bodyPr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kumimoji="1" lang="en-US" altLang="zh-CN">
                <a:latin typeface="Times New Roman" panose="02020603050405020304" pitchFamily="18" charset="0"/>
              </a:rPr>
              <a:t>server</a:t>
            </a:r>
          </a:p>
        </p:txBody>
      </p:sp>
      <p:sp>
        <p:nvSpPr>
          <p:cNvPr id="53" name="Line 4"/>
          <p:cNvSpPr>
            <a:spLocks noChangeShapeType="1"/>
          </p:cNvSpPr>
          <p:nvPr/>
        </p:nvSpPr>
        <p:spPr bwMode="auto">
          <a:xfrm>
            <a:off x="2668414" y="4902398"/>
            <a:ext cx="31378" cy="1550938"/>
          </a:xfrm>
          <a:prstGeom prst="line">
            <a:avLst/>
          </a:prstGeom>
          <a:noFill/>
          <a:ln w="19050">
            <a:solidFill>
              <a:schemeClr val="bg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Line 11"/>
          <p:cNvSpPr>
            <a:spLocks noChangeShapeType="1"/>
          </p:cNvSpPr>
          <p:nvPr/>
        </p:nvSpPr>
        <p:spPr bwMode="auto">
          <a:xfrm>
            <a:off x="7273041" y="4779367"/>
            <a:ext cx="35264" cy="1673969"/>
          </a:xfrm>
          <a:prstGeom prst="line">
            <a:avLst/>
          </a:prstGeom>
          <a:noFill/>
          <a:ln w="19050">
            <a:solidFill>
              <a:schemeClr val="bg2"/>
            </a:solidFill>
            <a:prstDash val="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22"/>
          <p:cNvSpPr>
            <a:spLocks noChangeShapeType="1"/>
          </p:cNvSpPr>
          <p:nvPr/>
        </p:nvSpPr>
        <p:spPr bwMode="auto">
          <a:xfrm>
            <a:off x="2915816" y="5373216"/>
            <a:ext cx="4030663" cy="0"/>
          </a:xfrm>
          <a:prstGeom prst="line">
            <a:avLst/>
          </a:prstGeom>
          <a:noFill/>
          <a:ln w="9525">
            <a:solidFill>
              <a:srgbClr val="333399"/>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15"/>
          <p:cNvSpPr>
            <a:spLocks noChangeShapeType="1"/>
          </p:cNvSpPr>
          <p:nvPr/>
        </p:nvSpPr>
        <p:spPr bwMode="auto">
          <a:xfrm flipV="1">
            <a:off x="3003724" y="5949280"/>
            <a:ext cx="4032250" cy="0"/>
          </a:xfrm>
          <a:prstGeom prst="line">
            <a:avLst/>
          </a:prstGeom>
          <a:noFill/>
          <a:ln w="9525">
            <a:solidFill>
              <a:srgbClr val="333399"/>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Text Box 17"/>
          <p:cNvSpPr txBox="1">
            <a:spLocks noChangeArrowheads="1"/>
          </p:cNvSpPr>
          <p:nvPr/>
        </p:nvSpPr>
        <p:spPr bwMode="auto">
          <a:xfrm>
            <a:off x="2764019" y="4833013"/>
            <a:ext cx="18002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b="1" dirty="0" err="1">
                <a:solidFill>
                  <a:srgbClr val="333399"/>
                </a:solidFill>
                <a:latin typeface="Times New Roman" panose="02020603050405020304" pitchFamily="18" charset="0"/>
              </a:rPr>
              <a:t>ServerCertificate</a:t>
            </a:r>
            <a:endParaRPr kumimoji="1" lang="en-US" altLang="zh-CN" sz="1600" b="1" dirty="0">
              <a:solidFill>
                <a:srgbClr val="333399"/>
              </a:solidFill>
              <a:latin typeface="Times New Roman" panose="02020603050405020304" pitchFamily="18" charset="0"/>
            </a:endParaRPr>
          </a:p>
        </p:txBody>
      </p:sp>
      <p:sp>
        <p:nvSpPr>
          <p:cNvPr id="58" name="Text Box 19"/>
          <p:cNvSpPr txBox="1">
            <a:spLocks noChangeArrowheads="1"/>
          </p:cNvSpPr>
          <p:nvPr/>
        </p:nvSpPr>
        <p:spPr bwMode="auto">
          <a:xfrm>
            <a:off x="5618511" y="4802259"/>
            <a:ext cx="1836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b="1" dirty="0" err="1">
                <a:solidFill>
                  <a:srgbClr val="333399"/>
                </a:solidFill>
                <a:latin typeface="Times New Roman" panose="02020603050405020304" pitchFamily="18" charset="0"/>
              </a:rPr>
              <a:t>ServerHelloDone</a:t>
            </a:r>
            <a:endParaRPr kumimoji="1" lang="en-US" altLang="zh-CN" sz="1600" b="1" dirty="0">
              <a:solidFill>
                <a:srgbClr val="333399"/>
              </a:solidFill>
              <a:latin typeface="Times New Roman" panose="02020603050405020304" pitchFamily="18" charset="0"/>
            </a:endParaRPr>
          </a:p>
        </p:txBody>
      </p:sp>
      <p:sp>
        <p:nvSpPr>
          <p:cNvPr id="59" name="Text Box 24"/>
          <p:cNvSpPr txBox="1">
            <a:spLocks noChangeArrowheads="1"/>
          </p:cNvSpPr>
          <p:nvPr/>
        </p:nvSpPr>
        <p:spPr bwMode="auto">
          <a:xfrm>
            <a:off x="3693735" y="5646419"/>
            <a:ext cx="33801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b="1" dirty="0" err="1">
                <a:solidFill>
                  <a:srgbClr val="333399"/>
                </a:solidFill>
                <a:latin typeface="Times New Roman" panose="02020603050405020304" pitchFamily="18" charset="0"/>
              </a:rPr>
              <a:t>ClientKeyExchange</a:t>
            </a:r>
            <a:r>
              <a:rPr kumimoji="1" lang="en-US" altLang="zh-CN" sz="1600" b="1" dirty="0">
                <a:solidFill>
                  <a:srgbClr val="333399"/>
                </a:solidFill>
                <a:latin typeface="Times New Roman" panose="02020603050405020304" pitchFamily="18" charset="0"/>
              </a:rPr>
              <a:t>: X=</a:t>
            </a:r>
            <a:r>
              <a:rPr kumimoji="1" lang="en-US" altLang="zh-CN" sz="1600" b="1" dirty="0" err="1">
                <a:solidFill>
                  <a:srgbClr val="333399"/>
                </a:solidFill>
                <a:latin typeface="Times New Roman" panose="02020603050405020304" pitchFamily="18" charset="0"/>
              </a:rPr>
              <a:t>a^c</a:t>
            </a:r>
            <a:r>
              <a:rPr kumimoji="1" lang="en-US" altLang="zh-CN" sz="1600" b="1" dirty="0">
                <a:solidFill>
                  <a:srgbClr val="333399"/>
                </a:solidFill>
                <a:latin typeface="Times New Roman" panose="02020603050405020304" pitchFamily="18" charset="0"/>
              </a:rPr>
              <a:t> mod p</a:t>
            </a:r>
          </a:p>
        </p:txBody>
      </p:sp>
      <p:sp>
        <p:nvSpPr>
          <p:cNvPr id="16" name="Text Box 18"/>
          <p:cNvSpPr txBox="1">
            <a:spLocks noChangeArrowheads="1"/>
          </p:cNvSpPr>
          <p:nvPr/>
        </p:nvSpPr>
        <p:spPr bwMode="auto">
          <a:xfrm>
            <a:off x="3722867" y="5082228"/>
            <a:ext cx="34442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1600" b="1" dirty="0" err="1">
                <a:solidFill>
                  <a:srgbClr val="333399"/>
                </a:solidFill>
                <a:latin typeface="Times New Roman" panose="02020603050405020304" pitchFamily="18" charset="0"/>
              </a:rPr>
              <a:t>ServerKeyExchange：Y</a:t>
            </a:r>
            <a:r>
              <a:rPr kumimoji="1" lang="en-US" altLang="zh-CN" sz="1600" b="1" dirty="0">
                <a:solidFill>
                  <a:srgbClr val="333399"/>
                </a:solidFill>
                <a:latin typeface="Times New Roman" panose="02020603050405020304" pitchFamily="18" charset="0"/>
              </a:rPr>
              <a:t>=</a:t>
            </a:r>
            <a:r>
              <a:rPr kumimoji="1" lang="en-US" altLang="zh-CN" sz="1600" b="1" dirty="0" err="1">
                <a:solidFill>
                  <a:srgbClr val="333399"/>
                </a:solidFill>
                <a:latin typeface="Times New Roman" panose="02020603050405020304" pitchFamily="18" charset="0"/>
              </a:rPr>
              <a:t>a^s</a:t>
            </a:r>
            <a:r>
              <a:rPr kumimoji="1" lang="en-US" altLang="zh-CN" sz="1600" b="1" dirty="0">
                <a:solidFill>
                  <a:srgbClr val="333399"/>
                </a:solidFill>
                <a:latin typeface="Times New Roman" panose="02020603050405020304" pitchFamily="18" charset="0"/>
              </a:rPr>
              <a:t> mod p</a:t>
            </a:r>
          </a:p>
        </p:txBody>
      </p:sp>
    </p:spTree>
    <p:extLst>
      <p:ext uri="{BB962C8B-B14F-4D97-AF65-F5344CB8AC3E}">
        <p14:creationId xmlns:p14="http://schemas.microsoft.com/office/powerpoint/2010/main" val="2808077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p:txBody>
          <a:bodyPr/>
          <a:lstStyle/>
          <a:p>
            <a:r>
              <a:rPr lang="en-US" altLang="zh-CN" dirty="0"/>
              <a:t>1. </a:t>
            </a:r>
            <a:r>
              <a:rPr lang="zh-CN" altLang="en-US" dirty="0"/>
              <a:t>主密钥的创建</a:t>
            </a:r>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58</a:t>
            </a:fld>
            <a:endParaRPr lang="en-US" altLang="zh-CN"/>
          </a:p>
        </p:txBody>
      </p:sp>
      <p:pic>
        <p:nvPicPr>
          <p:cNvPr id="12289" name="Picture 1" descr="C:\Documents and Settings\H\Application Data\Tencent\Users\34767271\QQ\WinTemp\RichOle\G7%WWDD%S%9K]R1777TR)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3" y="2433439"/>
            <a:ext cx="8964488" cy="331236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771800" y="1452742"/>
            <a:ext cx="5256584" cy="461665"/>
          </a:xfrm>
          <a:prstGeom prst="rect">
            <a:avLst/>
          </a:prstGeom>
          <a:noFill/>
        </p:spPr>
        <p:txBody>
          <a:bodyPr wrap="square" rtlCol="0">
            <a:spAutoFit/>
          </a:bodyPr>
          <a:lstStyle/>
          <a:p>
            <a:r>
              <a:rPr lang="zh-CN" altLang="en-US" sz="2400" dirty="0">
                <a:solidFill>
                  <a:srgbClr val="FFFF00"/>
                </a:solidFill>
                <a:latin typeface="华文中宋" pitchFamily="2" charset="-122"/>
                <a:ea typeface="华文中宋" pitchFamily="2" charset="-122"/>
              </a:rPr>
              <a:t>客户端和服务器计算主密钥方法</a:t>
            </a:r>
          </a:p>
        </p:txBody>
      </p:sp>
    </p:spTree>
    <p:extLst>
      <p:ext uri="{BB962C8B-B14F-4D97-AF65-F5344CB8AC3E}">
        <p14:creationId xmlns:p14="http://schemas.microsoft.com/office/powerpoint/2010/main" val="1423442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en-US" dirty="0"/>
              <a:t>密码参数产生</a:t>
            </a:r>
          </a:p>
        </p:txBody>
      </p:sp>
      <p:sp>
        <p:nvSpPr>
          <p:cNvPr id="3" name="内容占位符 2"/>
          <p:cNvSpPr>
            <a:spLocks noGrp="1"/>
          </p:cNvSpPr>
          <p:nvPr>
            <p:ph idx="1"/>
          </p:nvPr>
        </p:nvSpPr>
        <p:spPr>
          <a:xfrm>
            <a:off x="827584" y="980728"/>
            <a:ext cx="8020569" cy="3096344"/>
          </a:xfrm>
        </p:spPr>
        <p:txBody>
          <a:bodyPr/>
          <a:lstStyle/>
          <a:p>
            <a:pPr>
              <a:lnSpc>
                <a:spcPct val="130000"/>
              </a:lnSpc>
              <a:spcBef>
                <a:spcPts val="600"/>
              </a:spcBef>
              <a:spcAft>
                <a:spcPts val="600"/>
              </a:spcAft>
            </a:pPr>
            <a:r>
              <a:rPr lang="zh-CN" altLang="en-US" sz="2200" dirty="0">
                <a:latin typeface="华文中宋" pitchFamily="2" charset="-122"/>
                <a:ea typeface="华文中宋" pitchFamily="2" charset="-122"/>
              </a:rPr>
              <a:t>密码规格要求客户端写</a:t>
            </a:r>
            <a:r>
              <a:rPr lang="en-US" altLang="zh-CN" sz="2200" dirty="0">
                <a:latin typeface="华文中宋" pitchFamily="2" charset="-122"/>
                <a:ea typeface="华文中宋" pitchFamily="2" charset="-122"/>
              </a:rPr>
              <a:t>MAC</a:t>
            </a:r>
            <a:r>
              <a:rPr lang="zh-CN" altLang="en-US" sz="2200" dirty="0">
                <a:latin typeface="华文中宋" pitchFamily="2" charset="-122"/>
                <a:ea typeface="华文中宋" pitchFamily="2" charset="-122"/>
              </a:rPr>
              <a:t>值的密钥、服务器写</a:t>
            </a:r>
            <a:r>
              <a:rPr lang="en-US" altLang="zh-CN" sz="2200" dirty="0">
                <a:latin typeface="华文中宋" pitchFamily="2" charset="-122"/>
                <a:ea typeface="华文中宋" pitchFamily="2" charset="-122"/>
              </a:rPr>
              <a:t>MAC</a:t>
            </a:r>
            <a:r>
              <a:rPr lang="zh-CN" altLang="en-US" sz="2200" dirty="0">
                <a:latin typeface="华文中宋" pitchFamily="2" charset="-122"/>
                <a:ea typeface="华文中宋" pitchFamily="2" charset="-122"/>
              </a:rPr>
              <a:t>值密钥、客户端写密钥、服务器写密钥、客户端写初始向量</a:t>
            </a:r>
            <a:r>
              <a:rPr lang="en-US" altLang="zh-CN" sz="2200" dirty="0">
                <a:latin typeface="华文中宋" pitchFamily="2" charset="-122"/>
                <a:ea typeface="华文中宋" pitchFamily="2" charset="-122"/>
              </a:rPr>
              <a:t>IV </a:t>
            </a:r>
            <a:r>
              <a:rPr lang="zh-CN" altLang="en-US" sz="2200" dirty="0">
                <a:latin typeface="华文中宋" pitchFamily="2" charset="-122"/>
                <a:ea typeface="华文中宋" pitchFamily="2" charset="-122"/>
              </a:rPr>
              <a:t>、服务器写初始向量</a:t>
            </a:r>
            <a:r>
              <a:rPr lang="en-US" altLang="zh-CN" sz="2200" dirty="0">
                <a:latin typeface="华文中宋" pitchFamily="2" charset="-122"/>
                <a:ea typeface="华文中宋" pitchFamily="2" charset="-122"/>
              </a:rPr>
              <a:t>IV </a:t>
            </a:r>
            <a:r>
              <a:rPr lang="zh-CN" altLang="en-US" sz="2200" dirty="0">
                <a:latin typeface="华文中宋" pitchFamily="2" charset="-122"/>
                <a:ea typeface="华文中宋" pitchFamily="2" charset="-122"/>
              </a:rPr>
              <a:t>，这些都是</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按顺序由主密钥产生</a:t>
            </a:r>
            <a:r>
              <a:rPr lang="zh-CN" altLang="en-US" sz="2200" dirty="0">
                <a:latin typeface="华文中宋" pitchFamily="2" charset="-122"/>
                <a:ea typeface="华文中宋" pitchFamily="2" charset="-122"/>
              </a:rPr>
              <a:t>的</a:t>
            </a:r>
            <a:endParaRPr lang="en-US" altLang="zh-CN" sz="2200" dirty="0">
              <a:latin typeface="华文中宋" pitchFamily="2" charset="-122"/>
              <a:ea typeface="华文中宋" pitchFamily="2" charset="-122"/>
            </a:endParaRPr>
          </a:p>
          <a:p>
            <a:pPr>
              <a:lnSpc>
                <a:spcPct val="130000"/>
              </a:lnSpc>
              <a:spcBef>
                <a:spcPts val="600"/>
              </a:spcBef>
              <a:spcAft>
                <a:spcPts val="600"/>
              </a:spcAft>
            </a:pPr>
            <a:r>
              <a:rPr lang="zh-CN" altLang="en-US" sz="2200" dirty="0">
                <a:latin typeface="华文中宋" pitchFamily="2" charset="-122"/>
                <a:ea typeface="华文中宋" pitchFamily="2" charset="-122"/>
              </a:rPr>
              <a:t>方法是</a:t>
            </a: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主密钥利用散列函数来产生安全字节序列</a:t>
            </a:r>
            <a:r>
              <a:rPr lang="zh-CN" altLang="en-US" sz="2200" dirty="0">
                <a:latin typeface="华文中宋" pitchFamily="2" charset="-122"/>
                <a:ea typeface="华文中宋" pitchFamily="2" charset="-122"/>
              </a:rPr>
              <a:t>，字节序列足够长以便生成所有需要的参数</a:t>
            </a:r>
          </a:p>
        </p:txBody>
      </p:sp>
      <p:sp>
        <p:nvSpPr>
          <p:cNvPr id="4" name="灯片编号占位符 3"/>
          <p:cNvSpPr>
            <a:spLocks noGrp="1"/>
          </p:cNvSpPr>
          <p:nvPr>
            <p:ph type="sldNum" sz="quarter" idx="11"/>
          </p:nvPr>
        </p:nvSpPr>
        <p:spPr/>
        <p:txBody>
          <a:bodyPr/>
          <a:lstStyle/>
          <a:p>
            <a:fld id="{ECCE4CB5-51F3-4687-9C9F-BEE527CC1AF1}" type="slidenum">
              <a:rPr lang="en-US" altLang="zh-CN" smtClean="0"/>
              <a:pPr/>
              <a:t>59</a:t>
            </a:fld>
            <a:endParaRPr lang="en-US" altLang="zh-CN"/>
          </a:p>
        </p:txBody>
      </p:sp>
      <p:sp>
        <p:nvSpPr>
          <p:cNvPr id="5" name="TextBox 4"/>
          <p:cNvSpPr txBox="1"/>
          <p:nvPr/>
        </p:nvSpPr>
        <p:spPr>
          <a:xfrm>
            <a:off x="6096618" y="3457069"/>
            <a:ext cx="3010199" cy="3093154"/>
          </a:xfrm>
          <a:prstGeom prst="rect">
            <a:avLst/>
          </a:prstGeom>
          <a:noFill/>
          <a:ln>
            <a:solidFill>
              <a:schemeClr val="tx2">
                <a:lumMod val="50000"/>
              </a:schemeClr>
            </a:solidFill>
          </a:ln>
        </p:spPr>
        <p:txBody>
          <a:bodyPr wrap="square" rtlCol="0">
            <a:spAutoFit/>
          </a:bodyPr>
          <a:lstStyle/>
          <a:p>
            <a:pPr marL="342900" indent="-342900">
              <a:spcBef>
                <a:spcPts val="0"/>
              </a:spcBef>
              <a:spcAft>
                <a:spcPts val="600"/>
              </a:spcAft>
              <a:buClr>
                <a:srgbClr val="FFFF00"/>
              </a:buClr>
              <a:buFont typeface="Wingdings" pitchFamily="2" charset="2"/>
              <a:buChar char="v"/>
            </a:pPr>
            <a:r>
              <a:rPr lang="zh-CN" altLang="en-US" sz="2000" dirty="0">
                <a:solidFill>
                  <a:schemeClr val="tx2"/>
                </a:solidFill>
                <a:latin typeface="华文中宋" pitchFamily="2" charset="-122"/>
                <a:ea typeface="华文中宋" pitchFamily="2" charset="-122"/>
              </a:rPr>
              <a:t>计算过程一直</a:t>
            </a:r>
            <a:r>
              <a:rPr lang="zh-CN" altLang="en-US" sz="20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持续到产生足够长的输</a:t>
            </a:r>
            <a:r>
              <a:rPr lang="zh-CN" altLang="en-US" sz="2000" dirty="0">
                <a:solidFill>
                  <a:schemeClr val="tx2"/>
                </a:solidFill>
                <a:latin typeface="华文中宋" pitchFamily="2" charset="-122"/>
                <a:ea typeface="华文中宋" pitchFamily="2" charset="-122"/>
              </a:rPr>
              <a:t>出</a:t>
            </a:r>
            <a:endParaRPr lang="en-US" altLang="zh-CN" sz="2000" dirty="0">
              <a:solidFill>
                <a:schemeClr val="tx2"/>
              </a:solidFill>
              <a:latin typeface="华文中宋" pitchFamily="2" charset="-122"/>
              <a:ea typeface="华文中宋" pitchFamily="2" charset="-122"/>
            </a:endParaRPr>
          </a:p>
          <a:p>
            <a:pPr marL="342900" indent="-342900">
              <a:spcBef>
                <a:spcPts val="0"/>
              </a:spcBef>
              <a:spcAft>
                <a:spcPts val="600"/>
              </a:spcAft>
              <a:buClr>
                <a:srgbClr val="FFFF00"/>
              </a:buClr>
              <a:buFont typeface="Wingdings" pitchFamily="2" charset="2"/>
              <a:buChar char="v"/>
            </a:pPr>
            <a:r>
              <a:rPr lang="zh-CN" altLang="en-US" sz="2000" dirty="0">
                <a:solidFill>
                  <a:schemeClr val="tx2"/>
                </a:solidFill>
                <a:latin typeface="华文中宋" pitchFamily="2" charset="-122"/>
                <a:ea typeface="华文中宋" pitchFamily="2" charset="-122"/>
              </a:rPr>
              <a:t>算法结构的结果相当于一个伪随机函数</a:t>
            </a:r>
          </a:p>
          <a:p>
            <a:pPr marL="342900" indent="-342900">
              <a:spcBef>
                <a:spcPts val="0"/>
              </a:spcBef>
              <a:spcAft>
                <a:spcPts val="600"/>
              </a:spcAft>
              <a:buClr>
                <a:srgbClr val="FFFF00"/>
              </a:buClr>
              <a:buFont typeface="Wingdings" pitchFamily="2" charset="2"/>
              <a:buChar char="v"/>
            </a:pPr>
            <a:r>
              <a:rPr lang="zh-CN" altLang="en-US" sz="2000" dirty="0">
                <a:solidFill>
                  <a:schemeClr val="tx2"/>
                </a:solidFill>
                <a:latin typeface="华文中宋" pitchFamily="2" charset="-122"/>
                <a:ea typeface="华文中宋" pitchFamily="2" charset="-122"/>
              </a:rPr>
              <a:t>主密钥可认为是伪随机函数的种子值</a:t>
            </a:r>
            <a:endParaRPr lang="en-US" altLang="zh-CN" sz="2000" dirty="0">
              <a:solidFill>
                <a:schemeClr val="tx2"/>
              </a:solidFill>
              <a:latin typeface="华文中宋" pitchFamily="2" charset="-122"/>
              <a:ea typeface="华文中宋" pitchFamily="2" charset="-122"/>
            </a:endParaRPr>
          </a:p>
          <a:p>
            <a:pPr marL="342900" indent="-342900">
              <a:spcBef>
                <a:spcPts val="0"/>
              </a:spcBef>
              <a:spcAft>
                <a:spcPts val="600"/>
              </a:spcAft>
              <a:buClr>
                <a:srgbClr val="FFFF00"/>
              </a:buClr>
              <a:buFont typeface="Wingdings" pitchFamily="2" charset="2"/>
              <a:buChar char="v"/>
            </a:pPr>
            <a:r>
              <a:rPr lang="zh-CN" altLang="en-US" sz="2000" dirty="0">
                <a:solidFill>
                  <a:schemeClr val="tx2"/>
                </a:solidFill>
                <a:latin typeface="华文中宋" pitchFamily="2" charset="-122"/>
                <a:ea typeface="华文中宋" pitchFamily="2" charset="-122"/>
              </a:rPr>
              <a:t>客户端和服务器的随机数可认为是增加密码分析复杂度的</a:t>
            </a:r>
            <a:r>
              <a:rPr lang="en-US" altLang="zh-CN" sz="2000" dirty="0">
                <a:solidFill>
                  <a:schemeClr val="tx2"/>
                </a:solidFill>
                <a:latin typeface="华文中宋" pitchFamily="2" charset="-122"/>
                <a:ea typeface="华文中宋" pitchFamily="2" charset="-122"/>
              </a:rPr>
              <a:t>"</a:t>
            </a:r>
            <a:r>
              <a:rPr lang="zh-CN" altLang="en-US" sz="2000" dirty="0">
                <a:solidFill>
                  <a:schemeClr val="tx2"/>
                </a:solidFill>
                <a:latin typeface="华文中宋" pitchFamily="2" charset="-122"/>
                <a:ea typeface="华文中宋" pitchFamily="2" charset="-122"/>
              </a:rPr>
              <a:t>加盐</a:t>
            </a:r>
            <a:r>
              <a:rPr lang="en-US" altLang="zh-CN" sz="2000" dirty="0">
                <a:solidFill>
                  <a:schemeClr val="tx2"/>
                </a:solidFill>
                <a:latin typeface="华文中宋" pitchFamily="2" charset="-122"/>
                <a:ea typeface="华文中宋" pitchFamily="2" charset="-122"/>
              </a:rPr>
              <a:t>"</a:t>
            </a:r>
            <a:endParaRPr lang="zh-CN" altLang="en-US" sz="2000" dirty="0">
              <a:solidFill>
                <a:schemeClr val="tx2"/>
              </a:solidFill>
              <a:latin typeface="华文中宋" pitchFamily="2" charset="-122"/>
              <a:ea typeface="华文中宋" pitchFamily="2" charset="-122"/>
            </a:endParaRPr>
          </a:p>
        </p:txBody>
      </p:sp>
      <p:pic>
        <p:nvPicPr>
          <p:cNvPr id="6" name="图片 5">
            <a:extLst>
              <a:ext uri="{FF2B5EF4-FFF2-40B4-BE49-F238E27FC236}">
                <a16:creationId xmlns:a16="http://schemas.microsoft.com/office/drawing/2014/main" id="{11561B7F-1AAF-4D6A-942A-5E19CC995704}"/>
              </a:ext>
            </a:extLst>
          </p:cNvPr>
          <p:cNvPicPr>
            <a:picLocks noChangeAspect="1"/>
          </p:cNvPicPr>
          <p:nvPr/>
        </p:nvPicPr>
        <p:blipFill>
          <a:blip r:embed="rId3"/>
          <a:stretch>
            <a:fillRect/>
          </a:stretch>
        </p:blipFill>
        <p:spPr>
          <a:xfrm>
            <a:off x="395536" y="3717032"/>
            <a:ext cx="5610817" cy="2376264"/>
          </a:xfrm>
          <a:prstGeom prst="rect">
            <a:avLst/>
          </a:prstGeom>
        </p:spPr>
      </p:pic>
    </p:spTree>
    <p:extLst>
      <p:ext uri="{BB962C8B-B14F-4D97-AF65-F5344CB8AC3E}">
        <p14:creationId xmlns:p14="http://schemas.microsoft.com/office/powerpoint/2010/main" val="3810264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9716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effectLst/>
              </a:rPr>
              <a:t>10</a:t>
            </a:r>
            <a:r>
              <a:rPr lang="zh-CN" altLang="en-US" dirty="0">
                <a:effectLst/>
              </a:rPr>
              <a:t>大</a:t>
            </a:r>
            <a:r>
              <a:rPr lang="en-US" altLang="zh-CN" dirty="0">
                <a:effectLst/>
              </a:rPr>
              <a:t>Web</a:t>
            </a:r>
            <a:r>
              <a:rPr lang="zh-CN" altLang="en-US" dirty="0">
                <a:effectLst/>
              </a:rPr>
              <a:t>应用程序安全问题</a:t>
            </a:r>
            <a:endParaRPr lang="zh-CN" altLang="en-US" dirty="0"/>
          </a:p>
        </p:txBody>
      </p:sp>
      <p:sp>
        <p:nvSpPr>
          <p:cNvPr id="2" name="灯片编号占位符 1"/>
          <p:cNvSpPr>
            <a:spLocks noGrp="1"/>
          </p:cNvSpPr>
          <p:nvPr>
            <p:ph type="sldNum" sz="quarter" idx="11"/>
          </p:nvPr>
        </p:nvSpPr>
        <p:spPr/>
        <p:txBody>
          <a:bodyPr/>
          <a:lstStyle/>
          <a:p>
            <a:fld id="{286E7960-0927-4C5F-9709-06C36A8BCF30}" type="slidenum">
              <a:rPr lang="en-US" altLang="zh-CN" smtClean="0"/>
              <a:pPr/>
              <a:t>6</a:t>
            </a:fld>
            <a:endParaRPr lang="en-US" altLang="zh-CN"/>
          </a:p>
        </p:txBody>
      </p:sp>
      <p:sp>
        <p:nvSpPr>
          <p:cNvPr id="5" name="矩形 4"/>
          <p:cNvSpPr/>
          <p:nvPr/>
        </p:nvSpPr>
        <p:spPr>
          <a:xfrm>
            <a:off x="1016714" y="1158511"/>
            <a:ext cx="7841766" cy="787075"/>
          </a:xfrm>
          <a:prstGeom prst="rect">
            <a:avLst/>
          </a:prstGeom>
        </p:spPr>
        <p:txBody>
          <a:bodyPr wrap="square">
            <a:spAutoFit/>
          </a:bodyPr>
          <a:lstStyle/>
          <a:p>
            <a:pPr algn="ctr">
              <a:lnSpc>
                <a:spcPct val="150000"/>
              </a:lnSpc>
            </a:pPr>
            <a:r>
              <a:rPr lang="zh-CN" altLang="en-US" sz="1600" dirty="0"/>
              <a:t>国外研究机构统计其中跨站脚本漏洞、注入类问题、任意文件执行、不安全的对象直接引用分别占安全性攻击的</a:t>
            </a:r>
            <a:r>
              <a:rPr lang="en-US" altLang="zh-CN" sz="1600" dirty="0"/>
              <a:t>25%</a:t>
            </a:r>
            <a:r>
              <a:rPr lang="zh-CN" altLang="en-US" sz="1600" dirty="0"/>
              <a:t>、</a:t>
            </a:r>
            <a:r>
              <a:rPr lang="en-US" altLang="zh-CN" sz="1600" dirty="0"/>
              <a:t>15%</a:t>
            </a:r>
            <a:r>
              <a:rPr lang="zh-CN" altLang="en-US" sz="1600" dirty="0"/>
              <a:t>、</a:t>
            </a:r>
            <a:r>
              <a:rPr lang="en-US" altLang="zh-CN" sz="1600" dirty="0"/>
              <a:t>10%</a:t>
            </a:r>
            <a:r>
              <a:rPr lang="zh-CN" altLang="en-US" sz="1600" dirty="0"/>
              <a:t>、</a:t>
            </a:r>
            <a:r>
              <a:rPr lang="en-US" altLang="zh-CN" sz="1600" dirty="0"/>
              <a:t>8%</a:t>
            </a:r>
            <a:endParaRPr lang="zh-CN" altLang="en-US" sz="1600" dirty="0">
              <a:solidFill>
                <a:srgbClr val="FFFF00"/>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555400374"/>
              </p:ext>
            </p:extLst>
          </p:nvPr>
        </p:nvGraphicFramePr>
        <p:xfrm>
          <a:off x="944706" y="2108545"/>
          <a:ext cx="7985782" cy="4205496"/>
        </p:xfrm>
        <a:graphic>
          <a:graphicData uri="http://schemas.openxmlformats.org/drawingml/2006/table">
            <a:tbl>
              <a:tblPr/>
              <a:tblGrid>
                <a:gridCol w="633941">
                  <a:extLst>
                    <a:ext uri="{9D8B030D-6E8A-4147-A177-3AD203B41FA5}">
                      <a16:colId xmlns:a16="http://schemas.microsoft.com/office/drawing/2014/main" val="2800517399"/>
                    </a:ext>
                  </a:extLst>
                </a:gridCol>
                <a:gridCol w="1711993">
                  <a:extLst>
                    <a:ext uri="{9D8B030D-6E8A-4147-A177-3AD203B41FA5}">
                      <a16:colId xmlns:a16="http://schemas.microsoft.com/office/drawing/2014/main" val="3554705812"/>
                    </a:ext>
                  </a:extLst>
                </a:gridCol>
                <a:gridCol w="5639848">
                  <a:extLst>
                    <a:ext uri="{9D8B030D-6E8A-4147-A177-3AD203B41FA5}">
                      <a16:colId xmlns:a16="http://schemas.microsoft.com/office/drawing/2014/main" val="2008427889"/>
                    </a:ext>
                  </a:extLst>
                </a:gridCol>
              </a:tblGrid>
              <a:tr h="247499">
                <a:tc>
                  <a:txBody>
                    <a:bodyPr/>
                    <a:lstStyle/>
                    <a:p>
                      <a:pPr algn="ctr" latinLnBrk="0"/>
                      <a:r>
                        <a:rPr lang="zh-CN" altLang="en-US" sz="1200" dirty="0">
                          <a:effectLst/>
                          <a:latin typeface="微软雅黑" panose="020B0503020204020204" pitchFamily="34" charset="-122"/>
                          <a:ea typeface="微软雅黑" panose="020B0503020204020204" pitchFamily="34" charset="-122"/>
                        </a:rPr>
                        <a:t>序号</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solidFill>
                      <a:srgbClr val="D9D9D9"/>
                    </a:solidFill>
                  </a:tcPr>
                </a:tc>
                <a:tc>
                  <a:txBody>
                    <a:bodyPr/>
                    <a:lstStyle/>
                    <a:p>
                      <a:pPr algn="ctr" latinLnBrk="0"/>
                      <a:r>
                        <a:rPr lang="zh-CN" altLang="en-US" sz="1200" dirty="0">
                          <a:effectLst/>
                          <a:latin typeface="微软雅黑" panose="020B0503020204020204" pitchFamily="34" charset="-122"/>
                          <a:ea typeface="微软雅黑" panose="020B0503020204020204" pitchFamily="34" charset="-122"/>
                        </a:rPr>
                        <a:t>内容</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solidFill>
                      <a:srgbClr val="D9D9D9"/>
                    </a:solidFill>
                  </a:tcPr>
                </a:tc>
                <a:tc>
                  <a:txBody>
                    <a:bodyPr/>
                    <a:lstStyle/>
                    <a:p>
                      <a:pPr algn="ctr" latinLnBrk="0"/>
                      <a:r>
                        <a:rPr lang="zh-CN" altLang="en-US" sz="1200" dirty="0">
                          <a:effectLst/>
                          <a:latin typeface="微软雅黑" panose="020B0503020204020204" pitchFamily="34" charset="-122"/>
                          <a:ea typeface="微软雅黑" panose="020B0503020204020204" pitchFamily="34" charset="-122"/>
                        </a:rPr>
                        <a:t>说明</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solidFill>
                      <a:srgbClr val="D9D9D9"/>
                    </a:solidFill>
                  </a:tcPr>
                </a:tc>
                <a:extLst>
                  <a:ext uri="{0D108BD9-81ED-4DB2-BD59-A6C34878D82A}">
                    <a16:rowId xmlns:a16="http://schemas.microsoft.com/office/drawing/2014/main" val="329252742"/>
                  </a:ext>
                </a:extLst>
              </a:tr>
              <a:tr h="473476">
                <a:tc>
                  <a:txBody>
                    <a:bodyPr/>
                    <a:lstStyle/>
                    <a:p>
                      <a:pPr algn="ctr" latinLnBrk="0"/>
                      <a:r>
                        <a:rPr lang="en-US" altLang="zh-CN" sz="1200" dirty="0">
                          <a:effectLst/>
                          <a:latin typeface="微软雅黑" panose="020B0503020204020204" pitchFamily="34" charset="-122"/>
                          <a:ea typeface="微软雅黑" panose="020B0503020204020204" pitchFamily="34" charset="-122"/>
                        </a:rPr>
                        <a:t>1</a:t>
                      </a:r>
                      <a:endParaRPr lang="zh-CN" altLang="en-US" sz="1200" dirty="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dirty="0">
                          <a:effectLst/>
                          <a:latin typeface="微软雅黑" panose="020B0503020204020204" pitchFamily="34" charset="-122"/>
                          <a:ea typeface="微软雅黑" panose="020B0503020204020204" pitchFamily="34" charset="-122"/>
                        </a:rPr>
                        <a:t>跨站脚本漏洞</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应用程序直接将来自使用者的执行请求送回浏览器执行，使得攻击者可获取使用者的</a:t>
                      </a:r>
                      <a:r>
                        <a:rPr lang="en-US" altLang="zh-CN" sz="1200" dirty="0">
                          <a:effectLst/>
                          <a:latin typeface="微软雅黑" panose="020B0503020204020204" pitchFamily="34" charset="-122"/>
                          <a:ea typeface="微软雅黑" panose="020B0503020204020204" pitchFamily="34" charset="-122"/>
                        </a:rPr>
                        <a:t>Cookie</a:t>
                      </a:r>
                      <a:r>
                        <a:rPr lang="zh-CN" altLang="en-US" sz="1200" dirty="0">
                          <a:effectLst/>
                          <a:latin typeface="微软雅黑" panose="020B0503020204020204" pitchFamily="34" charset="-122"/>
                          <a:ea typeface="微软雅黑" panose="020B0503020204020204" pitchFamily="34" charset="-122"/>
                        </a:rPr>
                        <a:t>或</a:t>
                      </a:r>
                      <a:r>
                        <a:rPr lang="en-US" altLang="zh-CN" sz="1200" dirty="0">
                          <a:effectLst/>
                          <a:latin typeface="微软雅黑" panose="020B0503020204020204" pitchFamily="34" charset="-122"/>
                          <a:ea typeface="微软雅黑" panose="020B0503020204020204" pitchFamily="34" charset="-122"/>
                        </a:rPr>
                        <a:t>Session</a:t>
                      </a:r>
                      <a:r>
                        <a:rPr lang="zh-CN" altLang="en-US" sz="1200" dirty="0">
                          <a:effectLst/>
                          <a:latin typeface="微软雅黑" panose="020B0503020204020204" pitchFamily="34" charset="-122"/>
                          <a:ea typeface="微软雅黑" panose="020B0503020204020204" pitchFamily="34" charset="-122"/>
                        </a:rPr>
                        <a:t>信息而直接以使用者身份登陆</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2881052232"/>
                  </a:ext>
                </a:extLst>
              </a:tr>
              <a:tr h="432048">
                <a:tc>
                  <a:txBody>
                    <a:bodyPr/>
                    <a:lstStyle/>
                    <a:p>
                      <a:pPr algn="ctr" latinLnBrk="0"/>
                      <a:r>
                        <a:rPr lang="en-US" altLang="zh-CN" sz="1200">
                          <a:effectLst/>
                          <a:latin typeface="微软雅黑" panose="020B0503020204020204" pitchFamily="34" charset="-122"/>
                          <a:ea typeface="微软雅黑" panose="020B0503020204020204" pitchFamily="34" charset="-122"/>
                        </a:rPr>
                        <a:t>2</a:t>
                      </a:r>
                      <a:endParaRPr lang="zh-CN" altLang="en-US" sz="120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a:effectLst/>
                          <a:latin typeface="微软雅黑" panose="020B0503020204020204" pitchFamily="34" charset="-122"/>
                          <a:ea typeface="微软雅黑" panose="020B0503020204020204" pitchFamily="34" charset="-122"/>
                        </a:rPr>
                        <a:t>注入类问题</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应用程序执行在将用户输入变为命令或查询语句的一部分时没有做过滤，</a:t>
                      </a:r>
                      <a:r>
                        <a:rPr lang="en-US" altLang="zh-CN" sz="1200" dirty="0">
                          <a:effectLst/>
                          <a:latin typeface="微软雅黑" panose="020B0503020204020204" pitchFamily="34" charset="-122"/>
                          <a:ea typeface="微软雅黑" panose="020B0503020204020204" pitchFamily="34" charset="-122"/>
                        </a:rPr>
                        <a:t>SQL </a:t>
                      </a:r>
                      <a:r>
                        <a:rPr lang="zh-CN" altLang="en-US" sz="1200" dirty="0">
                          <a:effectLst/>
                          <a:latin typeface="微软雅黑" panose="020B0503020204020204" pitchFamily="34" charset="-122"/>
                          <a:ea typeface="微软雅黑" panose="020B0503020204020204" pitchFamily="34" charset="-122"/>
                        </a:rPr>
                        <a:t>注入</a:t>
                      </a:r>
                      <a:r>
                        <a:rPr lang="en-US" altLang="zh-CN" sz="1200" dirty="0">
                          <a:effectLst/>
                          <a:latin typeface="微软雅黑" panose="020B0503020204020204" pitchFamily="34" charset="-122"/>
                          <a:ea typeface="微软雅黑" panose="020B0503020204020204" pitchFamily="34" charset="-122"/>
                        </a:rPr>
                        <a:t>, </a:t>
                      </a:r>
                      <a:r>
                        <a:rPr lang="zh-CN" altLang="en-US" sz="1200" dirty="0">
                          <a:effectLst/>
                          <a:latin typeface="微软雅黑" panose="020B0503020204020204" pitchFamily="34" charset="-122"/>
                          <a:ea typeface="微软雅黑" panose="020B0503020204020204" pitchFamily="34" charset="-122"/>
                        </a:rPr>
                        <a:t>命令注入等攻击包括在内</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2654426850"/>
                  </a:ext>
                </a:extLst>
              </a:tr>
              <a:tr h="247499">
                <a:tc>
                  <a:txBody>
                    <a:bodyPr/>
                    <a:lstStyle/>
                    <a:p>
                      <a:pPr algn="ctr" latinLnBrk="0"/>
                      <a:r>
                        <a:rPr lang="en-US" altLang="zh-CN" sz="1200">
                          <a:effectLst/>
                          <a:latin typeface="微软雅黑" panose="020B0503020204020204" pitchFamily="34" charset="-122"/>
                          <a:ea typeface="微软雅黑" panose="020B0503020204020204" pitchFamily="34" charset="-122"/>
                        </a:rPr>
                        <a:t>3</a:t>
                      </a:r>
                      <a:endParaRPr lang="zh-CN" altLang="en-US" sz="120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a:effectLst/>
                          <a:latin typeface="微软雅黑" panose="020B0503020204020204" pitchFamily="34" charset="-122"/>
                          <a:ea typeface="微软雅黑" panose="020B0503020204020204" pitchFamily="34" charset="-122"/>
                        </a:rPr>
                        <a:t>任意文件执行</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应用程序引入来自外部的恶意文件并执行</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151887303"/>
                  </a:ext>
                </a:extLst>
              </a:tr>
              <a:tr h="328565">
                <a:tc>
                  <a:txBody>
                    <a:bodyPr/>
                    <a:lstStyle/>
                    <a:p>
                      <a:pPr algn="ctr" latinLnBrk="0"/>
                      <a:r>
                        <a:rPr lang="en-US" altLang="zh-CN" sz="1200">
                          <a:effectLst/>
                          <a:latin typeface="微软雅黑" panose="020B0503020204020204" pitchFamily="34" charset="-122"/>
                          <a:ea typeface="微软雅黑" panose="020B0503020204020204" pitchFamily="34" charset="-122"/>
                        </a:rPr>
                        <a:t>4</a:t>
                      </a:r>
                      <a:endParaRPr lang="zh-CN" altLang="en-US" sz="120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a:effectLst/>
                          <a:latin typeface="微软雅黑" panose="020B0503020204020204" pitchFamily="34" charset="-122"/>
                          <a:ea typeface="微软雅黑" panose="020B0503020204020204" pitchFamily="34" charset="-122"/>
                        </a:rPr>
                        <a:t>不安全的对象直接引用</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dirty="0">
                          <a:effectLst/>
                          <a:latin typeface="微软雅黑" panose="020B0503020204020204" pitchFamily="34" charset="-122"/>
                          <a:ea typeface="微软雅黑" panose="020B0503020204020204" pitchFamily="34" charset="-122"/>
                        </a:rPr>
                        <a:t>攻击者利用</a:t>
                      </a:r>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应用程序本身的文件操作功能读取系统上任意文件或重要资料</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821491081"/>
                  </a:ext>
                </a:extLst>
              </a:tr>
              <a:tr h="504056">
                <a:tc>
                  <a:txBody>
                    <a:bodyPr/>
                    <a:lstStyle/>
                    <a:p>
                      <a:pPr algn="ctr" latinLnBrk="0"/>
                      <a:r>
                        <a:rPr lang="en-US" altLang="zh-CN" sz="1200">
                          <a:effectLst/>
                          <a:latin typeface="微软雅黑" panose="020B0503020204020204" pitchFamily="34" charset="-122"/>
                          <a:ea typeface="微软雅黑" panose="020B0503020204020204" pitchFamily="34" charset="-122"/>
                        </a:rPr>
                        <a:t>5</a:t>
                      </a:r>
                      <a:endParaRPr lang="zh-CN" altLang="en-US" sz="120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a:effectLst/>
                          <a:latin typeface="微软雅黑" panose="020B0503020204020204" pitchFamily="34" charset="-122"/>
                          <a:ea typeface="微软雅黑" panose="020B0503020204020204" pitchFamily="34" charset="-122"/>
                        </a:rPr>
                        <a:t>跨站请求截断攻击</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dirty="0">
                          <a:effectLst/>
                          <a:latin typeface="微软雅黑" panose="020B0503020204020204" pitchFamily="34" charset="-122"/>
                          <a:ea typeface="微软雅黑" panose="020B0503020204020204" pitchFamily="34" charset="-122"/>
                        </a:rPr>
                        <a:t>已登入</a:t>
                      </a:r>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应用程序的合法使用者执行恶意的</a:t>
                      </a:r>
                      <a:r>
                        <a:rPr lang="en-US" altLang="zh-CN" sz="1200" dirty="0">
                          <a:effectLst/>
                          <a:latin typeface="微软雅黑" panose="020B0503020204020204" pitchFamily="34" charset="-122"/>
                          <a:ea typeface="微软雅黑" panose="020B0503020204020204" pitchFamily="34" charset="-122"/>
                        </a:rPr>
                        <a:t>HTTP</a:t>
                      </a:r>
                      <a:r>
                        <a:rPr lang="zh-CN" altLang="en-US" sz="1200" dirty="0">
                          <a:effectLst/>
                          <a:latin typeface="微软雅黑" panose="020B0503020204020204" pitchFamily="34" charset="-122"/>
                          <a:ea typeface="微软雅黑" panose="020B0503020204020204" pitchFamily="34" charset="-122"/>
                        </a:rPr>
                        <a:t>指令，但</a:t>
                      </a:r>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应用程式却当成合法需求处理，使得恶意指令被正常执行</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1862432540"/>
                  </a:ext>
                </a:extLst>
              </a:tr>
              <a:tr h="494998">
                <a:tc>
                  <a:txBody>
                    <a:bodyPr/>
                    <a:lstStyle/>
                    <a:p>
                      <a:pPr algn="ctr" latinLnBrk="0"/>
                      <a:r>
                        <a:rPr lang="en-US" altLang="zh-CN" sz="1200">
                          <a:effectLst/>
                          <a:latin typeface="微软雅黑" panose="020B0503020204020204" pitchFamily="34" charset="-122"/>
                          <a:ea typeface="微软雅黑" panose="020B0503020204020204" pitchFamily="34" charset="-122"/>
                        </a:rPr>
                        <a:t>6</a:t>
                      </a:r>
                      <a:endParaRPr lang="zh-CN" altLang="en-US" sz="120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a:effectLst/>
                          <a:latin typeface="微软雅黑" panose="020B0503020204020204" pitchFamily="34" charset="-122"/>
                          <a:ea typeface="微软雅黑" panose="020B0503020204020204" pitchFamily="34" charset="-122"/>
                        </a:rPr>
                        <a:t>信息泄露</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应用程序的执行错误信息中包含敏感资料，可能包括系统文件路径，内部</a:t>
                      </a:r>
                      <a:r>
                        <a:rPr lang="en-US" altLang="zh-CN" sz="1200" dirty="0">
                          <a:effectLst/>
                          <a:latin typeface="微软雅黑" panose="020B0503020204020204" pitchFamily="34" charset="-122"/>
                          <a:ea typeface="微软雅黑" panose="020B0503020204020204" pitchFamily="34" charset="-122"/>
                        </a:rPr>
                        <a:t>IP</a:t>
                      </a:r>
                      <a:r>
                        <a:rPr lang="zh-CN" altLang="en-US" sz="1200" dirty="0">
                          <a:effectLst/>
                          <a:latin typeface="微软雅黑" panose="020B0503020204020204" pitchFamily="34" charset="-122"/>
                          <a:ea typeface="微软雅黑" panose="020B0503020204020204" pitchFamily="34" charset="-122"/>
                        </a:rPr>
                        <a:t>地址等</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1164594721"/>
                  </a:ext>
                </a:extLst>
              </a:tr>
              <a:tr h="369098">
                <a:tc>
                  <a:txBody>
                    <a:bodyPr/>
                    <a:lstStyle/>
                    <a:p>
                      <a:pPr algn="ctr" latinLnBrk="0"/>
                      <a:r>
                        <a:rPr lang="en-US" altLang="zh-CN" sz="1200">
                          <a:effectLst/>
                          <a:latin typeface="微软雅黑" panose="020B0503020204020204" pitchFamily="34" charset="-122"/>
                          <a:ea typeface="微软雅黑" panose="020B0503020204020204" pitchFamily="34" charset="-122"/>
                        </a:rPr>
                        <a:t>7</a:t>
                      </a:r>
                      <a:endParaRPr lang="zh-CN" altLang="en-US" sz="120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a:effectLst/>
                          <a:latin typeface="微软雅黑" panose="020B0503020204020204" pitchFamily="34" charset="-122"/>
                          <a:ea typeface="微软雅黑" panose="020B0503020204020204" pitchFamily="34" charset="-122"/>
                        </a:rPr>
                        <a:t>用户验证和</a:t>
                      </a:r>
                      <a:r>
                        <a:rPr lang="en-US" sz="1200">
                          <a:effectLst/>
                          <a:latin typeface="微软雅黑" panose="020B0503020204020204" pitchFamily="34" charset="-122"/>
                          <a:ea typeface="微软雅黑" panose="020B0503020204020204" pitchFamily="34" charset="-122"/>
                        </a:rPr>
                        <a:t>Session</a:t>
                      </a:r>
                      <a:r>
                        <a:rPr lang="zh-CN" altLang="en-US" sz="1200">
                          <a:effectLst/>
                          <a:latin typeface="微软雅黑" panose="020B0503020204020204" pitchFamily="34" charset="-122"/>
                          <a:ea typeface="微软雅黑" panose="020B0503020204020204" pitchFamily="34" charset="-122"/>
                        </a:rPr>
                        <a:t>管理缺陷</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应用程序中自行撰写的身份验证相关功能有缺陷</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4147029392"/>
                  </a:ext>
                </a:extLst>
              </a:tr>
              <a:tr h="360040">
                <a:tc>
                  <a:txBody>
                    <a:bodyPr/>
                    <a:lstStyle/>
                    <a:p>
                      <a:pPr algn="ctr" latinLnBrk="0"/>
                      <a:r>
                        <a:rPr lang="en-US" altLang="zh-CN" sz="1200">
                          <a:effectLst/>
                          <a:latin typeface="微软雅黑" panose="020B0503020204020204" pitchFamily="34" charset="-122"/>
                          <a:ea typeface="微软雅黑" panose="020B0503020204020204" pitchFamily="34" charset="-122"/>
                        </a:rPr>
                        <a:t>8</a:t>
                      </a:r>
                      <a:endParaRPr lang="zh-CN" altLang="en-US" sz="120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a:effectLst/>
                          <a:latin typeface="微软雅黑" panose="020B0503020204020204" pitchFamily="34" charset="-122"/>
                          <a:ea typeface="微软雅黑" panose="020B0503020204020204" pitchFamily="34" charset="-122"/>
                        </a:rPr>
                        <a:t>不安全的加密存储</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应用程序没有对敏感性资料使用加密、使用较弱的加密演算法或将密钥储存于容易被获取之处</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799442687"/>
                  </a:ext>
                </a:extLst>
              </a:tr>
              <a:tr h="247499">
                <a:tc>
                  <a:txBody>
                    <a:bodyPr/>
                    <a:lstStyle/>
                    <a:p>
                      <a:pPr algn="ctr" latinLnBrk="0"/>
                      <a:r>
                        <a:rPr lang="en-US" altLang="zh-CN" sz="1200">
                          <a:effectLst/>
                          <a:latin typeface="微软雅黑" panose="020B0503020204020204" pitchFamily="34" charset="-122"/>
                          <a:ea typeface="微软雅黑" panose="020B0503020204020204" pitchFamily="34" charset="-122"/>
                        </a:rPr>
                        <a:t>9</a:t>
                      </a:r>
                      <a:endParaRPr lang="zh-CN" altLang="en-US" sz="120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a:effectLst/>
                          <a:latin typeface="微软雅黑" panose="020B0503020204020204" pitchFamily="34" charset="-122"/>
                          <a:ea typeface="微软雅黑" panose="020B0503020204020204" pitchFamily="34" charset="-122"/>
                        </a:rPr>
                        <a:t>不安全的通信</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en-US" altLang="zh-CN" sz="1200" dirty="0">
                          <a:effectLst/>
                          <a:latin typeface="微软雅黑" panose="020B0503020204020204" pitchFamily="34" charset="-122"/>
                          <a:ea typeface="微软雅黑" panose="020B0503020204020204" pitchFamily="34" charset="-122"/>
                        </a:rPr>
                        <a:t>Web</a:t>
                      </a:r>
                      <a:r>
                        <a:rPr lang="zh-CN" altLang="en-US" sz="1200" dirty="0">
                          <a:effectLst/>
                          <a:latin typeface="微软雅黑" panose="020B0503020204020204" pitchFamily="34" charset="-122"/>
                          <a:ea typeface="微软雅黑" panose="020B0503020204020204" pitchFamily="34" charset="-122"/>
                        </a:rPr>
                        <a:t>应用经常在需要传输敏感信息时没有使用加密协议</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3485658205"/>
                  </a:ext>
                </a:extLst>
              </a:tr>
              <a:tr h="494998">
                <a:tc>
                  <a:txBody>
                    <a:bodyPr/>
                    <a:lstStyle/>
                    <a:p>
                      <a:pPr algn="ctr" latinLnBrk="0"/>
                      <a:r>
                        <a:rPr lang="en-US" altLang="zh-CN" sz="1200">
                          <a:effectLst/>
                          <a:latin typeface="微软雅黑" panose="020B0503020204020204" pitchFamily="34" charset="-122"/>
                          <a:ea typeface="微软雅黑" panose="020B0503020204020204" pitchFamily="34" charset="-122"/>
                        </a:rPr>
                        <a:t>10</a:t>
                      </a:r>
                      <a:endParaRPr lang="zh-CN" altLang="en-US" sz="1200">
                        <a:effectLst/>
                        <a:latin typeface="微软雅黑" panose="020B0503020204020204" pitchFamily="34" charset="-122"/>
                        <a:ea typeface="微软雅黑" panose="020B0503020204020204" pitchFamily="34" charset="-122"/>
                      </a:endParaRP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a:effectLst/>
                          <a:latin typeface="微软雅黑" panose="020B0503020204020204" pitchFamily="34" charset="-122"/>
                          <a:ea typeface="微软雅黑" panose="020B0503020204020204" pitchFamily="34" charset="-122"/>
                        </a:rPr>
                        <a:t>没有对</a:t>
                      </a:r>
                      <a:r>
                        <a:rPr lang="en-US" altLang="zh-CN" sz="1200">
                          <a:effectLst/>
                          <a:latin typeface="微软雅黑" panose="020B0503020204020204" pitchFamily="34" charset="-122"/>
                          <a:ea typeface="微软雅黑" panose="020B0503020204020204" pitchFamily="34" charset="-122"/>
                        </a:rPr>
                        <a:t>URL</a:t>
                      </a:r>
                      <a:r>
                        <a:rPr lang="zh-CN" altLang="en-US" sz="1200">
                          <a:effectLst/>
                          <a:latin typeface="微软雅黑" panose="020B0503020204020204" pitchFamily="34" charset="-122"/>
                          <a:ea typeface="微软雅黑" panose="020B0503020204020204" pitchFamily="34" charset="-122"/>
                        </a:rPr>
                        <a:t>路径进行限制</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tc>
                  <a:txBody>
                    <a:bodyPr/>
                    <a:lstStyle/>
                    <a:p>
                      <a:pPr algn="ctr" latinLnBrk="0"/>
                      <a:r>
                        <a:rPr lang="zh-CN" altLang="en-US" sz="1200" dirty="0">
                          <a:effectLst/>
                          <a:latin typeface="微软雅黑" panose="020B0503020204020204" pitchFamily="34" charset="-122"/>
                          <a:ea typeface="微软雅黑" panose="020B0503020204020204" pitchFamily="34" charset="-122"/>
                        </a:rPr>
                        <a:t>某些网页因为没有权限控制，使得攻击者可透过网址直接存取</a:t>
                      </a:r>
                    </a:p>
                  </a:txBody>
                  <a:tcPr marL="30937" marR="30937" marT="0" marB="0"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w="50800" prst="hardEdge"/>
                      <a:lightRig rig="flood" dir="t"/>
                    </a:cell3D>
                  </a:tcPr>
                </a:tc>
                <a:extLst>
                  <a:ext uri="{0D108BD9-81ED-4DB2-BD59-A6C34878D82A}">
                    <a16:rowId xmlns:a16="http://schemas.microsoft.com/office/drawing/2014/main" val="4029924396"/>
                  </a:ext>
                </a:extLst>
              </a:tr>
            </a:tbl>
          </a:graphicData>
        </a:graphic>
      </p:graphicFrame>
    </p:spTree>
    <p:extLst>
      <p:ext uri="{BB962C8B-B14F-4D97-AF65-F5344CB8AC3E}">
        <p14:creationId xmlns:p14="http://schemas.microsoft.com/office/powerpoint/2010/main" val="3087559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766888" y="765175"/>
            <a:ext cx="6045200" cy="844550"/>
          </a:xfrm>
        </p:spPr>
        <p:txBody>
          <a:bodyPr/>
          <a:lstStyle/>
          <a:p>
            <a:r>
              <a:rPr lang="zh-CN" altLang="en-US" b="1"/>
              <a:t>密钥协商的形象化比喻</a:t>
            </a:r>
          </a:p>
        </p:txBody>
      </p:sp>
      <p:sp>
        <p:nvSpPr>
          <p:cNvPr id="38915" name="Text Box 4"/>
          <p:cNvSpPr txBox="1">
            <a:spLocks noChangeArrowheads="1"/>
          </p:cNvSpPr>
          <p:nvPr/>
        </p:nvSpPr>
        <p:spPr bwMode="auto">
          <a:xfrm>
            <a:off x="827584" y="1844824"/>
            <a:ext cx="8316416"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b="1" dirty="0"/>
              <a:t>假设</a:t>
            </a:r>
            <a:r>
              <a:rPr lang="en-US" altLang="zh-CN" b="1" dirty="0"/>
              <a:t>SSL</a:t>
            </a:r>
            <a:r>
              <a:rPr lang="zh-CN" altLang="en-US" b="1" dirty="0"/>
              <a:t>客户端</a:t>
            </a:r>
            <a:r>
              <a:rPr lang="en-US" altLang="zh-CN" b="1" dirty="0"/>
              <a:t>C</a:t>
            </a:r>
            <a:r>
              <a:rPr lang="zh-CN" altLang="en-US" b="1" dirty="0"/>
              <a:t>与</a:t>
            </a:r>
            <a:r>
              <a:rPr lang="en-US" altLang="zh-CN" b="1" dirty="0"/>
              <a:t>SSL</a:t>
            </a:r>
            <a:r>
              <a:rPr lang="zh-CN" altLang="en-US" b="1" dirty="0"/>
              <a:t>服务器端</a:t>
            </a:r>
            <a:r>
              <a:rPr lang="en-US" altLang="zh-CN" b="1" dirty="0"/>
              <a:t>S</a:t>
            </a:r>
            <a:r>
              <a:rPr lang="zh-CN" altLang="en-US" b="1" dirty="0"/>
              <a:t>通信，加密后的消息放在方括号</a:t>
            </a:r>
            <a:r>
              <a:rPr lang="en-US" altLang="zh-CN" b="1" dirty="0"/>
              <a:t>[]</a:t>
            </a:r>
            <a:r>
              <a:rPr lang="zh-CN" altLang="en-US" b="1" dirty="0"/>
              <a:t>里，以区别于明文消息。双方的处理动作的说明用圆括号（）括起。</a:t>
            </a:r>
          </a:p>
          <a:p>
            <a:pPr algn="just" eaLnBrk="1" hangingPunct="1">
              <a:spcBef>
                <a:spcPct val="50000"/>
              </a:spcBef>
            </a:pPr>
            <a:r>
              <a:rPr lang="en-US" altLang="zh-CN" b="1" dirty="0"/>
              <a:t>C</a:t>
            </a:r>
            <a:r>
              <a:rPr lang="zh-CN" altLang="en-US" b="1" dirty="0"/>
              <a:t>：我想和你安全的通话，我这里的对称加密算法有</a:t>
            </a:r>
            <a:r>
              <a:rPr lang="en-US" altLang="zh-CN" b="1" dirty="0"/>
              <a:t>DES,RC5,</a:t>
            </a:r>
            <a:r>
              <a:rPr lang="zh-CN" altLang="en-US" b="1" dirty="0"/>
              <a:t>密钥交换算法有</a:t>
            </a:r>
            <a:r>
              <a:rPr lang="en-US" altLang="zh-CN" b="1" dirty="0"/>
              <a:t>RSA</a:t>
            </a:r>
            <a:r>
              <a:rPr lang="zh-CN" altLang="en-US" b="1" dirty="0"/>
              <a:t>和</a:t>
            </a:r>
            <a:r>
              <a:rPr lang="en-US" altLang="zh-CN" b="1" dirty="0"/>
              <a:t>DH</a:t>
            </a:r>
            <a:r>
              <a:rPr lang="zh-CN" altLang="en-US" b="1" dirty="0"/>
              <a:t>，摘要算法有</a:t>
            </a:r>
            <a:r>
              <a:rPr lang="en-US" altLang="zh-CN" b="1" dirty="0"/>
              <a:t>MD5</a:t>
            </a:r>
            <a:r>
              <a:rPr lang="zh-CN" altLang="en-US" b="1" dirty="0"/>
              <a:t>和</a:t>
            </a:r>
            <a:r>
              <a:rPr lang="en-US" altLang="zh-CN" b="1" dirty="0"/>
              <a:t>SHA</a:t>
            </a:r>
            <a:r>
              <a:rPr lang="zh-CN" altLang="en-US" b="1" dirty="0"/>
              <a:t>。</a:t>
            </a:r>
          </a:p>
          <a:p>
            <a:pPr algn="just" eaLnBrk="1" hangingPunct="1">
              <a:spcBef>
                <a:spcPct val="50000"/>
              </a:spcBef>
            </a:pPr>
            <a:r>
              <a:rPr lang="en-US" altLang="zh-CN" b="1" dirty="0"/>
              <a:t>S</a:t>
            </a:r>
            <a:r>
              <a:rPr lang="zh-CN" altLang="en-US" b="1" dirty="0"/>
              <a:t>：我们用</a:t>
            </a:r>
            <a:r>
              <a:rPr lang="en-US" altLang="zh-CN" b="1" dirty="0"/>
              <a:t>DES</a:t>
            </a:r>
            <a:r>
              <a:rPr lang="zh-CN" altLang="en-US" b="1" dirty="0"/>
              <a:t>－</a:t>
            </a:r>
            <a:r>
              <a:rPr lang="en-US" altLang="zh-CN" b="1" dirty="0"/>
              <a:t>RSA</a:t>
            </a:r>
            <a:r>
              <a:rPr lang="zh-CN" altLang="en-US" b="1" dirty="0"/>
              <a:t>－</a:t>
            </a:r>
            <a:r>
              <a:rPr lang="en-US" altLang="zh-CN" b="1" dirty="0"/>
              <a:t>SHA</a:t>
            </a:r>
            <a:r>
              <a:rPr lang="zh-CN" altLang="en-US" b="1" dirty="0"/>
              <a:t>这对组合好了。 </a:t>
            </a:r>
            <a:br>
              <a:rPr lang="zh-CN" altLang="en-US" b="1" dirty="0"/>
            </a:br>
            <a:r>
              <a:rPr lang="zh-CN" altLang="en-US" b="1" dirty="0"/>
              <a:t>这是我的证书，里面有我的名字和公钥，你拿去验证一下我的身份（把证书发给</a:t>
            </a:r>
            <a:r>
              <a:rPr lang="en-US" altLang="zh-CN" b="1" dirty="0"/>
              <a:t>C</a:t>
            </a:r>
            <a:r>
              <a:rPr lang="zh-CN" altLang="en-US" b="1" dirty="0"/>
              <a:t>）</a:t>
            </a:r>
            <a:r>
              <a:rPr lang="zh-CN" altLang="en-US" b="1" dirty="0">
                <a:solidFill>
                  <a:srgbClr val="FFFFFF"/>
                </a:solidFill>
              </a:rPr>
              <a:t>。</a:t>
            </a:r>
          </a:p>
        </p:txBody>
      </p:sp>
    </p:spTree>
    <p:extLst>
      <p:ext uri="{BB962C8B-B14F-4D97-AF65-F5344CB8AC3E}">
        <p14:creationId xmlns:p14="http://schemas.microsoft.com/office/powerpoint/2010/main" val="827879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ext Box 4"/>
          <p:cNvSpPr txBox="1">
            <a:spLocks noChangeArrowheads="1"/>
          </p:cNvSpPr>
          <p:nvPr/>
        </p:nvSpPr>
        <p:spPr bwMode="auto">
          <a:xfrm>
            <a:off x="899592" y="2060848"/>
            <a:ext cx="8244408"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b="1" dirty="0"/>
              <a:t>C</a:t>
            </a:r>
            <a:r>
              <a:rPr lang="zh-CN" altLang="en-US" b="1" dirty="0"/>
              <a:t>：（查看证书上</a:t>
            </a:r>
            <a:r>
              <a:rPr lang="en-US" altLang="zh-CN" b="1" dirty="0"/>
              <a:t>S</a:t>
            </a:r>
            <a:r>
              <a:rPr lang="zh-CN" altLang="en-US" b="1" dirty="0"/>
              <a:t>的名字，并通过手头已有的</a:t>
            </a:r>
            <a:r>
              <a:rPr lang="en-US" altLang="zh-CN" b="1" dirty="0"/>
              <a:t>CA</a:t>
            </a:r>
            <a:r>
              <a:rPr lang="zh-CN" altLang="en-US" b="1" dirty="0"/>
              <a:t>的证书验证</a:t>
            </a:r>
            <a:r>
              <a:rPr lang="en-US" altLang="zh-CN" b="1" dirty="0"/>
              <a:t>S</a:t>
            </a:r>
            <a:r>
              <a:rPr lang="zh-CN" altLang="en-US" b="1" dirty="0"/>
              <a:t>的证书的真实性，如果有误， 发出警告并断开连接，这一步保证了公钥的真实性）</a:t>
            </a:r>
          </a:p>
          <a:p>
            <a:pPr algn="just" eaLnBrk="1" hangingPunct="1">
              <a:spcBef>
                <a:spcPct val="50000"/>
              </a:spcBef>
            </a:pPr>
            <a:r>
              <a:rPr lang="zh-CN" altLang="en-US" b="1" dirty="0"/>
              <a:t> （产生一份秘密消息</a:t>
            </a:r>
            <a:r>
              <a:rPr lang="en-US" altLang="zh-CN" b="1" dirty="0"/>
              <a:t>——</a:t>
            </a:r>
            <a:r>
              <a:rPr lang="zh-CN" altLang="en-US" b="1" dirty="0"/>
              <a:t>称为</a:t>
            </a:r>
            <a:r>
              <a:rPr lang="en-US" altLang="zh-CN" b="1" dirty="0" err="1"/>
              <a:t>pre_master_secret</a:t>
            </a:r>
            <a:r>
              <a:rPr lang="en-US" altLang="zh-CN" b="1" dirty="0"/>
              <a:t> </a:t>
            </a:r>
            <a:r>
              <a:rPr lang="zh-CN" altLang="en-US" b="1" dirty="0"/>
              <a:t>，以后用于对初始化向量和</a:t>
            </a:r>
            <a:r>
              <a:rPr lang="en-US" altLang="zh-CN" b="1" dirty="0" err="1"/>
              <a:t>hmac</a:t>
            </a:r>
            <a:r>
              <a:rPr lang="zh-CN" altLang="en-US" b="1" dirty="0"/>
              <a:t>进行加密，然后用</a:t>
            </a:r>
            <a:r>
              <a:rPr lang="en-US" altLang="zh-CN" b="1" dirty="0"/>
              <a:t>S</a:t>
            </a:r>
            <a:r>
              <a:rPr lang="zh-CN" altLang="en-US" b="1" dirty="0"/>
              <a:t>的公钥加密成为</a:t>
            </a:r>
            <a:r>
              <a:rPr lang="en-US" altLang="zh-CN" b="1" dirty="0" err="1"/>
              <a:t>ClientKeyExchange</a:t>
            </a:r>
            <a:r>
              <a:rPr lang="zh-CN" altLang="en-US" b="1" dirty="0"/>
              <a:t>） </a:t>
            </a:r>
          </a:p>
        </p:txBody>
      </p:sp>
      <p:sp>
        <p:nvSpPr>
          <p:cNvPr id="39939" name="Rectangle 6"/>
          <p:cNvSpPr>
            <a:spLocks noGrp="1" noChangeArrowheads="1"/>
          </p:cNvSpPr>
          <p:nvPr>
            <p:ph type="title"/>
          </p:nvPr>
        </p:nvSpPr>
        <p:spPr>
          <a:xfrm>
            <a:off x="1766888" y="765175"/>
            <a:ext cx="6045200" cy="844550"/>
          </a:xfrm>
          <a:noFill/>
        </p:spPr>
        <p:txBody>
          <a:bodyPr/>
          <a:lstStyle/>
          <a:p>
            <a:r>
              <a:rPr lang="zh-CN" altLang="en-US" b="1"/>
              <a:t>密钥协商的形象化比喻</a:t>
            </a:r>
          </a:p>
        </p:txBody>
      </p:sp>
    </p:spTree>
    <p:extLst>
      <p:ext uri="{BB962C8B-B14F-4D97-AF65-F5344CB8AC3E}">
        <p14:creationId xmlns:p14="http://schemas.microsoft.com/office/powerpoint/2010/main" val="38319968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755576" y="1916832"/>
            <a:ext cx="8410346"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b="1" dirty="0"/>
              <a:t>C:</a:t>
            </a:r>
            <a:r>
              <a:rPr lang="zh-CN" altLang="en-US" b="1" dirty="0"/>
              <a:t>我生成了一份秘密消息，并用你的公钥加密传给你了</a:t>
            </a:r>
          </a:p>
          <a:p>
            <a:pPr algn="just" eaLnBrk="1" hangingPunct="1">
              <a:spcBef>
                <a:spcPct val="50000"/>
              </a:spcBef>
            </a:pPr>
            <a:r>
              <a:rPr lang="zh-CN" altLang="en-US" b="1" dirty="0"/>
              <a:t>（把</a:t>
            </a:r>
            <a:r>
              <a:rPr lang="en-US" altLang="zh-CN" b="1" dirty="0" err="1"/>
              <a:t>ClientKeyExchange</a:t>
            </a:r>
            <a:r>
              <a:rPr lang="zh-CN" altLang="en-US" b="1" dirty="0"/>
              <a:t>发给</a:t>
            </a:r>
            <a:r>
              <a:rPr lang="en-US" altLang="zh-CN" b="1" dirty="0"/>
              <a:t>S</a:t>
            </a:r>
            <a:r>
              <a:rPr lang="zh-CN" altLang="en-US" b="1" dirty="0"/>
              <a:t>）</a:t>
            </a:r>
          </a:p>
          <a:p>
            <a:pPr algn="just" eaLnBrk="1" hangingPunct="1">
              <a:spcBef>
                <a:spcPct val="50000"/>
              </a:spcBef>
            </a:pPr>
            <a:r>
              <a:rPr lang="zh-CN" altLang="en-US" b="1" dirty="0"/>
              <a:t> 注意：下面我要用加密办法给你发消息了！ </a:t>
            </a:r>
          </a:p>
          <a:p>
            <a:pPr algn="just" eaLnBrk="1" hangingPunct="1">
              <a:spcBef>
                <a:spcPct val="50000"/>
              </a:spcBef>
            </a:pPr>
            <a:r>
              <a:rPr lang="zh-CN" altLang="en-US" b="1" dirty="0"/>
              <a:t>（将秘密消息进行处理，生成加密密钥，加密初始化向量和</a:t>
            </a:r>
            <a:r>
              <a:rPr lang="en-US" altLang="zh-CN" b="1" dirty="0" err="1"/>
              <a:t>hmac</a:t>
            </a:r>
            <a:r>
              <a:rPr lang="zh-CN" altLang="en-US" b="1" dirty="0"/>
              <a:t>的密钥）</a:t>
            </a:r>
          </a:p>
          <a:p>
            <a:pPr algn="just" eaLnBrk="1" hangingPunct="1">
              <a:spcBef>
                <a:spcPct val="50000"/>
              </a:spcBef>
            </a:pPr>
            <a:r>
              <a:rPr lang="zh-CN" altLang="en-US" b="1" dirty="0"/>
              <a:t> </a:t>
            </a:r>
            <a:r>
              <a:rPr lang="en-US" altLang="zh-CN" b="1" dirty="0"/>
              <a:t>[</a:t>
            </a:r>
            <a:r>
              <a:rPr lang="zh-CN" altLang="en-US" b="1" dirty="0"/>
              <a:t>我说完了</a:t>
            </a:r>
            <a:r>
              <a:rPr lang="en-US" altLang="zh-CN" b="1" dirty="0"/>
              <a:t>] </a:t>
            </a:r>
            <a:endParaRPr lang="en-US" altLang="zh-CN" b="1" dirty="0">
              <a:latin typeface="Tahoma" panose="020B0604030504040204" pitchFamily="34" charset="0"/>
            </a:endParaRPr>
          </a:p>
        </p:txBody>
      </p:sp>
      <p:sp>
        <p:nvSpPr>
          <p:cNvPr id="40963" name="Rectangle 5"/>
          <p:cNvSpPr>
            <a:spLocks noGrp="1" noChangeArrowheads="1"/>
          </p:cNvSpPr>
          <p:nvPr>
            <p:ph type="title"/>
          </p:nvPr>
        </p:nvSpPr>
        <p:spPr>
          <a:xfrm>
            <a:off x="1766888" y="765175"/>
            <a:ext cx="6045200" cy="844550"/>
          </a:xfrm>
          <a:noFill/>
        </p:spPr>
        <p:txBody>
          <a:bodyPr/>
          <a:lstStyle/>
          <a:p>
            <a:r>
              <a:rPr lang="zh-CN" altLang="en-US" b="1"/>
              <a:t>密钥协商的形象化比喻</a:t>
            </a:r>
          </a:p>
        </p:txBody>
      </p:sp>
    </p:spTree>
    <p:extLst>
      <p:ext uri="{BB962C8B-B14F-4D97-AF65-F5344CB8AC3E}">
        <p14:creationId xmlns:p14="http://schemas.microsoft.com/office/powerpoint/2010/main" val="1343279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ext Box 4"/>
          <p:cNvSpPr txBox="1">
            <a:spLocks noChangeArrowheads="1"/>
          </p:cNvSpPr>
          <p:nvPr/>
        </p:nvSpPr>
        <p:spPr bwMode="auto">
          <a:xfrm>
            <a:off x="887952" y="1988840"/>
            <a:ext cx="82915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en-US" altLang="zh-CN" b="1" dirty="0"/>
              <a:t>S</a:t>
            </a:r>
            <a:r>
              <a:rPr lang="zh-CN" altLang="en-US" b="1" dirty="0"/>
              <a:t>：（用自己的私钥对</a:t>
            </a:r>
            <a:r>
              <a:rPr lang="en-US" altLang="zh-CN" b="1" dirty="0" err="1"/>
              <a:t>ClientKeyExchange</a:t>
            </a:r>
            <a:r>
              <a:rPr lang="zh-CN" altLang="en-US" b="1" dirty="0"/>
              <a:t>解密，然后将秘密消息进行处理，生成加密密钥， </a:t>
            </a:r>
            <a:br>
              <a:rPr lang="zh-CN" altLang="en-US" b="1" dirty="0"/>
            </a:br>
            <a:r>
              <a:rPr lang="zh-CN" altLang="en-US" b="1" dirty="0"/>
              <a:t>加密初始化向量和</a:t>
            </a:r>
            <a:r>
              <a:rPr lang="en-US" altLang="zh-CN" b="1" dirty="0" err="1"/>
              <a:t>hmac</a:t>
            </a:r>
            <a:r>
              <a:rPr lang="zh-CN" altLang="en-US" b="1" dirty="0"/>
              <a:t>的密钥，这时双方已经安全的协商出一套加密办法了）</a:t>
            </a:r>
          </a:p>
          <a:p>
            <a:pPr eaLnBrk="1" hangingPunct="1">
              <a:spcBef>
                <a:spcPct val="50000"/>
              </a:spcBef>
            </a:pPr>
            <a:r>
              <a:rPr lang="zh-CN" altLang="en-US" b="1" dirty="0"/>
              <a:t>注意：我也要开始用加密办法给你发消息了！ </a:t>
            </a:r>
            <a:br>
              <a:rPr lang="zh-CN" altLang="en-US" b="1" dirty="0"/>
            </a:br>
            <a:r>
              <a:rPr lang="en-US" altLang="zh-CN" b="1" dirty="0"/>
              <a:t>[</a:t>
            </a:r>
            <a:r>
              <a:rPr lang="zh-CN" altLang="en-US" b="1" dirty="0"/>
              <a:t>我说完了</a:t>
            </a:r>
            <a:r>
              <a:rPr lang="en-US" altLang="zh-CN" b="1" dirty="0"/>
              <a:t>]</a:t>
            </a:r>
          </a:p>
          <a:p>
            <a:pPr algn="just" eaLnBrk="1" hangingPunct="1">
              <a:spcBef>
                <a:spcPct val="50000"/>
              </a:spcBef>
            </a:pPr>
            <a:r>
              <a:rPr lang="en-US" altLang="zh-CN" b="1" dirty="0"/>
              <a:t>C: [</a:t>
            </a:r>
            <a:r>
              <a:rPr lang="zh-CN" altLang="en-US" b="1" dirty="0"/>
              <a:t>我的秘密是</a:t>
            </a:r>
            <a:r>
              <a:rPr lang="en-US" altLang="zh-CN" b="1" dirty="0"/>
              <a:t>...]</a:t>
            </a:r>
          </a:p>
          <a:p>
            <a:pPr algn="just" eaLnBrk="1" hangingPunct="1">
              <a:spcBef>
                <a:spcPct val="50000"/>
              </a:spcBef>
            </a:pPr>
            <a:r>
              <a:rPr lang="en-US" altLang="zh-CN" b="1" dirty="0"/>
              <a:t>S: [</a:t>
            </a:r>
            <a:r>
              <a:rPr lang="zh-CN" altLang="en-US" b="1" dirty="0"/>
              <a:t>其它人不会听到的</a:t>
            </a:r>
            <a:r>
              <a:rPr lang="en-US" altLang="zh-CN" b="1" dirty="0"/>
              <a:t>...] </a:t>
            </a:r>
          </a:p>
        </p:txBody>
      </p:sp>
      <p:sp>
        <p:nvSpPr>
          <p:cNvPr id="41987" name="Rectangle 6"/>
          <p:cNvSpPr>
            <a:spLocks noGrp="1" noChangeArrowheads="1"/>
          </p:cNvSpPr>
          <p:nvPr>
            <p:ph type="title"/>
          </p:nvPr>
        </p:nvSpPr>
        <p:spPr>
          <a:xfrm>
            <a:off x="1766888" y="765175"/>
            <a:ext cx="6045200" cy="844550"/>
          </a:xfrm>
          <a:noFill/>
        </p:spPr>
        <p:txBody>
          <a:bodyPr/>
          <a:lstStyle/>
          <a:p>
            <a:r>
              <a:rPr lang="zh-CN" altLang="en-US" b="1"/>
              <a:t>密钥协商的形象化比喻</a:t>
            </a:r>
          </a:p>
        </p:txBody>
      </p:sp>
    </p:spTree>
    <p:extLst>
      <p:ext uri="{BB962C8B-B14F-4D97-AF65-F5344CB8AC3E}">
        <p14:creationId xmlns:p14="http://schemas.microsoft.com/office/powerpoint/2010/main" val="22236495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1115616" y="116632"/>
            <a:ext cx="7467600" cy="715962"/>
          </a:xfrm>
        </p:spPr>
        <p:txBody>
          <a:bodyPr/>
          <a:lstStyle/>
          <a:p>
            <a:r>
              <a:rPr lang="en-US" altLang="zh-CN" dirty="0"/>
              <a:t>6.2.2  SSL</a:t>
            </a:r>
            <a:r>
              <a:rPr lang="zh-CN" altLang="en-US" dirty="0"/>
              <a:t>记录协议</a:t>
            </a:r>
            <a:endParaRPr lang="en-US" altLang="zh-CN" dirty="0"/>
          </a:p>
        </p:txBody>
      </p:sp>
      <p:sp>
        <p:nvSpPr>
          <p:cNvPr id="191491" name="Rectangle 3"/>
          <p:cNvSpPr>
            <a:spLocks noGrp="1" noChangeArrowheads="1"/>
          </p:cNvSpPr>
          <p:nvPr>
            <p:ph idx="1"/>
          </p:nvPr>
        </p:nvSpPr>
        <p:spPr>
          <a:xfrm>
            <a:off x="755576" y="1124744"/>
            <a:ext cx="8136904" cy="4752528"/>
          </a:xfrm>
        </p:spPr>
        <p:txBody>
          <a:bodyPr/>
          <a:lstStyle/>
          <a:p>
            <a:pPr>
              <a:lnSpc>
                <a:spcPct val="150000"/>
              </a:lnSpc>
              <a:spcBef>
                <a:spcPts val="600"/>
              </a:spcBef>
              <a:spcAft>
                <a:spcPts val="1200"/>
              </a:spcAft>
            </a:pP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记录协议为每一个</a:t>
            </a: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连接提供以下两种服务：</a:t>
            </a:r>
          </a:p>
          <a:p>
            <a:pPr lvl="1">
              <a:lnSpc>
                <a:spcPct val="150000"/>
              </a:lnSpc>
              <a:spcBef>
                <a:spcPts val="60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机密性</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(Confidentiality)</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en-US" altLang="zh-CN" dirty="0">
                <a:latin typeface="华文中宋" pitchFamily="2" charset="-122"/>
                <a:ea typeface="华文中宋" pitchFamily="2" charset="-122"/>
              </a:rPr>
              <a:t>SSL</a:t>
            </a:r>
            <a:r>
              <a:rPr lang="zh-CN" altLang="en-US" dirty="0">
                <a:latin typeface="华文中宋" pitchFamily="2" charset="-122"/>
                <a:ea typeface="华文中宋" pitchFamily="2" charset="-122"/>
              </a:rPr>
              <a:t>记录协议会协助双方产生一把共有的密钥，利用这把密钥来对</a:t>
            </a:r>
            <a:r>
              <a:rPr lang="en-US" altLang="zh-CN" dirty="0">
                <a:latin typeface="华文中宋" pitchFamily="2" charset="-122"/>
                <a:ea typeface="华文中宋" pitchFamily="2" charset="-122"/>
              </a:rPr>
              <a:t>SSL</a:t>
            </a:r>
            <a:r>
              <a:rPr lang="zh-CN" altLang="en-US" dirty="0">
                <a:latin typeface="华文中宋" pitchFamily="2" charset="-122"/>
                <a:ea typeface="华文中宋" pitchFamily="2" charset="-122"/>
              </a:rPr>
              <a:t>所传送的数据做传统式加密</a:t>
            </a:r>
          </a:p>
          <a:p>
            <a:pPr lvl="1">
              <a:lnSpc>
                <a:spcPct val="150000"/>
              </a:lnSpc>
              <a:spcBef>
                <a:spcPts val="60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消息完整性</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(Message Integrity)</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en-US" altLang="zh-CN" dirty="0">
                <a:latin typeface="华文中宋" pitchFamily="2" charset="-122"/>
                <a:ea typeface="华文中宋" pitchFamily="2" charset="-122"/>
              </a:rPr>
              <a:t>SSL</a:t>
            </a:r>
            <a:r>
              <a:rPr lang="zh-CN" altLang="en-US" dirty="0">
                <a:latin typeface="华文中宋" pitchFamily="2" charset="-122"/>
                <a:ea typeface="华文中宋" pitchFamily="2" charset="-122"/>
              </a:rPr>
              <a:t>记录协议会协助双方产生另一把共有的密钥，利用这把密钥来计算出消息认证码 </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64</a:t>
            </a:fld>
            <a:endParaRPr lang="en-US" altLang="zh-CN"/>
          </a:p>
        </p:txBody>
      </p:sp>
    </p:spTree>
    <p:extLst>
      <p:ext uri="{BB962C8B-B14F-4D97-AF65-F5344CB8AC3E}">
        <p14:creationId xmlns:p14="http://schemas.microsoft.com/office/powerpoint/2010/main" val="3174840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title"/>
          </p:nvPr>
        </p:nvSpPr>
        <p:spPr>
          <a:xfrm>
            <a:off x="76200" y="0"/>
            <a:ext cx="5943600" cy="865188"/>
          </a:xfrm>
        </p:spPr>
        <p:txBody>
          <a:bodyPr/>
          <a:lstStyle/>
          <a:p>
            <a:r>
              <a:rPr lang="en-US" altLang="zh-CN" sz="4000" dirty="0">
                <a:solidFill>
                  <a:srgbClr val="FFFF00"/>
                </a:solidFill>
              </a:rPr>
              <a:t>SSL</a:t>
            </a:r>
            <a:r>
              <a:rPr lang="zh-CN" altLang="en-US" sz="4000" dirty="0">
                <a:solidFill>
                  <a:srgbClr val="FFFF00"/>
                </a:solidFill>
              </a:rPr>
              <a:t>数据单元的形成过程</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65</a:t>
            </a:fld>
            <a:endParaRPr lang="en-US" altLang="zh-CN"/>
          </a:p>
        </p:txBody>
      </p:sp>
      <p:sp>
        <p:nvSpPr>
          <p:cNvPr id="221187" name="Rectangle 3"/>
          <p:cNvSpPr>
            <a:spLocks noChangeArrowheads="1"/>
          </p:cNvSpPr>
          <p:nvPr/>
        </p:nvSpPr>
        <p:spPr bwMode="auto">
          <a:xfrm>
            <a:off x="0" y="1143000"/>
            <a:ext cx="17526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t>用户数据单元</a:t>
            </a:r>
          </a:p>
        </p:txBody>
      </p:sp>
      <p:sp>
        <p:nvSpPr>
          <p:cNvPr id="221188" name="Rectangle 4"/>
          <p:cNvSpPr>
            <a:spLocks noChangeArrowheads="1"/>
          </p:cNvSpPr>
          <p:nvPr/>
        </p:nvSpPr>
        <p:spPr bwMode="auto">
          <a:xfrm>
            <a:off x="457200" y="2057400"/>
            <a:ext cx="1295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t>分段</a:t>
            </a:r>
          </a:p>
        </p:txBody>
      </p:sp>
      <p:sp>
        <p:nvSpPr>
          <p:cNvPr id="221189" name="Rectangle 5"/>
          <p:cNvSpPr>
            <a:spLocks noChangeArrowheads="1"/>
          </p:cNvSpPr>
          <p:nvPr/>
        </p:nvSpPr>
        <p:spPr bwMode="auto">
          <a:xfrm>
            <a:off x="609600" y="2895600"/>
            <a:ext cx="10668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t>压缩</a:t>
            </a:r>
          </a:p>
        </p:txBody>
      </p:sp>
      <p:sp>
        <p:nvSpPr>
          <p:cNvPr id="221190" name="Rectangle 6"/>
          <p:cNvSpPr>
            <a:spLocks noChangeArrowheads="1"/>
          </p:cNvSpPr>
          <p:nvPr/>
        </p:nvSpPr>
        <p:spPr bwMode="auto">
          <a:xfrm>
            <a:off x="533400" y="3733800"/>
            <a:ext cx="10668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t>附加</a:t>
            </a:r>
            <a:r>
              <a:rPr lang="en-US" altLang="zh-CN" sz="1800" b="1"/>
              <a:t>MAC</a:t>
            </a:r>
          </a:p>
        </p:txBody>
      </p:sp>
      <p:sp>
        <p:nvSpPr>
          <p:cNvPr id="221191" name="Rectangle 7"/>
          <p:cNvSpPr>
            <a:spLocks noChangeArrowheads="1"/>
          </p:cNvSpPr>
          <p:nvPr/>
        </p:nvSpPr>
        <p:spPr bwMode="auto">
          <a:xfrm>
            <a:off x="457200" y="4572000"/>
            <a:ext cx="1143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t>加密</a:t>
            </a:r>
          </a:p>
        </p:txBody>
      </p:sp>
      <p:grpSp>
        <p:nvGrpSpPr>
          <p:cNvPr id="221192" name="Group 8"/>
          <p:cNvGrpSpPr>
            <a:grpSpLocks/>
          </p:cNvGrpSpPr>
          <p:nvPr/>
        </p:nvGrpSpPr>
        <p:grpSpPr bwMode="auto">
          <a:xfrm>
            <a:off x="1600200" y="1219200"/>
            <a:ext cx="6477000" cy="4572000"/>
            <a:chOff x="1200" y="768"/>
            <a:chExt cx="4080" cy="2880"/>
          </a:xfrm>
        </p:grpSpPr>
        <p:grpSp>
          <p:nvGrpSpPr>
            <p:cNvPr id="221193" name="Group 9"/>
            <p:cNvGrpSpPr>
              <a:grpSpLocks/>
            </p:cNvGrpSpPr>
            <p:nvPr/>
          </p:nvGrpSpPr>
          <p:grpSpPr bwMode="auto">
            <a:xfrm>
              <a:off x="1488" y="768"/>
              <a:ext cx="3792" cy="768"/>
              <a:chOff x="672" y="768"/>
              <a:chExt cx="3792" cy="768"/>
            </a:xfrm>
          </p:grpSpPr>
          <p:sp>
            <p:nvSpPr>
              <p:cNvPr id="221194" name="Rectangle 10"/>
              <p:cNvSpPr>
                <a:spLocks noChangeArrowheads="1"/>
              </p:cNvSpPr>
              <p:nvPr/>
            </p:nvSpPr>
            <p:spPr bwMode="auto">
              <a:xfrm>
                <a:off x="1104" y="768"/>
                <a:ext cx="3024"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5" name="Rectangle 11"/>
              <p:cNvSpPr>
                <a:spLocks noChangeArrowheads="1"/>
              </p:cNvSpPr>
              <p:nvPr/>
            </p:nvSpPr>
            <p:spPr bwMode="auto">
              <a:xfrm>
                <a:off x="672" y="1344"/>
                <a:ext cx="960"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6" name="Rectangle 12"/>
              <p:cNvSpPr>
                <a:spLocks noChangeArrowheads="1"/>
              </p:cNvSpPr>
              <p:nvPr/>
            </p:nvSpPr>
            <p:spPr bwMode="auto">
              <a:xfrm>
                <a:off x="2208" y="1344"/>
                <a:ext cx="960"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7" name="Rectangle 13"/>
              <p:cNvSpPr>
                <a:spLocks noChangeArrowheads="1"/>
              </p:cNvSpPr>
              <p:nvPr/>
            </p:nvSpPr>
            <p:spPr bwMode="auto">
              <a:xfrm>
                <a:off x="3504" y="1344"/>
                <a:ext cx="960"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198" name="Line 14"/>
              <p:cNvSpPr>
                <a:spLocks noChangeShapeType="1"/>
              </p:cNvSpPr>
              <p:nvPr/>
            </p:nvSpPr>
            <p:spPr bwMode="auto">
              <a:xfrm>
                <a:off x="2640" y="960"/>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199" name="Line 15"/>
              <p:cNvSpPr>
                <a:spLocks noChangeShapeType="1"/>
              </p:cNvSpPr>
              <p:nvPr/>
            </p:nvSpPr>
            <p:spPr bwMode="auto">
              <a:xfrm>
                <a:off x="3936" y="960"/>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00" name="Line 16"/>
              <p:cNvSpPr>
                <a:spLocks noChangeShapeType="1"/>
              </p:cNvSpPr>
              <p:nvPr/>
            </p:nvSpPr>
            <p:spPr bwMode="auto">
              <a:xfrm>
                <a:off x="1296" y="960"/>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01" name="Line 17"/>
              <p:cNvSpPr>
                <a:spLocks noChangeShapeType="1"/>
              </p:cNvSpPr>
              <p:nvPr/>
            </p:nvSpPr>
            <p:spPr bwMode="auto">
              <a:xfrm flipH="1">
                <a:off x="672" y="960"/>
                <a:ext cx="432" cy="3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02" name="Line 18"/>
              <p:cNvSpPr>
                <a:spLocks noChangeShapeType="1"/>
              </p:cNvSpPr>
              <p:nvPr/>
            </p:nvSpPr>
            <p:spPr bwMode="auto">
              <a:xfrm flipH="1">
                <a:off x="1632" y="960"/>
                <a:ext cx="384" cy="3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03" name="Line 19"/>
              <p:cNvSpPr>
                <a:spLocks noChangeShapeType="1"/>
              </p:cNvSpPr>
              <p:nvPr/>
            </p:nvSpPr>
            <p:spPr bwMode="auto">
              <a:xfrm>
                <a:off x="2016" y="960"/>
                <a:ext cx="192" cy="3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04" name="Line 20"/>
              <p:cNvSpPr>
                <a:spLocks noChangeShapeType="1"/>
              </p:cNvSpPr>
              <p:nvPr/>
            </p:nvSpPr>
            <p:spPr bwMode="auto">
              <a:xfrm>
                <a:off x="3072" y="960"/>
                <a:ext cx="96" cy="3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05" name="Line 21"/>
              <p:cNvSpPr>
                <a:spLocks noChangeShapeType="1"/>
              </p:cNvSpPr>
              <p:nvPr/>
            </p:nvSpPr>
            <p:spPr bwMode="auto">
              <a:xfrm>
                <a:off x="3072" y="960"/>
                <a:ext cx="432" cy="3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06" name="Line 22"/>
              <p:cNvSpPr>
                <a:spLocks noChangeShapeType="1"/>
              </p:cNvSpPr>
              <p:nvPr/>
            </p:nvSpPr>
            <p:spPr bwMode="auto">
              <a:xfrm>
                <a:off x="4128" y="960"/>
                <a:ext cx="336" cy="38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1207" name="Rectangle 23"/>
            <p:cNvSpPr>
              <a:spLocks noChangeArrowheads="1"/>
            </p:cNvSpPr>
            <p:nvPr/>
          </p:nvSpPr>
          <p:spPr bwMode="auto">
            <a:xfrm>
              <a:off x="1488" y="1872"/>
              <a:ext cx="720"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08" name="Line 24"/>
            <p:cNvSpPr>
              <a:spLocks noChangeShapeType="1"/>
            </p:cNvSpPr>
            <p:nvPr/>
          </p:nvSpPr>
          <p:spPr bwMode="auto">
            <a:xfrm>
              <a:off x="1872" y="1536"/>
              <a:ext cx="0"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09" name="Line 25"/>
            <p:cNvSpPr>
              <a:spLocks noChangeShapeType="1"/>
            </p:cNvSpPr>
            <p:nvPr/>
          </p:nvSpPr>
          <p:spPr bwMode="auto">
            <a:xfrm flipH="1">
              <a:off x="2208" y="1536"/>
              <a:ext cx="240" cy="3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10" name="Rectangle 26"/>
            <p:cNvSpPr>
              <a:spLocks noChangeArrowheads="1"/>
            </p:cNvSpPr>
            <p:nvPr/>
          </p:nvSpPr>
          <p:spPr bwMode="auto">
            <a:xfrm>
              <a:off x="1488" y="2400"/>
              <a:ext cx="960"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11" name="Line 27"/>
            <p:cNvSpPr>
              <a:spLocks noChangeShapeType="1"/>
            </p:cNvSpPr>
            <p:nvPr/>
          </p:nvSpPr>
          <p:spPr bwMode="auto">
            <a:xfrm>
              <a:off x="1872" y="2064"/>
              <a:ext cx="0"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12" name="Line 28"/>
            <p:cNvSpPr>
              <a:spLocks noChangeShapeType="1"/>
            </p:cNvSpPr>
            <p:nvPr/>
          </p:nvSpPr>
          <p:spPr bwMode="auto">
            <a:xfrm>
              <a:off x="2208" y="2064"/>
              <a:ext cx="0" cy="3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13" name="Line 29"/>
            <p:cNvSpPr>
              <a:spLocks noChangeShapeType="1"/>
            </p:cNvSpPr>
            <p:nvPr/>
          </p:nvSpPr>
          <p:spPr bwMode="auto">
            <a:xfrm>
              <a:off x="2208" y="2064"/>
              <a:ext cx="240" cy="3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14" name="Rectangle 30"/>
            <p:cNvSpPr>
              <a:spLocks noChangeArrowheads="1"/>
            </p:cNvSpPr>
            <p:nvPr/>
          </p:nvSpPr>
          <p:spPr bwMode="auto">
            <a:xfrm>
              <a:off x="1488" y="2928"/>
              <a:ext cx="960"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15" name="Line 31"/>
            <p:cNvSpPr>
              <a:spLocks noChangeShapeType="1"/>
            </p:cNvSpPr>
            <p:nvPr/>
          </p:nvSpPr>
          <p:spPr bwMode="auto">
            <a:xfrm>
              <a:off x="1872" y="2592"/>
              <a:ext cx="0"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16" name="Line 32"/>
            <p:cNvSpPr>
              <a:spLocks noChangeShapeType="1"/>
            </p:cNvSpPr>
            <p:nvPr/>
          </p:nvSpPr>
          <p:spPr bwMode="auto">
            <a:xfrm>
              <a:off x="2448" y="2592"/>
              <a:ext cx="0" cy="3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17" name="Rectangle 33"/>
            <p:cNvSpPr>
              <a:spLocks noChangeArrowheads="1"/>
            </p:cNvSpPr>
            <p:nvPr/>
          </p:nvSpPr>
          <p:spPr bwMode="auto">
            <a:xfrm>
              <a:off x="1488" y="3456"/>
              <a:ext cx="960"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1218" name="Line 34"/>
            <p:cNvSpPr>
              <a:spLocks noChangeShapeType="1"/>
            </p:cNvSpPr>
            <p:nvPr/>
          </p:nvSpPr>
          <p:spPr bwMode="auto">
            <a:xfrm>
              <a:off x="1920" y="3120"/>
              <a:ext cx="0" cy="336"/>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19" name="Line 35"/>
            <p:cNvSpPr>
              <a:spLocks noChangeShapeType="1"/>
            </p:cNvSpPr>
            <p:nvPr/>
          </p:nvSpPr>
          <p:spPr bwMode="auto">
            <a:xfrm>
              <a:off x="2448" y="3120"/>
              <a:ext cx="0" cy="33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1220" name="Rectangle 36"/>
            <p:cNvSpPr>
              <a:spLocks noChangeArrowheads="1"/>
            </p:cNvSpPr>
            <p:nvPr/>
          </p:nvSpPr>
          <p:spPr bwMode="auto">
            <a:xfrm>
              <a:off x="1200" y="3456"/>
              <a:ext cx="288" cy="192"/>
            </a:xfrm>
            <a:prstGeom prst="rect">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1221" name="Rectangle 37"/>
          <p:cNvSpPr>
            <a:spLocks noChangeArrowheads="1"/>
          </p:cNvSpPr>
          <p:nvPr/>
        </p:nvSpPr>
        <p:spPr bwMode="auto">
          <a:xfrm>
            <a:off x="0" y="5486400"/>
            <a:ext cx="1524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b="1"/>
              <a:t>附加</a:t>
            </a:r>
            <a:r>
              <a:rPr lang="en-US" altLang="zh-CN" sz="1800" b="1"/>
              <a:t>SSL</a:t>
            </a:r>
            <a:r>
              <a:rPr lang="zh-CN" altLang="en-US" sz="1800" b="1"/>
              <a:t>报头</a:t>
            </a:r>
          </a:p>
        </p:txBody>
      </p:sp>
      <p:pic>
        <p:nvPicPr>
          <p:cNvPr id="221222"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0" y="3048000"/>
            <a:ext cx="542925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909250"/>
      </p:ext>
    </p:extLst>
  </p:cSld>
  <p:clrMapOvr>
    <a:masterClrMapping/>
  </p:clrMapOvr>
  <p:transition>
    <p:wheel spokes="8"/>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66</a:t>
            </a:fld>
            <a:endParaRPr lang="en-US" altLang="zh-CN"/>
          </a:p>
        </p:txBody>
      </p:sp>
      <p:sp>
        <p:nvSpPr>
          <p:cNvPr id="7171" name="标题 1"/>
          <p:cNvSpPr>
            <a:spLocks noGrp="1"/>
          </p:cNvSpPr>
          <p:nvPr>
            <p:ph type="title" idx="4294967295"/>
          </p:nvPr>
        </p:nvSpPr>
        <p:spPr>
          <a:xfrm>
            <a:off x="1403350" y="31750"/>
            <a:ext cx="7740650" cy="895350"/>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1. SSL</a:t>
            </a:r>
            <a:r>
              <a:rPr lang="zh-CN" altLang="en-US" dirty="0">
                <a:sym typeface="Wingdings" pitchFamily="2" charset="2"/>
              </a:rPr>
              <a:t>记录协议分片</a:t>
            </a:r>
            <a:endParaRPr lang="en-US" altLang="zh-CN" dirty="0">
              <a:sym typeface="Wingdings" pitchFamily="2" charset="2"/>
            </a:endParaRPr>
          </a:p>
        </p:txBody>
      </p:sp>
      <p:grpSp>
        <p:nvGrpSpPr>
          <p:cNvPr id="7173" name="Group 11"/>
          <p:cNvGrpSpPr>
            <a:grpSpLocks/>
          </p:cNvGrpSpPr>
          <p:nvPr/>
        </p:nvGrpSpPr>
        <p:grpSpPr bwMode="auto">
          <a:xfrm>
            <a:off x="827088" y="1124744"/>
            <a:ext cx="6964363" cy="4973638"/>
            <a:chOff x="517" y="482"/>
            <a:chExt cx="4387" cy="3294"/>
          </a:xfrm>
        </p:grpSpPr>
        <p:pic>
          <p:nvPicPr>
            <p:cNvPr id="7174" name="Picture 6" descr="rec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 y="482"/>
              <a:ext cx="4387" cy="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5" name="Line 9"/>
            <p:cNvSpPr>
              <a:spLocks noChangeShapeType="1"/>
            </p:cNvSpPr>
            <p:nvPr/>
          </p:nvSpPr>
          <p:spPr bwMode="auto">
            <a:xfrm flipH="1" flipV="1">
              <a:off x="3792" y="1538"/>
              <a:ext cx="532" cy="100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3" name="TextBox 2"/>
              <p:cNvSpPr txBox="1"/>
              <p:nvPr/>
            </p:nvSpPr>
            <p:spPr>
              <a:xfrm>
                <a:off x="6854652" y="4241195"/>
                <a:ext cx="1512168" cy="523220"/>
              </a:xfrm>
              <a:prstGeom prst="rect">
                <a:avLst/>
              </a:prstGeom>
              <a:noFill/>
              <a:ln>
                <a:solidFill>
                  <a:srgbClr val="FF0000"/>
                </a:solidFill>
              </a:ln>
            </p:spPr>
            <p:txBody>
              <a:bodyPr wrap="square" rtlCol="0">
                <a:spAutoFit/>
              </a:bodyPr>
              <a:lstStyle/>
              <a:p>
                <a14:m>
                  <m:oMath xmlns:m="http://schemas.openxmlformats.org/officeDocument/2006/math">
                    <m:r>
                      <a:rPr lang="en-US" altLang="zh-CN" sz="2800" i="1" dirty="0" smtClean="0">
                        <a:solidFill>
                          <a:srgbClr val="FF0000"/>
                        </a:solidFill>
                        <a:latin typeface="Cambria Math"/>
                        <a:ea typeface="Cambria Math"/>
                      </a:rPr>
                      <m:t>≤</m:t>
                    </m:r>
                  </m:oMath>
                </a14:m>
                <a:r>
                  <a:rPr lang="en-US" altLang="zh-CN" sz="2800" dirty="0">
                    <a:solidFill>
                      <a:srgbClr val="FF0000"/>
                    </a:solidFill>
                  </a:rPr>
                  <a:t>2</a:t>
                </a:r>
                <a:r>
                  <a:rPr lang="en-US" altLang="zh-CN" sz="2800" baseline="30000" dirty="0">
                    <a:solidFill>
                      <a:srgbClr val="FF0000"/>
                    </a:solidFill>
                  </a:rPr>
                  <a:t>14</a:t>
                </a:r>
                <a:endParaRPr lang="zh-CN" altLang="en-US" sz="2800" baseline="30000"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6854652" y="4241195"/>
                <a:ext cx="1512168" cy="523220"/>
              </a:xfrm>
              <a:prstGeom prst="rect">
                <a:avLst/>
              </a:prstGeom>
              <a:blipFill rotWithShape="1">
                <a:blip r:embed="rId3"/>
                <a:stretch>
                  <a:fillRect t="-10227" b="-29545"/>
                </a:stretch>
              </a:blipFill>
              <a:ln>
                <a:solidFill>
                  <a:srgbClr val="FF0000"/>
                </a:solidFill>
              </a:ln>
            </p:spPr>
            <p:txBody>
              <a:bodyPr/>
              <a:lstStyle/>
              <a:p>
                <a:r>
                  <a:rPr lang="zh-CN" altLang="en-US">
                    <a:noFill/>
                  </a:rPr>
                  <a:t> </a:t>
                </a:r>
              </a:p>
            </p:txBody>
          </p:sp>
        </mc:Fallback>
      </mc:AlternateContent>
    </p:spTree>
    <p:extLst>
      <p:ext uri="{BB962C8B-B14F-4D97-AF65-F5344CB8AC3E}">
        <p14:creationId xmlns:p14="http://schemas.microsoft.com/office/powerpoint/2010/main" val="2260932324"/>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67</a:t>
            </a:fld>
            <a:endParaRPr lang="en-US" altLang="zh-CN"/>
          </a:p>
        </p:txBody>
      </p:sp>
      <p:sp>
        <p:nvSpPr>
          <p:cNvPr id="40962" name="标题 1"/>
          <p:cNvSpPr>
            <a:spLocks noGrp="1"/>
          </p:cNvSpPr>
          <p:nvPr>
            <p:ph type="title" idx="4294967295"/>
          </p:nvPr>
        </p:nvSpPr>
        <p:spPr>
          <a:xfrm>
            <a:off x="1403350" y="0"/>
            <a:ext cx="7740650" cy="895350"/>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2. SSL</a:t>
            </a:r>
            <a:r>
              <a:rPr lang="zh-CN" altLang="en-US" dirty="0">
                <a:sym typeface="Wingdings" pitchFamily="2" charset="2"/>
              </a:rPr>
              <a:t>记录协议压缩</a:t>
            </a:r>
            <a:endParaRPr lang="en-US" altLang="zh-CN" dirty="0">
              <a:sym typeface="Wingdings" pitchFamily="2" charset="2"/>
            </a:endParaRPr>
          </a:p>
        </p:txBody>
      </p:sp>
      <p:sp>
        <p:nvSpPr>
          <p:cNvPr id="40964" name="Rectangle 2"/>
          <p:cNvSpPr>
            <a:spLocks noChangeArrowheads="1"/>
          </p:cNvSpPr>
          <p:nvPr/>
        </p:nvSpPr>
        <p:spPr bwMode="auto">
          <a:xfrm>
            <a:off x="2438400" y="6718300"/>
            <a:ext cx="40100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600">
              <a:latin typeface="Verdana" pitchFamily="34" charset="0"/>
            </a:endParaRPr>
          </a:p>
        </p:txBody>
      </p:sp>
      <p:grpSp>
        <p:nvGrpSpPr>
          <p:cNvPr id="40965" name="Group 4"/>
          <p:cNvGrpSpPr>
            <a:grpSpLocks/>
          </p:cNvGrpSpPr>
          <p:nvPr/>
        </p:nvGrpSpPr>
        <p:grpSpPr bwMode="auto">
          <a:xfrm>
            <a:off x="685800" y="1676400"/>
            <a:ext cx="8159750" cy="4800600"/>
            <a:chOff x="864" y="816"/>
            <a:chExt cx="3936" cy="2846"/>
          </a:xfrm>
        </p:grpSpPr>
        <p:sp>
          <p:nvSpPr>
            <p:cNvPr id="40968" name="Rectangle 5"/>
            <p:cNvSpPr>
              <a:spLocks noChangeArrowheads="1"/>
            </p:cNvSpPr>
            <p:nvPr/>
          </p:nvSpPr>
          <p:spPr bwMode="auto">
            <a:xfrm>
              <a:off x="1872" y="3542"/>
              <a:ext cx="1842"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atinLnBrk="1"/>
              <a:r>
                <a:rPr kumimoji="1" lang="en-US" altLang="ko-KR" sz="1000" dirty="0">
                  <a:ea typeface="Gulim" pitchFamily="34" charset="-127"/>
                </a:rPr>
                <a:t>By Introducing SSL and Certificates using </a:t>
              </a:r>
              <a:r>
                <a:rPr kumimoji="1" lang="en-US" altLang="ko-KR" sz="1000" dirty="0" err="1">
                  <a:ea typeface="Gulim" pitchFamily="34" charset="-127"/>
                </a:rPr>
                <a:t>SSLeay</a:t>
              </a:r>
              <a:r>
                <a:rPr kumimoji="1" lang="en-US" altLang="ko-KR" sz="1000" dirty="0">
                  <a:ea typeface="Gulim" pitchFamily="34" charset="-127"/>
                </a:rPr>
                <a:t> - Frederick J. </a:t>
              </a:r>
              <a:r>
                <a:rPr kumimoji="1" lang="en-US" altLang="ko-KR" sz="1000" dirty="0" err="1">
                  <a:ea typeface="Gulim" pitchFamily="34" charset="-127"/>
                </a:rPr>
                <a:t>hirsch</a:t>
              </a:r>
              <a:endParaRPr kumimoji="1" lang="en-US" altLang="ko-KR" sz="1000" dirty="0">
                <a:ea typeface="Gulim" pitchFamily="34" charset="-127"/>
              </a:endParaRPr>
            </a:p>
          </p:txBody>
        </p:sp>
        <p:sp>
          <p:nvSpPr>
            <p:cNvPr id="40969" name="Rectangle 6"/>
            <p:cNvSpPr>
              <a:spLocks noChangeArrowheads="1"/>
            </p:cNvSpPr>
            <p:nvPr/>
          </p:nvSpPr>
          <p:spPr bwMode="auto">
            <a:xfrm>
              <a:off x="864" y="816"/>
              <a:ext cx="3936" cy="273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3600">
                <a:latin typeface="Verdana" pitchFamily="34" charset="0"/>
              </a:endParaRPr>
            </a:p>
          </p:txBody>
        </p:sp>
        <p:pic>
          <p:nvPicPr>
            <p:cNvPr id="40970" name="Picture 7" descr="rec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 y="816"/>
              <a:ext cx="3360" cy="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966" name="Line 9"/>
          <p:cNvSpPr>
            <a:spLocks noChangeShapeType="1"/>
          </p:cNvSpPr>
          <p:nvPr/>
        </p:nvSpPr>
        <p:spPr bwMode="auto">
          <a:xfrm flipH="1" flipV="1">
            <a:off x="4267200" y="3352800"/>
            <a:ext cx="1600200" cy="5334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67" name="Rectangle 10"/>
          <p:cNvSpPr>
            <a:spLocks noChangeArrowheads="1"/>
          </p:cNvSpPr>
          <p:nvPr/>
        </p:nvSpPr>
        <p:spPr bwMode="auto">
          <a:xfrm>
            <a:off x="5867400" y="3657600"/>
            <a:ext cx="3095625" cy="19050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nSpc>
                <a:spcPct val="130000"/>
              </a:lnSpc>
              <a:spcBef>
                <a:spcPct val="20000"/>
              </a:spcBef>
              <a:buClr>
                <a:schemeClr val="folHlink"/>
              </a:buClr>
              <a:buSzPct val="150000"/>
              <a:buFont typeface="Wingdings" pitchFamily="2" charset="2"/>
              <a:buChar char="§"/>
            </a:pPr>
            <a:r>
              <a:rPr kumimoji="1" lang="zh-CN" altLang="en-US" sz="2400" b="1" dirty="0">
                <a:solidFill>
                  <a:srgbClr val="FF0000"/>
                </a:solidFill>
                <a:latin typeface="汉仪中等线简"/>
              </a:rPr>
              <a:t>无损压缩</a:t>
            </a:r>
          </a:p>
          <a:p>
            <a:pPr>
              <a:lnSpc>
                <a:spcPct val="130000"/>
              </a:lnSpc>
              <a:spcBef>
                <a:spcPct val="20000"/>
              </a:spcBef>
              <a:buClr>
                <a:schemeClr val="folHlink"/>
              </a:buClr>
              <a:buSzPct val="150000"/>
              <a:buFont typeface="Wingdings" pitchFamily="2" charset="2"/>
              <a:buChar char="§"/>
            </a:pPr>
            <a:r>
              <a:rPr kumimoji="1" lang="zh-CN" altLang="en-US" sz="2400" b="1" dirty="0">
                <a:solidFill>
                  <a:srgbClr val="FF0000"/>
                </a:solidFill>
                <a:latin typeface="汉仪中等线简"/>
              </a:rPr>
              <a:t>不会增加</a:t>
            </a:r>
            <a:r>
              <a:rPr kumimoji="1" lang="en-US" altLang="zh-CN" sz="2400" b="1" dirty="0">
                <a:solidFill>
                  <a:srgbClr val="FF0000"/>
                </a:solidFill>
                <a:latin typeface="汉仪中等线简"/>
              </a:rPr>
              <a:t>1024</a:t>
            </a:r>
            <a:r>
              <a:rPr kumimoji="1" lang="zh-CN" altLang="en-US" sz="2400" b="1" dirty="0">
                <a:solidFill>
                  <a:srgbClr val="FF0000"/>
                </a:solidFill>
                <a:latin typeface="汉仪中等线简"/>
              </a:rPr>
              <a:t>字节</a:t>
            </a:r>
          </a:p>
          <a:p>
            <a:pPr>
              <a:lnSpc>
                <a:spcPct val="130000"/>
              </a:lnSpc>
              <a:spcBef>
                <a:spcPct val="20000"/>
              </a:spcBef>
              <a:buClr>
                <a:schemeClr val="folHlink"/>
              </a:buClr>
              <a:buSzPct val="150000"/>
              <a:buFont typeface="Wingdings" pitchFamily="2" charset="2"/>
              <a:buNone/>
            </a:pPr>
            <a:r>
              <a:rPr kumimoji="1" lang="zh-CN" altLang="en-US" sz="2400" b="1" dirty="0">
                <a:solidFill>
                  <a:srgbClr val="FF0000"/>
                </a:solidFill>
                <a:latin typeface="汉仪中等线简"/>
              </a:rPr>
              <a:t>以上长度的内容</a:t>
            </a:r>
          </a:p>
          <a:p>
            <a:pPr>
              <a:lnSpc>
                <a:spcPct val="130000"/>
              </a:lnSpc>
              <a:spcBef>
                <a:spcPct val="20000"/>
              </a:spcBef>
              <a:buClr>
                <a:schemeClr val="folHlink"/>
              </a:buClr>
              <a:buSzPct val="150000"/>
              <a:buFont typeface="Wingdings" pitchFamily="2" charset="2"/>
              <a:buChar char="§"/>
            </a:pPr>
            <a:r>
              <a:rPr kumimoji="1" lang="zh-CN" altLang="en-US" sz="2400" b="1" dirty="0">
                <a:solidFill>
                  <a:srgbClr val="FF0000"/>
                </a:solidFill>
                <a:latin typeface="汉仪中等线简"/>
              </a:rPr>
              <a:t>没有默认压缩算法</a:t>
            </a:r>
          </a:p>
        </p:txBody>
      </p:sp>
    </p:spTree>
    <p:extLst>
      <p:ext uri="{BB962C8B-B14F-4D97-AF65-F5344CB8AC3E}">
        <p14:creationId xmlns:p14="http://schemas.microsoft.com/office/powerpoint/2010/main" val="1852213782"/>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68</a:t>
            </a:fld>
            <a:endParaRPr lang="en-US" altLang="zh-CN"/>
          </a:p>
        </p:txBody>
      </p:sp>
      <p:sp>
        <p:nvSpPr>
          <p:cNvPr id="41986" name="标题 1"/>
          <p:cNvSpPr>
            <a:spLocks noGrp="1"/>
          </p:cNvSpPr>
          <p:nvPr>
            <p:ph type="title" idx="4294967295"/>
          </p:nvPr>
        </p:nvSpPr>
        <p:spPr>
          <a:xfrm>
            <a:off x="1403350" y="3175"/>
            <a:ext cx="7740650" cy="895350"/>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3. SSL</a:t>
            </a:r>
            <a:r>
              <a:rPr lang="zh-CN" altLang="en-US" dirty="0">
                <a:sym typeface="Wingdings" pitchFamily="2" charset="2"/>
              </a:rPr>
              <a:t>记录协议</a:t>
            </a:r>
            <a:r>
              <a:rPr lang="en-US" altLang="zh-CN" dirty="0">
                <a:sym typeface="Wingdings" pitchFamily="2" charset="2"/>
              </a:rPr>
              <a:t>MAC</a:t>
            </a:r>
            <a:r>
              <a:rPr lang="zh-CN" altLang="en-US" dirty="0">
                <a:sym typeface="Wingdings" pitchFamily="2" charset="2"/>
              </a:rPr>
              <a:t>计算</a:t>
            </a:r>
            <a:endParaRPr lang="en-US" altLang="zh-CN" dirty="0">
              <a:sym typeface="Wingdings" pitchFamily="2" charset="2"/>
            </a:endParaRPr>
          </a:p>
        </p:txBody>
      </p:sp>
      <p:pic>
        <p:nvPicPr>
          <p:cNvPr id="419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00200"/>
            <a:ext cx="390842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209800"/>
            <a:ext cx="7858125" cy="81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048000"/>
            <a:ext cx="81581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p:cNvSpPr>
            <a:spLocks noChangeArrowheads="1"/>
          </p:cNvSpPr>
          <p:nvPr/>
        </p:nvSpPr>
        <p:spPr bwMode="auto">
          <a:xfrm>
            <a:off x="762000" y="3352800"/>
            <a:ext cx="2249488" cy="381000"/>
          </a:xfrm>
          <a:prstGeom prst="rect">
            <a:avLst/>
          </a:prstGeom>
          <a:noFill/>
          <a:ln w="2857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nSpc>
                <a:spcPct val="130000"/>
              </a:lnSpc>
              <a:spcBef>
                <a:spcPct val="20000"/>
              </a:spcBef>
              <a:buClr>
                <a:schemeClr val="folHlink"/>
              </a:buClr>
              <a:buSzPct val="150000"/>
              <a:buFont typeface="Wingdings" pitchFamily="2" charset="2"/>
              <a:buChar char="§"/>
            </a:pPr>
            <a:endParaRPr kumimoji="1" lang="zh-CN" altLang="en-US" sz="2800" b="1">
              <a:latin typeface="汉仪中等线简"/>
            </a:endParaRPr>
          </a:p>
        </p:txBody>
      </p:sp>
      <p:pic>
        <p:nvPicPr>
          <p:cNvPr id="3" name="图片 2"/>
          <p:cNvPicPr>
            <a:picLocks noChangeAspect="1"/>
          </p:cNvPicPr>
          <p:nvPr/>
        </p:nvPicPr>
        <p:blipFill>
          <a:blip r:embed="rId5"/>
          <a:stretch>
            <a:fillRect/>
          </a:stretch>
        </p:blipFill>
        <p:spPr>
          <a:xfrm>
            <a:off x="4413202" y="3245484"/>
            <a:ext cx="317596" cy="367031"/>
          </a:xfrm>
          <a:prstGeom prst="rect">
            <a:avLst/>
          </a:prstGeom>
        </p:spPr>
      </p:pic>
      <p:sp>
        <p:nvSpPr>
          <p:cNvPr id="4" name="文本框 3"/>
          <p:cNvSpPr txBox="1"/>
          <p:nvPr/>
        </p:nvSpPr>
        <p:spPr>
          <a:xfrm>
            <a:off x="6899777" y="2593040"/>
            <a:ext cx="476086" cy="461665"/>
          </a:xfrm>
          <a:prstGeom prst="rect">
            <a:avLst/>
          </a:prstGeom>
          <a:noFill/>
        </p:spPr>
        <p:txBody>
          <a:bodyPr wrap="square" rtlCol="0">
            <a:spAutoFit/>
          </a:bodyPr>
          <a:lstStyle/>
          <a:p>
            <a:r>
              <a:rPr lang="en-US" altLang="zh-CN" sz="2400" b="1" dirty="0">
                <a:solidFill>
                  <a:srgbClr val="002060"/>
                </a:solidFill>
              </a:rPr>
              <a:t>)</a:t>
            </a:r>
            <a:endParaRPr lang="zh-CN" altLang="en-US" sz="2400" b="1" dirty="0">
              <a:solidFill>
                <a:srgbClr val="002060"/>
              </a:solidFill>
            </a:endParaRPr>
          </a:p>
        </p:txBody>
      </p:sp>
    </p:spTree>
    <p:extLst>
      <p:ext uri="{BB962C8B-B14F-4D97-AF65-F5344CB8AC3E}">
        <p14:creationId xmlns:p14="http://schemas.microsoft.com/office/powerpoint/2010/main" val="9324700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69</a:t>
            </a:fld>
            <a:endParaRPr lang="en-US" altLang="zh-CN"/>
          </a:p>
        </p:txBody>
      </p:sp>
      <p:sp>
        <p:nvSpPr>
          <p:cNvPr id="8195" name="标题 1"/>
          <p:cNvSpPr>
            <a:spLocks noGrp="1"/>
          </p:cNvSpPr>
          <p:nvPr>
            <p:ph type="title" idx="4294967295"/>
          </p:nvPr>
        </p:nvSpPr>
        <p:spPr>
          <a:xfrm>
            <a:off x="1403350" y="0"/>
            <a:ext cx="7740650" cy="895350"/>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4. SSL</a:t>
            </a:r>
            <a:r>
              <a:rPr lang="zh-CN" altLang="en-US" dirty="0">
                <a:sym typeface="Wingdings" pitchFamily="2" charset="2"/>
              </a:rPr>
              <a:t>记录协议加密</a:t>
            </a:r>
            <a:endParaRPr lang="en-US" altLang="zh-CN" dirty="0">
              <a:sym typeface="Wingdings" pitchFamily="2" charset="2"/>
            </a:endParaRPr>
          </a:p>
        </p:txBody>
      </p:sp>
      <p:grpSp>
        <p:nvGrpSpPr>
          <p:cNvPr id="8197" name="Group 3"/>
          <p:cNvGrpSpPr>
            <a:grpSpLocks/>
          </p:cNvGrpSpPr>
          <p:nvPr/>
        </p:nvGrpSpPr>
        <p:grpSpPr bwMode="auto">
          <a:xfrm>
            <a:off x="1219200" y="1600200"/>
            <a:ext cx="6119813" cy="1828800"/>
            <a:chOff x="480" y="240"/>
            <a:chExt cx="4176" cy="1152"/>
          </a:xfrm>
        </p:grpSpPr>
        <p:pic>
          <p:nvPicPr>
            <p:cNvPr id="82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 y="240"/>
              <a:ext cx="1820"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3" name="Group 5"/>
            <p:cNvGrpSpPr>
              <a:grpSpLocks/>
            </p:cNvGrpSpPr>
            <p:nvPr/>
          </p:nvGrpSpPr>
          <p:grpSpPr bwMode="auto">
            <a:xfrm>
              <a:off x="2544" y="240"/>
              <a:ext cx="2112" cy="1152"/>
              <a:chOff x="1152" y="720"/>
              <a:chExt cx="2112" cy="1152"/>
            </a:xfrm>
          </p:grpSpPr>
          <p:pic>
            <p:nvPicPr>
              <p:cNvPr id="820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720"/>
                <a:ext cx="992" cy="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6" y="720"/>
                <a:ext cx="10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6"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912"/>
                <a:ext cx="1008" cy="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7"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0" y="912"/>
                <a:ext cx="10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 name="Group 10"/>
          <p:cNvGrpSpPr>
            <a:grpSpLocks/>
          </p:cNvGrpSpPr>
          <p:nvPr/>
        </p:nvGrpSpPr>
        <p:grpSpPr bwMode="auto">
          <a:xfrm>
            <a:off x="1219200" y="3581400"/>
            <a:ext cx="6015038" cy="2133600"/>
            <a:chOff x="432" y="1632"/>
            <a:chExt cx="4104" cy="1344"/>
          </a:xfrm>
        </p:grpSpPr>
        <p:graphicFrame>
          <p:nvGraphicFramePr>
            <p:cNvPr id="8194" name="Object 5"/>
            <p:cNvGraphicFramePr>
              <a:graphicFrameLocks noChangeAspect="1"/>
            </p:cNvGraphicFramePr>
            <p:nvPr/>
          </p:nvGraphicFramePr>
          <p:xfrm>
            <a:off x="456" y="1632"/>
            <a:ext cx="4080" cy="720"/>
          </p:xfrm>
          <a:graphic>
            <a:graphicData uri="http://schemas.openxmlformats.org/presentationml/2006/ole">
              <mc:AlternateContent xmlns:mc="http://schemas.openxmlformats.org/markup-compatibility/2006">
                <mc:Choice xmlns:v="urn:schemas-microsoft-com:vml" Requires="v">
                  <p:oleObj spid="_x0000_s2517" name="位图图像" r:id="rId8" imgW="6737696" imgH="1289116" progId="Paint.Picture">
                    <p:embed/>
                  </p:oleObj>
                </mc:Choice>
                <mc:Fallback>
                  <p:oleObj name="位图图像" r:id="rId8" imgW="6737696" imgH="1289116" progId="Paint.Picture">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6" y="1632"/>
                          <a:ext cx="4080"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199" name="Group 12"/>
            <p:cNvGrpSpPr>
              <a:grpSpLocks/>
            </p:cNvGrpSpPr>
            <p:nvPr/>
          </p:nvGrpSpPr>
          <p:grpSpPr bwMode="auto">
            <a:xfrm>
              <a:off x="432" y="2400"/>
              <a:ext cx="3120" cy="576"/>
              <a:chOff x="432" y="2400"/>
              <a:chExt cx="2860" cy="496"/>
            </a:xfrm>
          </p:grpSpPr>
          <p:pic>
            <p:nvPicPr>
              <p:cNvPr id="820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 y="2400"/>
                <a:ext cx="2196"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 y="2688"/>
                <a:ext cx="286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0673986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9716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effectLst/>
              </a:rPr>
              <a:t>Web</a:t>
            </a:r>
            <a:r>
              <a:rPr lang="zh-CN" altLang="en-US" dirty="0">
                <a:effectLst/>
              </a:rPr>
              <a:t>安全例子</a:t>
            </a:r>
            <a:endParaRPr lang="zh-CN" altLang="en-US" dirty="0"/>
          </a:p>
        </p:txBody>
      </p:sp>
      <p:sp>
        <p:nvSpPr>
          <p:cNvPr id="2" name="灯片编号占位符 1"/>
          <p:cNvSpPr>
            <a:spLocks noGrp="1"/>
          </p:cNvSpPr>
          <p:nvPr>
            <p:ph type="sldNum" sz="quarter" idx="11"/>
          </p:nvPr>
        </p:nvSpPr>
        <p:spPr/>
        <p:txBody>
          <a:bodyPr/>
          <a:lstStyle/>
          <a:p>
            <a:fld id="{286E7960-0927-4C5F-9709-06C36A8BCF30}" type="slidenum">
              <a:rPr lang="en-US" altLang="zh-CN" smtClean="0"/>
              <a:pPr/>
              <a:t>7</a:t>
            </a:fld>
            <a:endParaRPr lang="en-US" altLang="zh-CN"/>
          </a:p>
        </p:txBody>
      </p:sp>
      <p:pic>
        <p:nvPicPr>
          <p:cNvPr id="6" name="Picture 2" descr="招商银行论坛被黑.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995" y="1426997"/>
            <a:ext cx="8072437"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637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70</a:t>
            </a:fld>
            <a:endParaRPr lang="en-US" altLang="zh-CN"/>
          </a:p>
        </p:txBody>
      </p:sp>
      <p:sp>
        <p:nvSpPr>
          <p:cNvPr id="43010" name="标题 1"/>
          <p:cNvSpPr>
            <a:spLocks noGrp="1"/>
          </p:cNvSpPr>
          <p:nvPr>
            <p:ph type="title" idx="4294967295"/>
          </p:nvPr>
        </p:nvSpPr>
        <p:spPr>
          <a:xfrm>
            <a:off x="1403350" y="80963"/>
            <a:ext cx="7740650" cy="895350"/>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sym typeface="Wingdings" pitchFamily="2" charset="2"/>
              </a:rPr>
              <a:t>5. SSL</a:t>
            </a:r>
            <a:r>
              <a:rPr lang="zh-CN" altLang="en-US" dirty="0">
                <a:sym typeface="Wingdings" pitchFamily="2" charset="2"/>
              </a:rPr>
              <a:t>协议封装</a:t>
            </a:r>
            <a:endParaRPr lang="en-US" altLang="zh-CN" dirty="0">
              <a:sym typeface="Wingdings" pitchFamily="2" charset="2"/>
            </a:endParaRPr>
          </a:p>
        </p:txBody>
      </p:sp>
      <p:sp>
        <p:nvSpPr>
          <p:cNvPr id="43012" name="内容占位符 2"/>
          <p:cNvSpPr>
            <a:spLocks noGrp="1"/>
          </p:cNvSpPr>
          <p:nvPr>
            <p:ph idx="4294967295"/>
          </p:nvPr>
        </p:nvSpPr>
        <p:spPr>
          <a:xfrm>
            <a:off x="1143000" y="1524000"/>
            <a:ext cx="8001000" cy="4876800"/>
          </a:xfrm>
        </p:spPr>
        <p:txBody>
          <a:bodyPr lIns="91440" tIns="45720" rIns="91440" bIns="45720"/>
          <a:lstStyle/>
          <a:p>
            <a:pPr>
              <a:lnSpc>
                <a:spcPct val="150000"/>
              </a:lnSpc>
              <a:spcBef>
                <a:spcPts val="600"/>
              </a:spcBef>
              <a:spcAft>
                <a:spcPts val="1200"/>
              </a:spcAft>
            </a:pPr>
            <a:r>
              <a:rPr lang="en-US" altLang="zh-CN" sz="2400" dirty="0">
                <a:solidFill>
                  <a:schemeClr val="tx1"/>
                </a:solidFill>
                <a:latin typeface="华文中宋" pitchFamily="2" charset="-122"/>
                <a:ea typeface="华文中宋" pitchFamily="2" charset="-122"/>
                <a:sym typeface="Wingdings" pitchFamily="2" charset="2"/>
              </a:rPr>
              <a:t>SSL</a:t>
            </a:r>
            <a:r>
              <a:rPr lang="zh-CN" altLang="en-US" sz="2400" dirty="0">
                <a:solidFill>
                  <a:schemeClr val="tx1"/>
                </a:solidFill>
                <a:latin typeface="华文中宋" pitchFamily="2" charset="-122"/>
                <a:ea typeface="华文中宋" pitchFamily="2" charset="-122"/>
                <a:sym typeface="Wingdings" pitchFamily="2" charset="2"/>
              </a:rPr>
              <a:t>消息头可以是两个或三个字节长的编码。包括消息头的长度、消息数据的长度与消息数据中是否有填充数据。</a:t>
            </a:r>
            <a:endParaRPr lang="en-US" altLang="zh-CN" sz="2400" dirty="0">
              <a:solidFill>
                <a:schemeClr val="tx1"/>
              </a:solidFill>
              <a:latin typeface="华文中宋" pitchFamily="2" charset="-122"/>
              <a:ea typeface="华文中宋" pitchFamily="2" charset="-122"/>
              <a:sym typeface="Wingdings" pitchFamily="2" charset="2"/>
            </a:endParaRPr>
          </a:p>
          <a:p>
            <a:pPr>
              <a:lnSpc>
                <a:spcPct val="150000"/>
              </a:lnSpc>
              <a:spcBef>
                <a:spcPts val="600"/>
              </a:spcBef>
              <a:spcAft>
                <a:spcPts val="1200"/>
              </a:spcAft>
            </a:pPr>
            <a:r>
              <a:rPr lang="zh-CN" altLang="en-US" sz="2400" dirty="0">
                <a:solidFill>
                  <a:schemeClr val="tx1"/>
                </a:solidFill>
                <a:latin typeface="华文中宋" pitchFamily="2" charset="-122"/>
                <a:ea typeface="华文中宋" pitchFamily="2" charset="-122"/>
                <a:sym typeface="Wingdings" pitchFamily="2" charset="2"/>
              </a:rPr>
              <a:t>数据头长度是</a:t>
            </a:r>
            <a:r>
              <a:rPr lang="en-US" altLang="zh-CN" sz="2400" dirty="0">
                <a:solidFill>
                  <a:schemeClr val="tx1"/>
                </a:solidFill>
                <a:latin typeface="华文中宋" pitchFamily="2" charset="-122"/>
                <a:ea typeface="华文中宋" pitchFamily="2" charset="-122"/>
                <a:sym typeface="Wingdings" pitchFamily="2" charset="2"/>
              </a:rPr>
              <a:t>3B</a:t>
            </a:r>
            <a:r>
              <a:rPr lang="zh-CN" altLang="en-US" sz="2400" dirty="0">
                <a:solidFill>
                  <a:schemeClr val="tx1"/>
                </a:solidFill>
                <a:latin typeface="华文中宋" pitchFamily="2" charset="-122"/>
                <a:ea typeface="华文中宋" pitchFamily="2" charset="-122"/>
                <a:sym typeface="Wingdings" pitchFamily="2" charset="2"/>
              </a:rPr>
              <a:t>时，次高位为</a:t>
            </a:r>
            <a:r>
              <a:rPr lang="en-US" altLang="zh-CN" sz="2400" dirty="0">
                <a:solidFill>
                  <a:schemeClr val="tx1"/>
                </a:solidFill>
                <a:latin typeface="华文中宋" pitchFamily="2" charset="-122"/>
                <a:ea typeface="华文中宋" pitchFamily="2" charset="-122"/>
                <a:sym typeface="Wingdings" pitchFamily="2" charset="2"/>
              </a:rPr>
              <a:t>1</a:t>
            </a:r>
            <a:r>
              <a:rPr lang="zh-CN" altLang="en-US" sz="2400" dirty="0">
                <a:solidFill>
                  <a:schemeClr val="tx1"/>
                </a:solidFill>
                <a:latin typeface="华文中宋" pitchFamily="2" charset="-122"/>
                <a:ea typeface="华文中宋" pitchFamily="2" charset="-122"/>
                <a:sym typeface="Wingdings" pitchFamily="2" charset="2"/>
              </a:rPr>
              <a:t>时，传输消息是普通数据消息；次高位为</a:t>
            </a:r>
            <a:r>
              <a:rPr lang="en-US" altLang="zh-CN" sz="2400" dirty="0">
                <a:solidFill>
                  <a:schemeClr val="tx1"/>
                </a:solidFill>
                <a:latin typeface="华文中宋" pitchFamily="2" charset="-122"/>
                <a:ea typeface="华文中宋" pitchFamily="2" charset="-122"/>
                <a:sym typeface="Wingdings" pitchFamily="2" charset="2"/>
              </a:rPr>
              <a:t>0</a:t>
            </a:r>
            <a:r>
              <a:rPr lang="zh-CN" altLang="en-US" sz="2400" dirty="0">
                <a:solidFill>
                  <a:schemeClr val="tx1"/>
                </a:solidFill>
                <a:latin typeface="华文中宋" pitchFamily="2" charset="-122"/>
                <a:ea typeface="华文中宋" pitchFamily="2" charset="-122"/>
                <a:sym typeface="Wingdings" pitchFamily="2" charset="2"/>
              </a:rPr>
              <a:t>时，传输消息是安全空白消息（被保留用作将来协议的扩展）</a:t>
            </a:r>
            <a:endParaRPr lang="zh-CN" altLang="en-US" sz="2400" dirty="0">
              <a:solidFill>
                <a:schemeClr val="tx1"/>
              </a:solidFill>
              <a:latin typeface="华文中宋" pitchFamily="2" charset="-122"/>
              <a:ea typeface="华文中宋" pitchFamily="2" charset="-122"/>
            </a:endParaRPr>
          </a:p>
          <a:p>
            <a:pPr>
              <a:lnSpc>
                <a:spcPct val="150000"/>
              </a:lnSpc>
              <a:spcBef>
                <a:spcPts val="600"/>
              </a:spcBef>
              <a:spcAft>
                <a:spcPts val="1200"/>
              </a:spcAft>
            </a:pPr>
            <a:r>
              <a:rPr lang="en-US" altLang="zh-CN" sz="2400" dirty="0">
                <a:solidFill>
                  <a:schemeClr val="tx1"/>
                </a:solidFill>
                <a:latin typeface="华文中宋" pitchFamily="2" charset="-122"/>
                <a:ea typeface="华文中宋" pitchFamily="2" charset="-122"/>
                <a:sym typeface="Wingdings" pitchFamily="2" charset="2"/>
              </a:rPr>
              <a:t>SSL</a:t>
            </a:r>
            <a:r>
              <a:rPr lang="zh-CN" altLang="en-US" sz="2400" dirty="0">
                <a:solidFill>
                  <a:schemeClr val="tx1"/>
                </a:solidFill>
                <a:latin typeface="华文中宋" pitchFamily="2" charset="-122"/>
                <a:ea typeface="华文中宋" pitchFamily="2" charset="-122"/>
                <a:sym typeface="Wingdings" pitchFamily="2" charset="2"/>
              </a:rPr>
              <a:t>消息数据：</a:t>
            </a:r>
            <a:r>
              <a:rPr lang="en-US" altLang="zh-CN" sz="2400" dirty="0">
                <a:solidFill>
                  <a:schemeClr val="tx1"/>
                </a:solidFill>
                <a:latin typeface="华文中宋" pitchFamily="2" charset="-122"/>
                <a:ea typeface="华文中宋" pitchFamily="2" charset="-122"/>
                <a:sym typeface="Wingdings" pitchFamily="2" charset="2"/>
              </a:rPr>
              <a:t>MAC</a:t>
            </a:r>
            <a:r>
              <a:rPr lang="zh-CN" altLang="en-US" sz="2400" dirty="0">
                <a:solidFill>
                  <a:schemeClr val="tx1"/>
                </a:solidFill>
                <a:latin typeface="华文中宋" pitchFamily="2" charset="-122"/>
                <a:ea typeface="华文中宋" pitchFamily="2" charset="-122"/>
                <a:sym typeface="Wingdings" pitchFamily="2" charset="2"/>
              </a:rPr>
              <a:t>数据</a:t>
            </a:r>
            <a:r>
              <a:rPr lang="en-US" altLang="zh-CN" sz="2400" dirty="0">
                <a:solidFill>
                  <a:schemeClr val="tx1"/>
                </a:solidFill>
                <a:latin typeface="华文中宋" pitchFamily="2" charset="-122"/>
                <a:ea typeface="华文中宋" pitchFamily="2" charset="-122"/>
                <a:sym typeface="Wingdings" pitchFamily="2" charset="2"/>
              </a:rPr>
              <a:t>+</a:t>
            </a:r>
            <a:r>
              <a:rPr lang="zh-CN" altLang="en-US" sz="2400" dirty="0">
                <a:solidFill>
                  <a:schemeClr val="tx1"/>
                </a:solidFill>
                <a:latin typeface="华文中宋" pitchFamily="2" charset="-122"/>
                <a:ea typeface="华文中宋" pitchFamily="2" charset="-122"/>
                <a:sym typeface="Wingdings" pitchFamily="2" charset="2"/>
              </a:rPr>
              <a:t>实际数据</a:t>
            </a:r>
            <a:r>
              <a:rPr lang="en-US" altLang="zh-CN" sz="2400" dirty="0">
                <a:solidFill>
                  <a:schemeClr val="tx1"/>
                </a:solidFill>
                <a:latin typeface="华文中宋" pitchFamily="2" charset="-122"/>
                <a:ea typeface="华文中宋" pitchFamily="2" charset="-122"/>
                <a:sym typeface="Wingdings" pitchFamily="2" charset="2"/>
              </a:rPr>
              <a:t>+</a:t>
            </a:r>
            <a:r>
              <a:rPr lang="zh-CN" altLang="en-US" sz="2400" dirty="0">
                <a:solidFill>
                  <a:schemeClr val="tx1"/>
                </a:solidFill>
                <a:latin typeface="华文中宋" pitchFamily="2" charset="-122"/>
                <a:ea typeface="华文中宋" pitchFamily="2" charset="-122"/>
                <a:sym typeface="Wingdings" pitchFamily="2" charset="2"/>
              </a:rPr>
              <a:t>填充数据</a:t>
            </a:r>
            <a:endParaRPr lang="en-US" altLang="zh-CN" sz="2400" dirty="0">
              <a:solidFill>
                <a:schemeClr val="tx1"/>
              </a:solidFill>
              <a:latin typeface="华文中宋" pitchFamily="2" charset="-122"/>
              <a:ea typeface="华文中宋" pitchFamily="2" charset="-122"/>
              <a:sym typeface="Wingdings" pitchFamily="2" charset="2"/>
            </a:endParaRPr>
          </a:p>
        </p:txBody>
      </p:sp>
    </p:spTree>
    <p:extLst>
      <p:ext uri="{BB962C8B-B14F-4D97-AF65-F5344CB8AC3E}">
        <p14:creationId xmlns:p14="http://schemas.microsoft.com/office/powerpoint/2010/main" val="307056383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ltLang="zh-CN" dirty="0"/>
              <a:t>6. SSL</a:t>
            </a:r>
            <a:r>
              <a:rPr lang="zh-CN" altLang="en-US" dirty="0"/>
              <a:t>记录协议操作流程 </a:t>
            </a:r>
          </a:p>
        </p:txBody>
      </p:sp>
      <p:sp>
        <p:nvSpPr>
          <p:cNvPr id="225283" name="Rectangle 3"/>
          <p:cNvSpPr>
            <a:spLocks noGrp="1" noChangeArrowheads="1"/>
          </p:cNvSpPr>
          <p:nvPr>
            <p:ph idx="1"/>
          </p:nvPr>
        </p:nvSpPr>
        <p:spPr>
          <a:xfrm>
            <a:off x="798512" y="1052736"/>
            <a:ext cx="8345488" cy="5544616"/>
          </a:xfrm>
        </p:spPr>
        <p:txBody>
          <a:bodyPr/>
          <a:lstStyle/>
          <a:p>
            <a:pPr marL="609600" indent="-609600">
              <a:lnSpc>
                <a:spcPct val="90000"/>
              </a:lnSpc>
              <a:buSzTx/>
              <a:buFont typeface="Wingdings" pitchFamily="2" charset="2"/>
              <a:buAutoNum type="arabicPeriod"/>
            </a:pPr>
            <a:r>
              <a:rPr lang="zh-CN" altLang="en-US" sz="2400" dirty="0">
                <a:latin typeface="华文中宋" panose="02010600040101010101" pitchFamily="2" charset="-122"/>
                <a:ea typeface="华文中宋" panose="02010600040101010101" pitchFamily="2" charset="-122"/>
              </a:rPr>
              <a:t>第一个步骤是分片</a:t>
            </a:r>
            <a:r>
              <a:rPr lang="en-US" altLang="zh-CN" sz="2400" dirty="0">
                <a:latin typeface="华文中宋" panose="02010600040101010101" pitchFamily="2" charset="-122"/>
                <a:ea typeface="华文中宋" panose="02010600040101010101" pitchFamily="2" charset="-122"/>
              </a:rPr>
              <a:t>(fragmentation)</a:t>
            </a:r>
            <a:r>
              <a:rPr lang="zh-CN" altLang="en-US" sz="2400" dirty="0">
                <a:latin typeface="华文中宋" panose="02010600040101010101" pitchFamily="2" charset="-122"/>
                <a:ea typeface="华文中宋" panose="02010600040101010101" pitchFamily="2" charset="-122"/>
              </a:rPr>
              <a:t>。每个上层应用数据被分成</a:t>
            </a:r>
            <a:r>
              <a:rPr lang="en-US" altLang="zh-CN" sz="2400" dirty="0">
                <a:latin typeface="华文中宋" panose="02010600040101010101" pitchFamily="2" charset="-122"/>
                <a:ea typeface="华文中宋" panose="02010600040101010101" pitchFamily="2" charset="-122"/>
              </a:rPr>
              <a:t>2</a:t>
            </a:r>
            <a:r>
              <a:rPr lang="en-US" altLang="zh-CN" sz="2400" baseline="30000" dirty="0">
                <a:latin typeface="华文中宋" panose="02010600040101010101" pitchFamily="2" charset="-122"/>
                <a:ea typeface="华文中宋" panose="02010600040101010101" pitchFamily="2" charset="-122"/>
              </a:rPr>
              <a:t>14</a:t>
            </a:r>
            <a:r>
              <a:rPr lang="zh-CN" altLang="en-US" sz="2400" dirty="0">
                <a:latin typeface="华文中宋" panose="02010600040101010101" pitchFamily="2" charset="-122"/>
                <a:ea typeface="华文中宋" panose="02010600040101010101" pitchFamily="2" charset="-122"/>
              </a:rPr>
              <a:t>字节或更小的数据块。</a:t>
            </a:r>
            <a:endParaRPr lang="en-US" altLang="zh-CN" sz="2400" dirty="0">
              <a:latin typeface="华文中宋" panose="02010600040101010101" pitchFamily="2" charset="-122"/>
              <a:ea typeface="华文中宋" panose="02010600040101010101" pitchFamily="2" charset="-122"/>
            </a:endParaRPr>
          </a:p>
          <a:p>
            <a:pPr marL="609600" indent="-609600">
              <a:lnSpc>
                <a:spcPct val="90000"/>
              </a:lnSpc>
              <a:buSzTx/>
              <a:buFont typeface="Wingdings" pitchFamily="2" charset="2"/>
              <a:buAutoNum type="arabicPeriod"/>
            </a:pPr>
            <a:r>
              <a:rPr lang="zh-CN" altLang="en-US" sz="2400" dirty="0">
                <a:latin typeface="华文中宋" panose="02010600040101010101" pitchFamily="2" charset="-122"/>
                <a:ea typeface="华文中宋" panose="02010600040101010101" pitchFamily="2" charset="-122"/>
              </a:rPr>
              <a:t>选择是否执行压缩的步骤</a:t>
            </a:r>
            <a:r>
              <a:rPr lang="en-US" altLang="zh-CN" sz="2400" dirty="0">
                <a:latin typeface="华文中宋" panose="02010600040101010101" pitchFamily="2" charset="-122"/>
                <a:ea typeface="华文中宋" panose="02010600040101010101" pitchFamily="2" charset="-122"/>
              </a:rPr>
              <a:t>(compression)</a:t>
            </a:r>
            <a:r>
              <a:rPr lang="zh-CN" altLang="en-US" sz="2400" dirty="0">
                <a:latin typeface="华文中宋" panose="02010600040101010101" pitchFamily="2" charset="-122"/>
                <a:ea typeface="华文中宋" panose="02010600040101010101" pitchFamily="2" charset="-122"/>
              </a:rPr>
              <a:t>。压缩的过程中，必须是无损失压缩</a:t>
            </a:r>
            <a:r>
              <a:rPr lang="en-US" altLang="zh-CN" sz="2400" dirty="0">
                <a:latin typeface="华文中宋" panose="02010600040101010101" pitchFamily="2" charset="-122"/>
                <a:ea typeface="华文中宋" panose="02010600040101010101" pitchFamily="2" charset="-122"/>
              </a:rPr>
              <a:t>(lossless)</a:t>
            </a:r>
            <a:r>
              <a:rPr lang="zh-CN" altLang="en-US" sz="2400" dirty="0">
                <a:latin typeface="华文中宋" panose="02010600040101010101" pitchFamily="2" charset="-122"/>
                <a:ea typeface="华文中宋" panose="02010600040101010101" pitchFamily="2" charset="-122"/>
              </a:rPr>
              <a:t>，也就是说解压缩后能够得到原本完整的消息。经过压缩后的内容长度不能超过原有长度</a:t>
            </a:r>
            <a:r>
              <a:rPr lang="en-US" altLang="zh-CN" sz="2400" dirty="0">
                <a:latin typeface="华文中宋" panose="02010600040101010101" pitchFamily="2" charset="-122"/>
                <a:ea typeface="华文中宋" panose="02010600040101010101" pitchFamily="2" charset="-122"/>
              </a:rPr>
              <a:t>1024</a:t>
            </a:r>
            <a:r>
              <a:rPr lang="zh-CN" altLang="en-US" sz="2400" dirty="0">
                <a:latin typeface="华文中宋" panose="02010600040101010101" pitchFamily="2" charset="-122"/>
                <a:ea typeface="华文中宋" panose="02010600040101010101" pitchFamily="2" charset="-122"/>
              </a:rPr>
              <a:t>字节以上</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在</a:t>
            </a:r>
            <a:r>
              <a:rPr lang="en-US" altLang="zh-CN" sz="2400" dirty="0">
                <a:latin typeface="华文中宋" panose="02010600040101010101" pitchFamily="2" charset="-122"/>
                <a:ea typeface="华文中宋" panose="02010600040101010101" pitchFamily="2" charset="-122"/>
              </a:rPr>
              <a:t>SSLv3</a:t>
            </a:r>
            <a:r>
              <a:rPr lang="zh-CN" altLang="en-US" sz="2400" dirty="0">
                <a:latin typeface="华文中宋" panose="02010600040101010101" pitchFamily="2" charset="-122"/>
                <a:ea typeface="华文中宋" panose="02010600040101010101" pitchFamily="2" charset="-122"/>
              </a:rPr>
              <a:t>（以及</a:t>
            </a:r>
            <a:r>
              <a:rPr lang="en-US" altLang="zh-CN" sz="2400" dirty="0">
                <a:latin typeface="华文中宋" panose="02010600040101010101" pitchFamily="2" charset="-122"/>
                <a:ea typeface="华文中宋" panose="02010600040101010101" pitchFamily="2" charset="-122"/>
              </a:rPr>
              <a:t>TLS</a:t>
            </a:r>
            <a:r>
              <a:rPr lang="zh-CN" altLang="en-US" sz="2400" dirty="0">
                <a:latin typeface="华文中宋" panose="02010600040101010101" pitchFamily="2" charset="-122"/>
                <a:ea typeface="华文中宋" panose="02010600040101010101" pitchFamily="2" charset="-122"/>
              </a:rPr>
              <a:t>的现有版本），并没有指定压缩算法，所以预设的算法是</a:t>
            </a:r>
            <a:r>
              <a:rPr lang="en-US" altLang="zh-CN" sz="2400" dirty="0">
                <a:latin typeface="华文中宋" panose="02010600040101010101" pitchFamily="2" charset="-122"/>
                <a:ea typeface="华文中宋" panose="02010600040101010101" pitchFamily="2" charset="-122"/>
              </a:rPr>
              <a:t>null</a:t>
            </a:r>
            <a:r>
              <a:rPr lang="zh-CN" altLang="en-US" sz="2400" dirty="0">
                <a:latin typeface="华文中宋" panose="02010600040101010101" pitchFamily="2" charset="-122"/>
                <a:ea typeface="华文中宋" panose="02010600040101010101" pitchFamily="2" charset="-122"/>
              </a:rPr>
              <a:t>。 </a:t>
            </a:r>
          </a:p>
          <a:p>
            <a:pPr marL="609600" indent="-609600">
              <a:lnSpc>
                <a:spcPct val="90000"/>
              </a:lnSpc>
              <a:buSzTx/>
              <a:buFont typeface="Wingdings" pitchFamily="2" charset="2"/>
              <a:buAutoNum type="arabicPeriod"/>
            </a:pPr>
            <a:r>
              <a:rPr lang="zh-CN" altLang="en-US" sz="2400" dirty="0">
                <a:latin typeface="华文中宋" panose="02010600040101010101" pitchFamily="2" charset="-122"/>
                <a:ea typeface="华文中宋" panose="02010600040101010101" pitchFamily="2" charset="-122"/>
              </a:rPr>
              <a:t>计算压缩数据的消息认证码</a:t>
            </a:r>
            <a:r>
              <a:rPr lang="en-US" altLang="zh-CN" sz="2400" dirty="0">
                <a:latin typeface="华文中宋" panose="02010600040101010101" pitchFamily="2" charset="-122"/>
                <a:ea typeface="华文中宋" panose="02010600040101010101" pitchFamily="2" charset="-122"/>
              </a:rPr>
              <a:t>(message authentication code)</a:t>
            </a:r>
            <a:r>
              <a:rPr lang="zh-CN" altLang="en-US" sz="2400" dirty="0">
                <a:latin typeface="华文中宋" panose="02010600040101010101" pitchFamily="2" charset="-122"/>
                <a:ea typeface="华文中宋" panose="02010600040101010101" pitchFamily="2" charset="-122"/>
              </a:rPr>
              <a:t>。为了达到这个目的，必须使用一把双方共有的密钥。</a:t>
            </a:r>
            <a:endParaRPr lang="en-US" altLang="zh-CN" sz="2400" dirty="0">
              <a:latin typeface="华文中宋" panose="02010600040101010101" pitchFamily="2" charset="-122"/>
              <a:ea typeface="华文中宋" panose="02010600040101010101" pitchFamily="2" charset="-122"/>
            </a:endParaRPr>
          </a:p>
          <a:p>
            <a:pPr marL="609600" indent="-609600">
              <a:lnSpc>
                <a:spcPct val="90000"/>
              </a:lnSpc>
              <a:buFont typeface="Wingdings" pitchFamily="2" charset="2"/>
              <a:buAutoNum type="arabicPeriod"/>
            </a:pPr>
            <a:r>
              <a:rPr lang="zh-CN" altLang="en-US" sz="2400" dirty="0">
                <a:latin typeface="华文中宋" panose="02010600040101010101" pitchFamily="2" charset="-122"/>
                <a:ea typeface="华文中宋" panose="02010600040101010101" pitchFamily="2" charset="-122"/>
              </a:rPr>
              <a:t>对压缩后的消息连同增加的</a:t>
            </a:r>
            <a:r>
              <a:rPr lang="en-US" altLang="zh-CN" sz="2400" dirty="0">
                <a:latin typeface="华文中宋" panose="02010600040101010101" pitchFamily="2" charset="-122"/>
                <a:ea typeface="华文中宋" panose="02010600040101010101" pitchFamily="2" charset="-122"/>
              </a:rPr>
              <a:t>MAC </a:t>
            </a:r>
            <a:r>
              <a:rPr lang="zh-CN" altLang="en-US" sz="2400" dirty="0">
                <a:latin typeface="华文中宋" panose="02010600040101010101" pitchFamily="2" charset="-122"/>
                <a:ea typeface="华文中宋" panose="02010600040101010101" pitchFamily="2" charset="-122"/>
              </a:rPr>
              <a:t>使用对称加密算法进行加密。加密造成的块长度增量不会超过</a:t>
            </a:r>
            <a:r>
              <a:rPr lang="en-US" altLang="zh-CN" sz="2400" dirty="0">
                <a:latin typeface="华文中宋" panose="02010600040101010101" pitchFamily="2" charset="-122"/>
                <a:ea typeface="华文中宋" panose="02010600040101010101" pitchFamily="2" charset="-122"/>
              </a:rPr>
              <a:t>1024 </a:t>
            </a:r>
            <a:r>
              <a:rPr lang="zh-CN" altLang="en-US" sz="2400" dirty="0">
                <a:latin typeface="华文中宋" panose="02010600040101010101" pitchFamily="2" charset="-122"/>
                <a:ea typeface="华文中宋" panose="02010600040101010101" pitchFamily="2" charset="-122"/>
              </a:rPr>
              <a:t>字节，所以块的总长度不会超过</a:t>
            </a:r>
            <a:r>
              <a:rPr lang="en-US" altLang="zh-CN" sz="2400" dirty="0">
                <a:latin typeface="华文中宋" panose="02010600040101010101" pitchFamily="2" charset="-122"/>
                <a:ea typeface="华文中宋" panose="02010600040101010101" pitchFamily="2" charset="-122"/>
              </a:rPr>
              <a:t>2</a:t>
            </a:r>
            <a:r>
              <a:rPr lang="en-US" altLang="zh-CN" sz="2400" baseline="30000" dirty="0">
                <a:latin typeface="华文中宋" panose="02010600040101010101" pitchFamily="2" charset="-122"/>
                <a:ea typeface="华文中宋" panose="02010600040101010101" pitchFamily="2" charset="-122"/>
              </a:rPr>
              <a:t>14</a:t>
            </a:r>
            <a:r>
              <a:rPr lang="en-US" altLang="zh-CN" sz="2400" dirty="0">
                <a:latin typeface="华文中宋" panose="02010600040101010101" pitchFamily="2" charset="-122"/>
                <a:ea typeface="华文中宋" panose="02010600040101010101" pitchFamily="2" charset="-122"/>
              </a:rPr>
              <a:t>+2048 </a:t>
            </a:r>
            <a:r>
              <a:rPr lang="zh-CN" altLang="en-US" sz="2400" dirty="0">
                <a:latin typeface="华文中宋" panose="02010600040101010101" pitchFamily="2" charset="-122"/>
                <a:ea typeface="华文中宋" panose="02010600040101010101" pitchFamily="2" charset="-122"/>
              </a:rPr>
              <a:t>字节。</a:t>
            </a:r>
            <a:endParaRPr lang="en-US" altLang="zh-CN" sz="2400" dirty="0">
              <a:latin typeface="华文中宋" panose="02010600040101010101" pitchFamily="2" charset="-122"/>
              <a:ea typeface="华文中宋" panose="02010600040101010101" pitchFamily="2" charset="-122"/>
            </a:endParaRPr>
          </a:p>
          <a:p>
            <a:pPr marL="609600" indent="-609600">
              <a:lnSpc>
                <a:spcPct val="90000"/>
              </a:lnSpc>
              <a:buFont typeface="Wingdings" pitchFamily="2" charset="2"/>
              <a:buAutoNum type="arabicPeriod"/>
            </a:pPr>
            <a:r>
              <a:rPr lang="zh-CN" altLang="en-US" sz="2400" dirty="0">
                <a:latin typeface="华文中宋" panose="02010600040101010101" pitchFamily="2" charset="-122"/>
                <a:ea typeface="华文中宋" panose="02010600040101010101" pitchFamily="2" charset="-122"/>
              </a:rPr>
              <a:t>添加一个头</a:t>
            </a:r>
            <a:r>
              <a:rPr lang="en-US" altLang="zh-CN" sz="2400" dirty="0">
                <a:latin typeface="华文中宋" panose="02010600040101010101" pitchFamily="2" charset="-122"/>
                <a:ea typeface="华文中宋" panose="02010600040101010101" pitchFamily="2" charset="-122"/>
              </a:rPr>
              <a:t>(header)</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由内容类型、主版本、副版本、压缩后的长度等域组成</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71</a:t>
            </a:fld>
            <a:endParaRPr lang="en-US" altLang="zh-CN"/>
          </a:p>
        </p:txBody>
      </p:sp>
    </p:spTree>
    <p:extLst>
      <p:ext uri="{BB962C8B-B14F-4D97-AF65-F5344CB8AC3E}">
        <p14:creationId xmlns:p14="http://schemas.microsoft.com/office/powerpoint/2010/main" val="27259600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sv-SE"/>
              <a:t>SSL Record Format</a:t>
            </a:r>
            <a:endParaRPr lang="sv-SE" noProof="1"/>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72</a:t>
            </a:fld>
            <a:endParaRPr lang="en-US" altLang="zh-CN"/>
          </a:p>
        </p:txBody>
      </p:sp>
      <p:pic>
        <p:nvPicPr>
          <p:cNvPr id="83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916113"/>
            <a:ext cx="5254625" cy="443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962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en-US" altLang="zh-CN" dirty="0"/>
              <a:t>7.  SSL</a:t>
            </a:r>
            <a:r>
              <a:rPr lang="zh-CN" altLang="en-US" dirty="0"/>
              <a:t>记录协议格式</a:t>
            </a:r>
            <a:endParaRPr lang="zh-CN" altLang="en-US" b="1" dirty="0">
              <a:solidFill>
                <a:srgbClr val="00FFFF"/>
              </a:solidFill>
              <a:ea typeface="宋体" charset="-122"/>
            </a:endParaRPr>
          </a:p>
        </p:txBody>
      </p:sp>
      <p:sp>
        <p:nvSpPr>
          <p:cNvPr id="501763" name="Rectangle 3"/>
          <p:cNvSpPr>
            <a:spLocks noGrp="1" noChangeArrowheads="1"/>
          </p:cNvSpPr>
          <p:nvPr>
            <p:ph idx="1"/>
          </p:nvPr>
        </p:nvSpPr>
        <p:spPr>
          <a:xfrm>
            <a:off x="827584" y="1196752"/>
            <a:ext cx="8316416" cy="5400600"/>
          </a:xfrm>
          <a:noFill/>
          <a:ln/>
        </p:spPr>
        <p:txBody>
          <a:bodyPr/>
          <a:lstStyle/>
          <a:p>
            <a:pPr>
              <a:lnSpc>
                <a:spcPct val="150000"/>
              </a:lnSpc>
              <a:spcBef>
                <a:spcPts val="600"/>
              </a:spcBef>
              <a:spcAft>
                <a:spcPts val="600"/>
              </a:spcAft>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内容类型</a:t>
            </a:r>
            <a:r>
              <a:rPr lang="en-US" altLang="zh-CN" sz="2800" dirty="0">
                <a:latin typeface="华文中宋" pitchFamily="2" charset="-122"/>
                <a:ea typeface="华文中宋" pitchFamily="2" charset="-122"/>
                <a:sym typeface="Wingdings" pitchFamily="2" charset="2"/>
              </a:rPr>
              <a:t>(8bit)</a:t>
            </a:r>
            <a:r>
              <a:rPr lang="zh-CN" altLang="en-US" sz="2800" dirty="0">
                <a:latin typeface="华文中宋" pitchFamily="2" charset="-122"/>
                <a:ea typeface="华文中宋" pitchFamily="2" charset="-122"/>
                <a:sym typeface="Wingdings" pitchFamily="2" charset="2"/>
              </a:rPr>
              <a:t>：用于处理封闭分段的更高层协议，包括密码变更规格、报警、握手和应用数据四种</a:t>
            </a:r>
            <a:endParaRPr lang="zh-CN" altLang="en-US" sz="2800" dirty="0">
              <a:latin typeface="华文中宋" pitchFamily="2" charset="-122"/>
              <a:ea typeface="华文中宋" pitchFamily="2" charset="-122"/>
            </a:endParaRPr>
          </a:p>
          <a:p>
            <a:pPr>
              <a:lnSpc>
                <a:spcPct val="150000"/>
              </a:lnSpc>
              <a:spcBef>
                <a:spcPts val="600"/>
              </a:spcBef>
              <a:spcAft>
                <a:spcPts val="600"/>
              </a:spcAft>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主版本</a:t>
            </a:r>
            <a:r>
              <a:rPr lang="en-US" altLang="zh-CN" sz="2800" dirty="0">
                <a:latin typeface="华文中宋" pitchFamily="2" charset="-122"/>
                <a:ea typeface="华文中宋" pitchFamily="2" charset="-122"/>
                <a:sym typeface="Wingdings" pitchFamily="2" charset="2"/>
              </a:rPr>
              <a:t>(8bit)</a:t>
            </a:r>
            <a:r>
              <a:rPr lang="zh-CN" altLang="en-US" sz="2800" dirty="0">
                <a:latin typeface="华文中宋" pitchFamily="2" charset="-122"/>
                <a:ea typeface="华文中宋" pitchFamily="2" charset="-122"/>
              </a:rPr>
              <a:t>：表明应用的</a:t>
            </a: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协议的主版本号。对于</a:t>
            </a:r>
            <a:r>
              <a:rPr lang="en-US" altLang="zh-CN" sz="2800" dirty="0">
                <a:latin typeface="华文中宋" pitchFamily="2" charset="-122"/>
                <a:ea typeface="华文中宋" pitchFamily="2" charset="-122"/>
              </a:rPr>
              <a:t>SSLv3.0</a:t>
            </a:r>
            <a:r>
              <a:rPr lang="zh-CN" altLang="en-US" sz="2800" dirty="0">
                <a:latin typeface="华文中宋" pitchFamily="2" charset="-122"/>
                <a:ea typeface="华文中宋" pitchFamily="2" charset="-122"/>
              </a:rPr>
              <a:t>，该值为</a:t>
            </a:r>
            <a:r>
              <a:rPr lang="en-US" altLang="zh-CN" sz="2800" dirty="0">
                <a:latin typeface="华文中宋" pitchFamily="2" charset="-122"/>
                <a:ea typeface="华文中宋" pitchFamily="2" charset="-122"/>
              </a:rPr>
              <a:t>3</a:t>
            </a:r>
            <a:endParaRPr lang="zh-CN" altLang="en-US" sz="2800" dirty="0">
              <a:latin typeface="华文中宋" pitchFamily="2" charset="-122"/>
              <a:ea typeface="华文中宋" pitchFamily="2" charset="-122"/>
            </a:endParaRPr>
          </a:p>
          <a:p>
            <a:pPr>
              <a:lnSpc>
                <a:spcPct val="150000"/>
              </a:lnSpc>
              <a:spcBef>
                <a:spcPts val="600"/>
              </a:spcBef>
              <a:spcAft>
                <a:spcPts val="600"/>
              </a:spcAft>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副版本</a:t>
            </a:r>
            <a:r>
              <a:rPr lang="en-US" altLang="zh-CN" sz="2800" dirty="0">
                <a:latin typeface="华文中宋" pitchFamily="2" charset="-122"/>
                <a:ea typeface="华文中宋" pitchFamily="2" charset="-122"/>
                <a:sym typeface="Wingdings" pitchFamily="2" charset="2"/>
              </a:rPr>
              <a:t>(8bit)</a:t>
            </a:r>
            <a:r>
              <a:rPr lang="zh-CN" altLang="en-US" sz="2800" dirty="0">
                <a:latin typeface="华文中宋" pitchFamily="2" charset="-122"/>
                <a:ea typeface="华文中宋" pitchFamily="2" charset="-122"/>
              </a:rPr>
              <a:t>：表明应用的</a:t>
            </a: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协议的副版本号。对于</a:t>
            </a:r>
            <a:r>
              <a:rPr lang="en-US" altLang="zh-CN" sz="2800" dirty="0">
                <a:latin typeface="华文中宋" pitchFamily="2" charset="-122"/>
                <a:ea typeface="华文中宋" pitchFamily="2" charset="-122"/>
              </a:rPr>
              <a:t>SSLv3.0</a:t>
            </a:r>
            <a:r>
              <a:rPr lang="zh-CN" altLang="en-US" sz="2800" dirty="0">
                <a:latin typeface="华文中宋" pitchFamily="2" charset="-122"/>
                <a:ea typeface="华文中宋" pitchFamily="2" charset="-122"/>
              </a:rPr>
              <a:t>，该值为</a:t>
            </a:r>
            <a:r>
              <a:rPr lang="en-US" altLang="zh-CN" sz="2800" dirty="0">
                <a:latin typeface="华文中宋" pitchFamily="2" charset="-122"/>
                <a:ea typeface="华文中宋" pitchFamily="2" charset="-122"/>
              </a:rPr>
              <a:t>0</a:t>
            </a:r>
            <a:endParaRPr lang="zh-CN" altLang="en-US" sz="2800" dirty="0">
              <a:latin typeface="华文中宋" pitchFamily="2" charset="-122"/>
              <a:ea typeface="华文中宋" pitchFamily="2" charset="-122"/>
            </a:endParaRPr>
          </a:p>
          <a:p>
            <a:pPr>
              <a:lnSpc>
                <a:spcPct val="150000"/>
              </a:lnSpc>
              <a:spcBef>
                <a:spcPts val="600"/>
              </a:spcBef>
              <a:spcAft>
                <a:spcPts val="600"/>
              </a:spcAft>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压缩后的长度</a:t>
            </a:r>
            <a:r>
              <a:rPr lang="en-US" altLang="zh-CN" sz="2800" dirty="0">
                <a:latin typeface="华文中宋" pitchFamily="2" charset="-122"/>
                <a:ea typeface="华文中宋" pitchFamily="2" charset="-122"/>
                <a:sym typeface="Wingdings" pitchFamily="2" charset="2"/>
              </a:rPr>
              <a:t>(8bit)</a:t>
            </a:r>
            <a:r>
              <a:rPr lang="zh-CN" altLang="en-US" sz="2800" dirty="0">
                <a:latin typeface="华文中宋" pitchFamily="2" charset="-122"/>
                <a:ea typeface="华文中宋" pitchFamily="2" charset="-122"/>
              </a:rPr>
              <a:t>：以字节为单位的明文块的长度</a:t>
            </a:r>
            <a:endParaRPr lang="en-US" altLang="zh-CN" sz="28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73</a:t>
            </a:fld>
            <a:endParaRPr lang="en-US" altLang="zh-CN"/>
          </a:p>
        </p:txBody>
      </p:sp>
    </p:spTree>
    <p:extLst>
      <p:ext uri="{BB962C8B-B14F-4D97-AF65-F5344CB8AC3E}">
        <p14:creationId xmlns:p14="http://schemas.microsoft.com/office/powerpoint/2010/main" val="35254251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en-US" altLang="zh-CN" dirty="0"/>
              <a:t>7.  SSL</a:t>
            </a:r>
            <a:r>
              <a:rPr lang="zh-CN" altLang="en-US" dirty="0"/>
              <a:t>记录协议格式</a:t>
            </a:r>
            <a:endParaRPr lang="zh-CN" altLang="en-US" b="1" dirty="0">
              <a:solidFill>
                <a:srgbClr val="00FFFF"/>
              </a:solidFill>
              <a:ea typeface="宋体" charset="-122"/>
            </a:endParaRPr>
          </a:p>
        </p:txBody>
      </p:sp>
      <p:sp>
        <p:nvSpPr>
          <p:cNvPr id="501763" name="Rectangle 3"/>
          <p:cNvSpPr>
            <a:spLocks noGrp="1" noChangeArrowheads="1"/>
          </p:cNvSpPr>
          <p:nvPr>
            <p:ph idx="1"/>
          </p:nvPr>
        </p:nvSpPr>
        <p:spPr>
          <a:xfrm>
            <a:off x="827584" y="1196752"/>
            <a:ext cx="8316416" cy="5400600"/>
          </a:xfrm>
          <a:noFill/>
          <a:ln/>
        </p:spPr>
        <p:txBody>
          <a:bodyPr/>
          <a:lstStyle/>
          <a:p>
            <a:pPr>
              <a:lnSpc>
                <a:spcPct val="150000"/>
              </a:lnSpc>
              <a:spcBef>
                <a:spcPts val="600"/>
              </a:spcBef>
              <a:spcAft>
                <a:spcPts val="600"/>
              </a:spcAft>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内容类型</a:t>
            </a:r>
            <a:r>
              <a:rPr lang="en-US" altLang="zh-CN" sz="2800" dirty="0">
                <a:latin typeface="华文中宋" pitchFamily="2" charset="-122"/>
                <a:ea typeface="华文中宋" pitchFamily="2" charset="-122"/>
                <a:sym typeface="Wingdings" pitchFamily="2" charset="2"/>
              </a:rPr>
              <a:t>(8bit)</a:t>
            </a:r>
            <a:r>
              <a:rPr lang="zh-CN" altLang="en-US" sz="2800" dirty="0">
                <a:latin typeface="华文中宋" pitchFamily="2" charset="-122"/>
                <a:ea typeface="华文中宋" pitchFamily="2" charset="-122"/>
                <a:sym typeface="Wingdings" pitchFamily="2" charset="2"/>
              </a:rPr>
              <a:t>：用于处理封闭分段的更高层协议，包括密码变更规格、报警、握手和应用数据四种</a:t>
            </a:r>
            <a:endParaRPr lang="zh-CN" altLang="en-US" sz="28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74</a:t>
            </a:fld>
            <a:endParaRPr lang="en-US" altLang="zh-CN"/>
          </a:p>
        </p:txBody>
      </p:sp>
      <p:pic>
        <p:nvPicPr>
          <p:cNvPr id="4" name="图片 3"/>
          <p:cNvPicPr>
            <a:picLocks noChangeAspect="1"/>
          </p:cNvPicPr>
          <p:nvPr/>
        </p:nvPicPr>
        <p:blipFill>
          <a:blip r:embed="rId2"/>
          <a:stretch>
            <a:fillRect/>
          </a:stretch>
        </p:blipFill>
        <p:spPr>
          <a:xfrm>
            <a:off x="2411760" y="2863781"/>
            <a:ext cx="4238625" cy="657225"/>
          </a:xfrm>
          <a:prstGeom prst="rect">
            <a:avLst/>
          </a:prstGeom>
        </p:spPr>
      </p:pic>
      <p:pic>
        <p:nvPicPr>
          <p:cNvPr id="5" name="图片 4"/>
          <p:cNvPicPr>
            <a:picLocks noChangeAspect="1"/>
          </p:cNvPicPr>
          <p:nvPr/>
        </p:nvPicPr>
        <p:blipFill>
          <a:blip r:embed="rId3"/>
          <a:stretch>
            <a:fillRect/>
          </a:stretch>
        </p:blipFill>
        <p:spPr>
          <a:xfrm>
            <a:off x="2200011" y="4128498"/>
            <a:ext cx="5275215" cy="1532750"/>
          </a:xfrm>
          <a:prstGeom prst="rect">
            <a:avLst/>
          </a:prstGeom>
        </p:spPr>
      </p:pic>
      <p:cxnSp>
        <p:nvCxnSpPr>
          <p:cNvPr id="7" name="直接箭头连接符 6"/>
          <p:cNvCxnSpPr>
            <a:endCxn id="5" idx="0"/>
          </p:cNvCxnSpPr>
          <p:nvPr/>
        </p:nvCxnSpPr>
        <p:spPr>
          <a:xfrm>
            <a:off x="2843808" y="3521006"/>
            <a:ext cx="1993811" cy="607492"/>
          </a:xfrm>
          <a:prstGeom prst="straightConnector1">
            <a:avLst/>
          </a:prstGeom>
          <a:ln w="539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7078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t>6.2.3</a:t>
            </a:r>
            <a:r>
              <a:rPr lang="zh-CN" altLang="en-US" dirty="0"/>
              <a:t> 密码变更规格协议</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75</a:t>
            </a:fld>
            <a:endParaRPr lang="en-US" altLang="zh-CN"/>
          </a:p>
        </p:txBody>
      </p:sp>
      <p:sp>
        <p:nvSpPr>
          <p:cNvPr id="502787" name="Rectangle 3"/>
          <p:cNvSpPr>
            <a:spLocks noChangeArrowheads="1"/>
          </p:cNvSpPr>
          <p:nvPr/>
        </p:nvSpPr>
        <p:spPr bwMode="auto">
          <a:xfrm>
            <a:off x="1547663" y="1471760"/>
            <a:ext cx="5514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400" dirty="0">
                <a:latin typeface="华文中宋" pitchFamily="2" charset="-122"/>
                <a:ea typeface="华文中宋" pitchFamily="2" charset="-122"/>
              </a:rPr>
              <a:t>由一个仅一个字节的值为１的消息组成 </a:t>
            </a:r>
          </a:p>
        </p:txBody>
      </p:sp>
      <p:pic>
        <p:nvPicPr>
          <p:cNvPr id="502789" name="Picture 5"/>
          <p:cNvPicPr>
            <a:picLocks noChangeAspect="1" noChangeArrowheads="1"/>
          </p:cNvPicPr>
          <p:nvPr/>
        </p:nvPicPr>
        <p:blipFill>
          <a:blip r:embed="rId3">
            <a:extLst>
              <a:ext uri="{28A0092B-C50C-407E-A947-70E740481C1C}">
                <a14:useLocalDpi xmlns:a14="http://schemas.microsoft.com/office/drawing/2010/main" val="0"/>
              </a:ext>
            </a:extLst>
          </a:blip>
          <a:srcRect t="7568" r="63889" b="53885"/>
          <a:stretch>
            <a:fillRect/>
          </a:stretch>
        </p:blipFill>
        <p:spPr bwMode="auto">
          <a:xfrm>
            <a:off x="1984375" y="2508895"/>
            <a:ext cx="4724400" cy="2328863"/>
          </a:xfrm>
          <a:prstGeom prst="rect">
            <a:avLst/>
          </a:prstGeom>
          <a:noFill/>
          <a:extLst>
            <a:ext uri="{909E8E84-426E-40DD-AFC4-6F175D3DCCD1}">
              <a14:hiddenFill xmlns:a14="http://schemas.microsoft.com/office/drawing/2010/main">
                <a:solidFill>
                  <a:srgbClr val="FFFFFF"/>
                </a:solidFill>
              </a14:hiddenFill>
            </a:ext>
          </a:extLst>
        </p:spPr>
      </p:pic>
      <p:sp>
        <p:nvSpPr>
          <p:cNvPr id="502790" name="Rectangle 6"/>
          <p:cNvSpPr>
            <a:spLocks noChangeArrowheads="1"/>
          </p:cNvSpPr>
          <p:nvPr/>
        </p:nvSpPr>
        <p:spPr bwMode="auto">
          <a:xfrm>
            <a:off x="1369069" y="5408146"/>
            <a:ext cx="65037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800" dirty="0">
                <a:solidFill>
                  <a:srgbClr val="FFFF99"/>
                </a:solidFill>
                <a:latin typeface="华文中宋" pitchFamily="2" charset="-122"/>
                <a:ea typeface="华文中宋" pitchFamily="2" charset="-122"/>
                <a:cs typeface="+mj-cs"/>
              </a:rPr>
              <a:t>功能：</a:t>
            </a:r>
            <a:r>
              <a:rPr lang="zh-CN" altLang="en-US" sz="2800" dirty="0">
                <a:latin typeface="华文中宋" pitchFamily="2" charset="-122"/>
                <a:ea typeface="华文中宋" pitchFamily="2" charset="-122"/>
                <a:cs typeface="+mj-cs"/>
              </a:rPr>
              <a:t>使读</a:t>
            </a:r>
            <a:r>
              <a:rPr lang="en-US" altLang="zh-CN" sz="2800" dirty="0">
                <a:latin typeface="华文中宋" pitchFamily="2" charset="-122"/>
                <a:ea typeface="华文中宋" pitchFamily="2" charset="-122"/>
                <a:cs typeface="+mj-cs"/>
              </a:rPr>
              <a:t>/</a:t>
            </a:r>
            <a:r>
              <a:rPr lang="zh-CN" altLang="en-US" sz="2800" dirty="0">
                <a:latin typeface="华文中宋" pitchFamily="2" charset="-122"/>
                <a:ea typeface="华文中宋" pitchFamily="2" charset="-122"/>
                <a:cs typeface="+mj-cs"/>
              </a:rPr>
              <a:t>写的待定状态改为当前状态</a:t>
            </a:r>
            <a:endParaRPr lang="en-US" altLang="zh-CN" sz="2800" b="1" dirty="0">
              <a:ea typeface="宋体" charset="-122"/>
            </a:endParaRPr>
          </a:p>
        </p:txBody>
      </p:sp>
    </p:spTree>
    <p:extLst>
      <p:ext uri="{BB962C8B-B14F-4D97-AF65-F5344CB8AC3E}">
        <p14:creationId xmlns:p14="http://schemas.microsoft.com/office/powerpoint/2010/main" val="18046582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t>6.2.3</a:t>
            </a:r>
            <a:r>
              <a:rPr lang="zh-CN" altLang="en-US" dirty="0"/>
              <a:t> 密码变更规格协议</a:t>
            </a:r>
          </a:p>
        </p:txBody>
      </p:sp>
      <p:sp>
        <p:nvSpPr>
          <p:cNvPr id="3" name="灯片编号占位符 2"/>
          <p:cNvSpPr>
            <a:spLocks noGrp="1"/>
          </p:cNvSpPr>
          <p:nvPr>
            <p:ph type="sldNum" sz="quarter" idx="11"/>
          </p:nvPr>
        </p:nvSpPr>
        <p:spPr/>
        <p:txBody>
          <a:bodyPr/>
          <a:lstStyle/>
          <a:p>
            <a:fld id="{ECCE4CB5-51F3-4687-9C9F-BEE527CC1AF1}" type="slidenum">
              <a:rPr lang="en-US" altLang="zh-CN" smtClean="0"/>
              <a:pPr/>
              <a:t>76</a:t>
            </a:fld>
            <a:endParaRPr lang="en-US" altLang="zh-CN"/>
          </a:p>
        </p:txBody>
      </p:sp>
      <p:sp>
        <p:nvSpPr>
          <p:cNvPr id="2" name="矩形 1"/>
          <p:cNvSpPr/>
          <p:nvPr/>
        </p:nvSpPr>
        <p:spPr>
          <a:xfrm>
            <a:off x="827584" y="908720"/>
            <a:ext cx="8208912" cy="5216813"/>
          </a:xfrm>
          <a:prstGeom prst="rect">
            <a:avLst/>
          </a:prstGeom>
        </p:spPr>
        <p:txBody>
          <a:bodyPr wrap="square">
            <a:spAutoFit/>
          </a:bodyPr>
          <a:lstStyle/>
          <a:p>
            <a:pPr marL="342900" indent="-342900">
              <a:lnSpc>
                <a:spcPct val="150000"/>
              </a:lnSpc>
              <a:spcBef>
                <a:spcPts val="600"/>
              </a:spcBef>
              <a:spcAft>
                <a:spcPts val="1200"/>
              </a:spcAft>
              <a:buClr>
                <a:srgbClr val="FFFF00"/>
              </a:buClr>
              <a:buFont typeface="Wingdings" pitchFamily="2" charset="2"/>
              <a:buChar char="v"/>
            </a:pPr>
            <a:r>
              <a:rPr lang="zh-CN" altLang="en-US" sz="2400" dirty="0">
                <a:latin typeface="华文中宋" pitchFamily="2" charset="-122"/>
                <a:ea typeface="华文中宋" pitchFamily="2" charset="-122"/>
                <a:sym typeface="Wingdings" pitchFamily="2" charset="2"/>
              </a:rPr>
              <a:t>待定状态：协商完成之后数据通信之前，</a:t>
            </a:r>
            <a:r>
              <a:rPr lang="en-US" altLang="zh-CN" sz="2400" dirty="0">
                <a:latin typeface="华文中宋" pitchFamily="2" charset="-122"/>
                <a:ea typeface="华文中宋" pitchFamily="2" charset="-122"/>
                <a:sym typeface="Wingdings" pitchFamily="2" charset="2"/>
              </a:rPr>
              <a:t>SSL</a:t>
            </a:r>
            <a:r>
              <a:rPr lang="zh-CN" altLang="en-US" sz="2400" dirty="0">
                <a:latin typeface="华文中宋" pitchFamily="2" charset="-122"/>
                <a:ea typeface="华文中宋" pitchFamily="2" charset="-122"/>
                <a:sym typeface="Wingdings" pitchFamily="2" charset="2"/>
              </a:rPr>
              <a:t>进入待定状态（也叫挂起状态、等待状态）</a:t>
            </a:r>
            <a:endParaRPr lang="en-US" altLang="zh-CN" sz="2400" dirty="0">
              <a:latin typeface="华文中宋" pitchFamily="2" charset="-122"/>
              <a:ea typeface="华文中宋" pitchFamily="2" charset="-122"/>
              <a:sym typeface="Wingdings" pitchFamily="2" charset="2"/>
            </a:endParaRPr>
          </a:p>
          <a:p>
            <a:pPr marL="342900" indent="-342900">
              <a:lnSpc>
                <a:spcPct val="150000"/>
              </a:lnSpc>
              <a:spcBef>
                <a:spcPts val="600"/>
              </a:spcBef>
              <a:spcAft>
                <a:spcPts val="1200"/>
              </a:spcAft>
              <a:buClr>
                <a:srgbClr val="FFFF00"/>
              </a:buClr>
              <a:buFont typeface="Wingdings" pitchFamily="2" charset="2"/>
              <a:buChar char="v"/>
            </a:pPr>
            <a:r>
              <a:rPr lang="zh-CN" altLang="en-US" sz="2400" dirty="0">
                <a:latin typeface="华文中宋" pitchFamily="2" charset="-122"/>
                <a:ea typeface="华文中宋" pitchFamily="2" charset="-122"/>
                <a:sym typeface="Wingdings" pitchFamily="2" charset="2"/>
              </a:rPr>
              <a:t>协议特点：是使用</a:t>
            </a:r>
            <a:r>
              <a:rPr lang="en-US" altLang="zh-CN" sz="2400" dirty="0">
                <a:latin typeface="华文中宋" pitchFamily="2" charset="-122"/>
                <a:ea typeface="华文中宋" pitchFamily="2" charset="-122"/>
                <a:sym typeface="Wingdings" pitchFamily="2" charset="2"/>
              </a:rPr>
              <a:t>SSL</a:t>
            </a:r>
            <a:r>
              <a:rPr lang="zh-CN" altLang="en-US" sz="2400" dirty="0">
                <a:latin typeface="华文中宋" pitchFamily="2" charset="-122"/>
                <a:ea typeface="华文中宋" pitchFamily="2" charset="-122"/>
                <a:sym typeface="Wingdings" pitchFamily="2" charset="2"/>
              </a:rPr>
              <a:t>记录协议的</a:t>
            </a:r>
            <a:r>
              <a:rPr lang="en-US" altLang="zh-CN" sz="2400" dirty="0">
                <a:latin typeface="华文中宋" pitchFamily="2" charset="-122"/>
                <a:ea typeface="华文中宋" pitchFamily="2" charset="-122"/>
                <a:sym typeface="Wingdings" pitchFamily="2" charset="2"/>
              </a:rPr>
              <a:t>SSL</a:t>
            </a:r>
            <a:r>
              <a:rPr lang="zh-CN" altLang="en-US" sz="2400" dirty="0">
                <a:latin typeface="华文中宋" pitchFamily="2" charset="-122"/>
                <a:ea typeface="华文中宋" pitchFamily="2" charset="-122"/>
                <a:sym typeface="Wingdings" pitchFamily="2" charset="2"/>
              </a:rPr>
              <a:t>的</a:t>
            </a:r>
            <a:r>
              <a:rPr lang="en-US" altLang="zh-CN" sz="2400" dirty="0">
                <a:latin typeface="华文中宋" pitchFamily="2" charset="-122"/>
                <a:ea typeface="华文中宋" pitchFamily="2" charset="-122"/>
                <a:sym typeface="Wingdings" pitchFamily="2" charset="2"/>
              </a:rPr>
              <a:t>3</a:t>
            </a:r>
            <a:r>
              <a:rPr lang="zh-CN" altLang="en-US" sz="2400" dirty="0">
                <a:latin typeface="华文中宋" pitchFamily="2" charset="-122"/>
                <a:ea typeface="华文中宋" pitchFamily="2" charset="-122"/>
                <a:sym typeface="Wingdings" pitchFamily="2" charset="2"/>
              </a:rPr>
              <a:t>个特定协议之一，同时也是其中</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最简单的一个</a:t>
            </a:r>
            <a:endPar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marL="342900" indent="-342900">
              <a:lnSpc>
                <a:spcPct val="150000"/>
              </a:lnSpc>
              <a:spcBef>
                <a:spcPts val="600"/>
              </a:spcBef>
              <a:spcAft>
                <a:spcPts val="1200"/>
              </a:spcAft>
              <a:buClr>
                <a:srgbClr val="FFFF00"/>
              </a:buClr>
              <a:buFont typeface="Wingdings" pitchFamily="2" charset="2"/>
              <a:buChar char="v"/>
            </a:pPr>
            <a:r>
              <a:rPr lang="zh-CN" altLang="en-US" sz="2400" dirty="0">
                <a:latin typeface="华文中宋" pitchFamily="2" charset="-122"/>
                <a:ea typeface="华文中宋" pitchFamily="2" charset="-122"/>
                <a:sym typeface="Wingdings" pitchFamily="2" charset="2"/>
              </a:rPr>
              <a:t>协议消息：由单个消息</a:t>
            </a:r>
            <a:r>
              <a:rPr lang="en-US" altLang="zh-CN" sz="2400" dirty="0" err="1">
                <a:latin typeface="华文中宋" pitchFamily="2" charset="-122"/>
                <a:ea typeface="华文中宋" pitchFamily="2" charset="-122"/>
                <a:sym typeface="Wingdings" pitchFamily="2" charset="2"/>
              </a:rPr>
              <a:t>Change_Cipher_Spec</a:t>
            </a:r>
            <a:r>
              <a:rPr lang="zh-CN" altLang="en-US" sz="2400" dirty="0">
                <a:latin typeface="华文中宋" pitchFamily="2" charset="-122"/>
                <a:ea typeface="华文中宋" pitchFamily="2" charset="-122"/>
                <a:sym typeface="Wingdings" pitchFamily="2" charset="2"/>
              </a:rPr>
              <a:t>组成，该消息只含有一个值为</a:t>
            </a:r>
            <a:r>
              <a:rPr lang="en-US" altLang="zh-CN" sz="2400" dirty="0">
                <a:latin typeface="华文中宋" pitchFamily="2" charset="-122"/>
                <a:ea typeface="华文中宋" pitchFamily="2" charset="-122"/>
                <a:sym typeface="Wingdings" pitchFamily="2" charset="2"/>
              </a:rPr>
              <a:t>1</a:t>
            </a:r>
            <a:r>
              <a:rPr lang="zh-CN" altLang="en-US" sz="2400" dirty="0">
                <a:latin typeface="华文中宋" pitchFamily="2" charset="-122"/>
                <a:ea typeface="华文中宋" pitchFamily="2" charset="-122"/>
                <a:sym typeface="Wingdings" pitchFamily="2" charset="2"/>
              </a:rPr>
              <a:t>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单个字节</a:t>
            </a:r>
            <a:endPar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endParaRPr>
          </a:p>
          <a:p>
            <a:pPr marL="342900" indent="-342900">
              <a:lnSpc>
                <a:spcPct val="150000"/>
              </a:lnSpc>
              <a:spcBef>
                <a:spcPts val="600"/>
              </a:spcBef>
              <a:spcAft>
                <a:spcPts val="1200"/>
              </a:spcAft>
              <a:buClr>
                <a:srgbClr val="FFFF00"/>
              </a:buClr>
              <a:buFont typeface="Wingdings" pitchFamily="2" charset="2"/>
              <a:buChar char="v"/>
            </a:pPr>
            <a:r>
              <a:rPr lang="zh-CN" altLang="en-US" sz="2400" dirty="0">
                <a:latin typeface="华文中宋" pitchFamily="2" charset="-122"/>
                <a:ea typeface="华文中宋" pitchFamily="2" charset="-122"/>
                <a:sym typeface="Wingdings" pitchFamily="2" charset="2"/>
              </a:rPr>
              <a:t>协议作用：就是将挂起状态拷贝为当前状态，更新用于当前连接的密码组</a:t>
            </a:r>
          </a:p>
        </p:txBody>
      </p:sp>
    </p:spTree>
    <p:extLst>
      <p:ext uri="{BB962C8B-B14F-4D97-AF65-F5344CB8AC3E}">
        <p14:creationId xmlns:p14="http://schemas.microsoft.com/office/powerpoint/2010/main" val="18442598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a:xfrm>
            <a:off x="971600" y="188640"/>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t>6.2.4</a:t>
            </a:r>
            <a:r>
              <a:rPr lang="zh-CN" altLang="en-US" dirty="0"/>
              <a:t>  报警协议</a:t>
            </a:r>
          </a:p>
        </p:txBody>
      </p:sp>
      <p:sp>
        <p:nvSpPr>
          <p:cNvPr id="503811" name="Rectangle 3"/>
          <p:cNvSpPr>
            <a:spLocks noGrp="1" noChangeArrowheads="1"/>
          </p:cNvSpPr>
          <p:nvPr>
            <p:ph idx="1"/>
          </p:nvPr>
        </p:nvSpPr>
        <p:spPr>
          <a:xfrm>
            <a:off x="827584" y="1052736"/>
            <a:ext cx="8316416" cy="2286000"/>
          </a:xfrm>
          <a:noFill/>
          <a:ln/>
        </p:spPr>
        <p:txBody>
          <a:bodyPr/>
          <a:lstStyle/>
          <a:p>
            <a:pPr>
              <a:lnSpc>
                <a:spcPct val="150000"/>
              </a:lnSpc>
              <a:spcBef>
                <a:spcPts val="600"/>
              </a:spcBef>
              <a:spcAft>
                <a:spcPts val="600"/>
              </a:spcAft>
            </a:pPr>
            <a:r>
              <a:rPr lang="zh-CN" altLang="en-US" sz="2400" dirty="0">
                <a:latin typeface="华文中宋" pitchFamily="2" charset="-122"/>
                <a:ea typeface="华文中宋" pitchFamily="2" charset="-122"/>
              </a:rPr>
              <a:t>报警协议用于将与</a:t>
            </a:r>
            <a:r>
              <a:rPr lang="en-US" altLang="zh-CN" sz="2400" dirty="0">
                <a:latin typeface="华文中宋" pitchFamily="2" charset="-122"/>
                <a:ea typeface="华文中宋" pitchFamily="2" charset="-122"/>
              </a:rPr>
              <a:t>SSL</a:t>
            </a:r>
            <a:r>
              <a:rPr lang="zh-CN" altLang="en-US" sz="2400" dirty="0">
                <a:latin typeface="华文中宋" pitchFamily="2" charset="-122"/>
                <a:ea typeface="华文中宋" pitchFamily="2" charset="-122"/>
              </a:rPr>
              <a:t>相关的报警传达给对等实体</a:t>
            </a:r>
          </a:p>
          <a:p>
            <a:pPr>
              <a:lnSpc>
                <a:spcPct val="150000"/>
              </a:lnSpc>
              <a:spcBef>
                <a:spcPts val="600"/>
              </a:spcBef>
              <a:spcAft>
                <a:spcPts val="600"/>
              </a:spcAft>
            </a:pPr>
            <a:r>
              <a:rPr lang="zh-CN" altLang="en-US" sz="2400" dirty="0">
                <a:latin typeface="华文中宋" pitchFamily="2" charset="-122"/>
                <a:ea typeface="华文中宋" pitchFamily="2" charset="-122"/>
              </a:rPr>
              <a:t>两个字节组成，第一个字节值１表示警报，值２表示致命错误。第二个字节包含描述特定警报信息的代码 </a:t>
            </a:r>
            <a:endParaRPr lang="en-US" altLang="zh-CN"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77</a:t>
            </a:fld>
            <a:endParaRPr lang="en-US" altLang="zh-CN"/>
          </a:p>
        </p:txBody>
      </p:sp>
      <p:pic>
        <p:nvPicPr>
          <p:cNvPr id="503813" name="Picture 5"/>
          <p:cNvPicPr>
            <a:picLocks noChangeAspect="1" noChangeArrowheads="1"/>
          </p:cNvPicPr>
          <p:nvPr/>
        </p:nvPicPr>
        <p:blipFill>
          <a:blip r:embed="rId3">
            <a:extLst>
              <a:ext uri="{28A0092B-C50C-407E-A947-70E740481C1C}">
                <a14:useLocalDpi xmlns:a14="http://schemas.microsoft.com/office/drawing/2010/main" val="0"/>
              </a:ext>
            </a:extLst>
          </a:blip>
          <a:srcRect l="6482" t="54135" r="70370" b="7770"/>
          <a:stretch>
            <a:fillRect/>
          </a:stretch>
        </p:blipFill>
        <p:spPr bwMode="auto">
          <a:xfrm>
            <a:off x="3131840" y="3187252"/>
            <a:ext cx="3657600" cy="2779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5178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lstStyle/>
          <a:p>
            <a:r>
              <a:rPr lang="en-US" altLang="zh-CN" sz="4000" dirty="0">
                <a:effectLst/>
              </a:rPr>
              <a:t>SSL</a:t>
            </a:r>
            <a:r>
              <a:rPr lang="zh-CN" altLang="en-US" sz="4000" dirty="0">
                <a:effectLst/>
              </a:rPr>
              <a:t>协议安全性分析</a:t>
            </a:r>
          </a:p>
        </p:txBody>
      </p:sp>
      <p:sp>
        <p:nvSpPr>
          <p:cNvPr id="231427" name="Rectangle 3"/>
          <p:cNvSpPr>
            <a:spLocks noGrp="1" noChangeArrowheads="1"/>
          </p:cNvSpPr>
          <p:nvPr>
            <p:ph idx="1"/>
          </p:nvPr>
        </p:nvSpPr>
        <p:spPr>
          <a:xfrm>
            <a:off x="646112" y="980728"/>
            <a:ext cx="8497888" cy="5400600"/>
          </a:xfrm>
          <a:noFill/>
        </p:spPr>
        <p:txBody>
          <a:bodyPr/>
          <a:lstStyle/>
          <a:p>
            <a:pPr algn="just">
              <a:lnSpc>
                <a:spcPct val="130000"/>
              </a:lnSpc>
              <a:spcBef>
                <a:spcPts val="600"/>
              </a:spcBef>
              <a:spcAft>
                <a:spcPts val="600"/>
              </a:spcAft>
            </a:pPr>
            <a:r>
              <a:rPr lang="zh-CN" altLang="en-US" sz="2800" dirty="0">
                <a:latin typeface="华文中宋" pitchFamily="2" charset="-122"/>
                <a:ea typeface="华文中宋" pitchFamily="2" charset="-122"/>
              </a:rPr>
              <a:t>安全机制分析</a:t>
            </a:r>
          </a:p>
          <a:p>
            <a:pPr lvl="1">
              <a:lnSpc>
                <a:spcPct val="130000"/>
              </a:lnSpc>
              <a:spcBef>
                <a:spcPts val="60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⑴ 鉴别机制</a:t>
            </a:r>
          </a:p>
          <a:p>
            <a:pPr>
              <a:lnSpc>
                <a:spcPct val="130000"/>
              </a:lnSpc>
              <a:spcBef>
                <a:spcPts val="600"/>
              </a:spcBef>
              <a:spcAft>
                <a:spcPts val="600"/>
              </a:spcAft>
              <a:buFont typeface="Wingdings" pitchFamily="2" charset="2"/>
              <a:buNone/>
            </a:pPr>
            <a:r>
              <a:rPr lang="zh-CN" altLang="en-US" dirty="0"/>
              <a:t>		</a:t>
            </a:r>
            <a:r>
              <a:rPr lang="zh-CN" altLang="en-US" sz="2400" dirty="0">
                <a:latin typeface="华文中宋" pitchFamily="2" charset="-122"/>
                <a:ea typeface="华文中宋" pitchFamily="2" charset="-122"/>
              </a:rPr>
              <a:t>公开密钥技术和数字证书可以实现客户端和服务器端的身份鉴别。</a:t>
            </a:r>
            <a:r>
              <a:rPr lang="en-US" altLang="zh-CN" sz="2400" dirty="0">
                <a:latin typeface="华文中宋" pitchFamily="2" charset="-122"/>
                <a:ea typeface="华文中宋" pitchFamily="2" charset="-122"/>
              </a:rPr>
              <a:t>Certificate</a:t>
            </a:r>
            <a:r>
              <a:rPr lang="zh-CN" altLang="en-US" sz="2400" dirty="0">
                <a:latin typeface="华文中宋" pitchFamily="2" charset="-122"/>
                <a:ea typeface="华文中宋" pitchFamily="2" charset="-122"/>
              </a:rPr>
              <a:t>消息发过去自己的证书</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里面包含了身份和自己的公钥</a:t>
            </a:r>
            <a:r>
              <a:rPr lang="en-US" altLang="zh-CN" sz="2400" dirty="0">
                <a:latin typeface="华文中宋" pitchFamily="2" charset="-122"/>
                <a:ea typeface="华文中宋" pitchFamily="2" charset="-122"/>
              </a:rPr>
              <a:t>)</a:t>
            </a:r>
          </a:p>
          <a:p>
            <a:pPr lvl="1">
              <a:lnSpc>
                <a:spcPct val="130000"/>
              </a:lnSpc>
              <a:spcBef>
                <a:spcPts val="600"/>
              </a:spcBef>
              <a:spcAft>
                <a:spcPts val="600"/>
              </a:spcAft>
            </a:pP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⑵ </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加密机制</a:t>
            </a:r>
          </a:p>
          <a:p>
            <a:pPr indent="342900">
              <a:lnSpc>
                <a:spcPct val="130000"/>
              </a:lnSpc>
              <a:spcBef>
                <a:spcPts val="600"/>
              </a:spcBef>
              <a:spcAft>
                <a:spcPts val="600"/>
              </a:spcAft>
              <a:buNone/>
            </a:pPr>
            <a:r>
              <a:rPr lang="zh-CN" altLang="en-US" b="1" dirty="0">
                <a:latin typeface="宋体" charset="-122"/>
              </a:rPr>
              <a:t>	</a:t>
            </a:r>
            <a:r>
              <a:rPr lang="zh-CN" altLang="en-US" sz="2400" dirty="0">
                <a:latin typeface="华文中宋" pitchFamily="2" charset="-122"/>
                <a:ea typeface="华文中宋" pitchFamily="2" charset="-122"/>
              </a:rPr>
              <a:t>混合密码体制的使用提供了会话和数据传输的加密性保护。双方使用非对称密码体制协商出本次将要使用的会话密钥，并选择一种对称加密算法 </a:t>
            </a:r>
          </a:p>
          <a:p>
            <a:pPr>
              <a:lnSpc>
                <a:spcPct val="150000"/>
              </a:lnSpc>
              <a:spcBef>
                <a:spcPts val="600"/>
              </a:spcBef>
              <a:spcAft>
                <a:spcPts val="600"/>
              </a:spcAft>
              <a:buFont typeface="Wingdings" pitchFamily="2" charset="2"/>
              <a:buNone/>
            </a:pPr>
            <a:endParaRPr lang="zh-CN" altLang="en-US" dirty="0"/>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78</a:t>
            </a:fld>
            <a:endParaRPr lang="en-US" altLang="zh-CN"/>
          </a:p>
        </p:txBody>
      </p:sp>
    </p:spTree>
    <p:extLst>
      <p:ext uri="{BB962C8B-B14F-4D97-AF65-F5344CB8AC3E}">
        <p14:creationId xmlns:p14="http://schemas.microsoft.com/office/powerpoint/2010/main" val="242228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altLang="zh-CN" sz="4000" dirty="0">
                <a:effectLst/>
              </a:rPr>
              <a:t>SSL</a:t>
            </a:r>
            <a:r>
              <a:rPr lang="zh-CN" altLang="en-US" sz="4000" dirty="0">
                <a:effectLst/>
              </a:rPr>
              <a:t>协议安全性分析</a:t>
            </a:r>
          </a:p>
        </p:txBody>
      </p:sp>
      <p:sp>
        <p:nvSpPr>
          <p:cNvPr id="232451" name="Rectangle 3"/>
          <p:cNvSpPr>
            <a:spLocks noGrp="1" noChangeArrowheads="1"/>
          </p:cNvSpPr>
          <p:nvPr>
            <p:ph idx="1"/>
          </p:nvPr>
        </p:nvSpPr>
        <p:spPr>
          <a:xfrm>
            <a:off x="899592" y="980728"/>
            <a:ext cx="7772400" cy="5410200"/>
          </a:xfrm>
          <a:noFill/>
        </p:spPr>
        <p:txBody>
          <a:bodyPr/>
          <a:lstStyle/>
          <a:p>
            <a:pPr lvl="1">
              <a:lnSpc>
                <a:spcPct val="150000"/>
              </a:lnSpc>
              <a:spcBef>
                <a:spcPts val="600"/>
              </a:spcBef>
              <a:spcAft>
                <a:spcPts val="600"/>
              </a:spcAft>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⑶ 完整性机制</a:t>
            </a:r>
          </a:p>
          <a:p>
            <a:pPr>
              <a:lnSpc>
                <a:spcPct val="150000"/>
              </a:lnSpc>
              <a:spcBef>
                <a:spcPts val="600"/>
              </a:spcBef>
              <a:spcAft>
                <a:spcPts val="600"/>
              </a:spcAft>
              <a:buFont typeface="Wingdings" pitchFamily="2" charset="2"/>
              <a:buNone/>
            </a:pPr>
            <a:r>
              <a:rPr lang="zh-CN" altLang="en-US" sz="2800" b="1" dirty="0">
                <a:latin typeface="宋体" charset="-122"/>
              </a:rPr>
              <a:t>		</a:t>
            </a:r>
            <a:r>
              <a:rPr lang="zh-CN" altLang="en-US" sz="2400" dirty="0">
                <a:latin typeface="华文中宋" pitchFamily="2" charset="-122"/>
                <a:ea typeface="华文中宋" pitchFamily="2" charset="-122"/>
              </a:rPr>
              <a:t>定义了共享的、可以用来形成报文鉴别码</a:t>
            </a:r>
            <a:r>
              <a:rPr lang="en-US" altLang="zh-CN" sz="2400" dirty="0">
                <a:latin typeface="华文中宋" pitchFamily="2" charset="-122"/>
                <a:ea typeface="华文中宋" pitchFamily="2" charset="-122"/>
              </a:rPr>
              <a:t>MAC</a:t>
            </a:r>
            <a:r>
              <a:rPr lang="zh-CN" altLang="en-US" sz="2400" dirty="0">
                <a:latin typeface="华文中宋" pitchFamily="2" charset="-122"/>
                <a:ea typeface="华文中宋" pitchFamily="2" charset="-122"/>
              </a:rPr>
              <a:t>的密钥。数据进行分片压缩后，使用单向散列函数产生一个</a:t>
            </a:r>
            <a:r>
              <a:rPr lang="en-US" altLang="zh-CN" sz="2400" dirty="0">
                <a:latin typeface="华文中宋" pitchFamily="2" charset="-122"/>
                <a:ea typeface="华文中宋" pitchFamily="2" charset="-122"/>
              </a:rPr>
              <a:t>MAC</a:t>
            </a:r>
            <a:r>
              <a:rPr lang="zh-CN" altLang="en-US" sz="2400" dirty="0">
                <a:latin typeface="华文中宋" pitchFamily="2" charset="-122"/>
                <a:ea typeface="华文中宋" pitchFamily="2" charset="-122"/>
              </a:rPr>
              <a:t>，加密后置于数据包的后部，并且再一次和数据一起被加密</a:t>
            </a:r>
            <a:r>
              <a:rPr lang="en-US" altLang="zh-CN" sz="2400" dirty="0">
                <a:latin typeface="华文中宋" pitchFamily="2" charset="-122"/>
                <a:ea typeface="华文中宋" pitchFamily="2" charset="-122"/>
              </a:rPr>
              <a:t>,</a:t>
            </a:r>
            <a:r>
              <a:rPr lang="zh-CN" altLang="en-US" sz="2400" dirty="0">
                <a:latin typeface="华文中宋" pitchFamily="2" charset="-122"/>
                <a:ea typeface="华文中宋" pitchFamily="2" charset="-122"/>
              </a:rPr>
              <a:t>然后加上</a:t>
            </a:r>
            <a:r>
              <a:rPr lang="en-US" altLang="zh-CN" sz="2400" dirty="0">
                <a:latin typeface="华文中宋" pitchFamily="2" charset="-122"/>
                <a:ea typeface="华文中宋" pitchFamily="2" charset="-122"/>
              </a:rPr>
              <a:t>SSL</a:t>
            </a:r>
            <a:r>
              <a:rPr lang="zh-CN" altLang="en-US" sz="2400" dirty="0">
                <a:latin typeface="华文中宋" pitchFamily="2" charset="-122"/>
                <a:ea typeface="华文中宋" pitchFamily="2" charset="-122"/>
              </a:rPr>
              <a:t>首部进行网络传输。</a:t>
            </a:r>
          </a:p>
          <a:p>
            <a:pPr>
              <a:lnSpc>
                <a:spcPct val="150000"/>
              </a:lnSpc>
              <a:spcBef>
                <a:spcPts val="600"/>
              </a:spcBef>
              <a:spcAft>
                <a:spcPts val="600"/>
              </a:spcAft>
              <a:buFont typeface="Wingdings" pitchFamily="2" charset="2"/>
              <a:buNone/>
            </a:pPr>
            <a:r>
              <a:rPr lang="zh-CN" altLang="en-US" sz="2400" dirty="0">
                <a:latin typeface="华文中宋" pitchFamily="2" charset="-122"/>
                <a:ea typeface="华文中宋" pitchFamily="2" charset="-122"/>
              </a:rPr>
              <a:t>		这样，如果数据被修改，其散列值就无法和原来的</a:t>
            </a:r>
            <a:r>
              <a:rPr lang="en-US" altLang="zh-CN" sz="2400" dirty="0">
                <a:latin typeface="华文中宋" pitchFamily="2" charset="-122"/>
                <a:ea typeface="华文中宋" pitchFamily="2" charset="-122"/>
              </a:rPr>
              <a:t>MAC</a:t>
            </a:r>
            <a:r>
              <a:rPr lang="zh-CN" altLang="en-US" sz="2400" dirty="0">
                <a:latin typeface="华文中宋" pitchFamily="2" charset="-122"/>
                <a:ea typeface="华文中宋" pitchFamily="2" charset="-122"/>
              </a:rPr>
              <a:t>相匹配，从而保证了数据的完整性。 </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79</a:t>
            </a:fld>
            <a:endParaRPr lang="en-US" altLang="zh-CN"/>
          </a:p>
        </p:txBody>
      </p:sp>
    </p:spTree>
    <p:extLst>
      <p:ext uri="{BB962C8B-B14F-4D97-AF65-F5344CB8AC3E}">
        <p14:creationId xmlns:p14="http://schemas.microsoft.com/office/powerpoint/2010/main" val="173661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9716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effectLst/>
              </a:rPr>
              <a:t>Web</a:t>
            </a:r>
            <a:r>
              <a:rPr lang="zh-CN" altLang="en-US" dirty="0">
                <a:effectLst/>
              </a:rPr>
              <a:t>安全例子</a:t>
            </a:r>
            <a:endParaRPr lang="zh-CN" altLang="en-US" dirty="0"/>
          </a:p>
        </p:txBody>
      </p:sp>
      <p:sp>
        <p:nvSpPr>
          <p:cNvPr id="2" name="灯片编号占位符 1"/>
          <p:cNvSpPr>
            <a:spLocks noGrp="1"/>
          </p:cNvSpPr>
          <p:nvPr>
            <p:ph type="sldNum" sz="quarter" idx="11"/>
          </p:nvPr>
        </p:nvSpPr>
        <p:spPr/>
        <p:txBody>
          <a:bodyPr/>
          <a:lstStyle/>
          <a:p>
            <a:fld id="{286E7960-0927-4C5F-9709-06C36A8BCF30}" type="slidenum">
              <a:rPr lang="en-US" altLang="zh-CN" smtClean="0"/>
              <a:pPr/>
              <a:t>8</a:t>
            </a:fld>
            <a:endParaRPr lang="en-US" altLang="zh-CN"/>
          </a:p>
        </p:txBody>
      </p:sp>
      <p:pic>
        <p:nvPicPr>
          <p:cNvPr id="5" name="Picture 3" descr="11031010509bc3483642aa3c7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43731" y="1052736"/>
            <a:ext cx="7704138" cy="5732239"/>
          </a:xfrm>
          <a:prstGeom prst="rect">
            <a:avLst/>
          </a:prstGeom>
          <a:noFill/>
        </p:spPr>
      </p:pic>
    </p:spTree>
    <p:extLst>
      <p:ext uri="{BB962C8B-B14F-4D97-AF65-F5344CB8AC3E}">
        <p14:creationId xmlns:p14="http://schemas.microsoft.com/office/powerpoint/2010/main" val="6233673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r>
              <a:rPr lang="en-US" altLang="zh-CN" sz="4000" dirty="0">
                <a:effectLst/>
              </a:rPr>
              <a:t>SSL</a:t>
            </a:r>
            <a:r>
              <a:rPr lang="zh-CN" altLang="en-US" sz="4000" dirty="0">
                <a:effectLst/>
              </a:rPr>
              <a:t>协议安全性分析</a:t>
            </a:r>
          </a:p>
        </p:txBody>
      </p:sp>
      <p:sp>
        <p:nvSpPr>
          <p:cNvPr id="233475" name="Rectangle 3"/>
          <p:cNvSpPr>
            <a:spLocks noGrp="1" noChangeArrowheads="1"/>
          </p:cNvSpPr>
          <p:nvPr>
            <p:ph idx="1"/>
          </p:nvPr>
        </p:nvSpPr>
        <p:spPr>
          <a:xfrm>
            <a:off x="971600" y="1484784"/>
            <a:ext cx="7772400" cy="4114800"/>
          </a:xfrm>
        </p:spPr>
        <p:txBody>
          <a:bodyPr/>
          <a:lstStyle/>
          <a:p>
            <a:pPr lvl="1">
              <a:lnSpc>
                <a:spcPct val="150000"/>
              </a:lnSpc>
              <a:spcBef>
                <a:spcPts val="600"/>
              </a:spcBef>
              <a:spcAft>
                <a:spcPts val="600"/>
              </a:spcAft>
            </a:pP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⑷ </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抗重放攻击</a:t>
            </a:r>
          </a:p>
          <a:p>
            <a:pPr>
              <a:lnSpc>
                <a:spcPct val="150000"/>
              </a:lnSpc>
              <a:spcBef>
                <a:spcPts val="600"/>
              </a:spcBef>
              <a:spcAft>
                <a:spcPts val="600"/>
              </a:spcAft>
              <a:buFont typeface="Wingdings" pitchFamily="2" charset="2"/>
              <a:buNone/>
            </a:pPr>
            <a:r>
              <a:rPr lang="zh-CN" altLang="en-US" b="1" dirty="0"/>
              <a:t>	</a:t>
            </a:r>
            <a:r>
              <a:rPr lang="zh-CN" altLang="en-US" sz="2600" b="1" dirty="0">
                <a:solidFill>
                  <a:srgbClr val="FFFFFF"/>
                </a:solidFill>
              </a:rPr>
              <a:t>	</a:t>
            </a:r>
            <a:r>
              <a:rPr lang="en-US" altLang="zh-CN" sz="2600" dirty="0">
                <a:solidFill>
                  <a:srgbClr val="FFFFFF"/>
                </a:solidFill>
                <a:latin typeface="华文中宋" pitchFamily="2" charset="-122"/>
                <a:ea typeface="华文中宋" pitchFamily="2" charset="-122"/>
              </a:rPr>
              <a:t>SSL</a:t>
            </a:r>
            <a:r>
              <a:rPr lang="zh-CN" altLang="en-US" sz="2600" dirty="0">
                <a:solidFill>
                  <a:srgbClr val="FFFFFF"/>
                </a:solidFill>
                <a:latin typeface="华文中宋" pitchFamily="2" charset="-122"/>
                <a:ea typeface="华文中宋" pitchFamily="2" charset="-122"/>
              </a:rPr>
              <a:t>使用序列号来保护通信方免受报文重放攻击。这个序列号被加密后作为数据包的负载</a:t>
            </a:r>
          </a:p>
          <a:p>
            <a:pPr>
              <a:lnSpc>
                <a:spcPct val="150000"/>
              </a:lnSpc>
              <a:spcBef>
                <a:spcPts val="600"/>
              </a:spcBef>
              <a:spcAft>
                <a:spcPts val="600"/>
              </a:spcAft>
              <a:buFont typeface="Wingdings" pitchFamily="2" charset="2"/>
              <a:buNone/>
            </a:pPr>
            <a:endParaRPr lang="zh-CN" altLang="en-US" sz="2600" dirty="0">
              <a:solidFill>
                <a:srgbClr val="FFFFFF"/>
              </a:solidFill>
              <a:latin typeface="华文中宋" pitchFamily="2" charset="-122"/>
              <a:ea typeface="华文中宋" pitchFamily="2" charset="-122"/>
            </a:endParaRPr>
          </a:p>
          <a:p>
            <a:pPr>
              <a:lnSpc>
                <a:spcPct val="150000"/>
              </a:lnSpc>
              <a:spcBef>
                <a:spcPts val="600"/>
              </a:spcBef>
              <a:spcAft>
                <a:spcPts val="600"/>
              </a:spcAft>
              <a:buFont typeface="Wingdings" pitchFamily="2" charset="2"/>
              <a:buNone/>
            </a:pPr>
            <a:r>
              <a:rPr lang="zh-CN" altLang="en-US" sz="2600" dirty="0">
                <a:solidFill>
                  <a:srgbClr val="FFFFFF"/>
                </a:solidFill>
                <a:latin typeface="华文中宋" pitchFamily="2" charset="-122"/>
                <a:ea typeface="华文中宋" pitchFamily="2" charset="-122"/>
              </a:rPr>
              <a:t>		在整个</a:t>
            </a:r>
            <a:r>
              <a:rPr lang="en-US" altLang="zh-CN" sz="2600" dirty="0">
                <a:solidFill>
                  <a:srgbClr val="FFFFFF"/>
                </a:solidFill>
                <a:latin typeface="华文中宋" pitchFamily="2" charset="-122"/>
                <a:ea typeface="华文中宋" pitchFamily="2" charset="-122"/>
              </a:rPr>
              <a:t>SSL</a:t>
            </a:r>
            <a:r>
              <a:rPr lang="zh-CN" altLang="en-US" sz="2600" dirty="0">
                <a:solidFill>
                  <a:srgbClr val="FFFFFF"/>
                </a:solidFill>
                <a:latin typeface="华文中宋" pitchFamily="2" charset="-122"/>
                <a:ea typeface="华文中宋" pitchFamily="2" charset="-122"/>
              </a:rPr>
              <a:t>握手中，都有一个唯一的随机数来标记这个</a:t>
            </a:r>
            <a:r>
              <a:rPr lang="en-US" altLang="zh-CN" sz="2600" dirty="0">
                <a:solidFill>
                  <a:srgbClr val="FFFFFF"/>
                </a:solidFill>
                <a:latin typeface="华文中宋" pitchFamily="2" charset="-122"/>
                <a:ea typeface="华文中宋" pitchFamily="2" charset="-122"/>
              </a:rPr>
              <a:t>SSL</a:t>
            </a:r>
            <a:r>
              <a:rPr lang="zh-CN" altLang="en-US" sz="2600" dirty="0">
                <a:solidFill>
                  <a:srgbClr val="FFFFFF"/>
                </a:solidFill>
                <a:latin typeface="华文中宋" pitchFamily="2" charset="-122"/>
                <a:ea typeface="华文中宋" pitchFamily="2" charset="-122"/>
              </a:rPr>
              <a:t>握手，这样重放便无机可乘</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80</a:t>
            </a:fld>
            <a:endParaRPr lang="en-US" altLang="zh-CN"/>
          </a:p>
        </p:txBody>
      </p:sp>
    </p:spTree>
    <p:extLst>
      <p:ext uri="{BB962C8B-B14F-4D97-AF65-F5344CB8AC3E}">
        <p14:creationId xmlns:p14="http://schemas.microsoft.com/office/powerpoint/2010/main" val="21118783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en-US" altLang="zh-CN" dirty="0"/>
              <a:t>SSL</a:t>
            </a:r>
            <a:r>
              <a:rPr lang="zh-CN" altLang="en-US" dirty="0"/>
              <a:t>协议注意事项</a:t>
            </a:r>
          </a:p>
        </p:txBody>
      </p:sp>
      <p:sp>
        <p:nvSpPr>
          <p:cNvPr id="504835" name="Rectangle 3"/>
          <p:cNvSpPr>
            <a:spLocks noGrp="1" noChangeArrowheads="1"/>
          </p:cNvSpPr>
          <p:nvPr>
            <p:ph idx="1"/>
          </p:nvPr>
        </p:nvSpPr>
        <p:spPr>
          <a:noFill/>
        </p:spPr>
        <p:txBody>
          <a:bodyPr/>
          <a:lstStyle/>
          <a:p>
            <a:pPr>
              <a:lnSpc>
                <a:spcPct val="150000"/>
              </a:lnSpc>
            </a:pP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的两个重要概念：</a:t>
            </a:r>
          </a:p>
          <a:p>
            <a:pPr marL="914400" lvl="1" indent="-514350">
              <a:lnSpc>
                <a:spcPct val="150000"/>
              </a:lnSpc>
              <a:spcBef>
                <a:spcPts val="1200"/>
              </a:spcBef>
              <a:spcAft>
                <a:spcPts val="1200"/>
              </a:spcAft>
              <a:buClr>
                <a:schemeClr val="tx1"/>
              </a:buClr>
              <a:buFont typeface="+mj-lt"/>
              <a:buAutoNum type="arabicPeriod"/>
            </a:pP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SSL</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连接</a:t>
            </a:r>
            <a:r>
              <a:rPr lang="zh-CN" altLang="en-US" dirty="0">
                <a:latin typeface="华文中宋" pitchFamily="2" charset="-122"/>
                <a:ea typeface="华文中宋" pitchFamily="2" charset="-122"/>
              </a:rPr>
              <a:t>：提供合适服务类型的一种传输。</a:t>
            </a:r>
            <a:r>
              <a:rPr lang="zh-CN" altLang="en-US" dirty="0">
                <a:solidFill>
                  <a:srgbClr val="FF0000"/>
                </a:solidFill>
                <a:latin typeface="华文中宋" pitchFamily="2" charset="-122"/>
                <a:ea typeface="华文中宋" pitchFamily="2" charset="-122"/>
              </a:rPr>
              <a:t>连接是短暂的</a:t>
            </a:r>
            <a:r>
              <a:rPr lang="zh-CN" altLang="en-US" dirty="0">
                <a:latin typeface="华文中宋" pitchFamily="2" charset="-122"/>
                <a:ea typeface="华文中宋" pitchFamily="2" charset="-122"/>
              </a:rPr>
              <a:t>，每个连接与一个会话相关。</a:t>
            </a:r>
            <a:endPar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marL="914400" lvl="1" indent="-514350">
              <a:lnSpc>
                <a:spcPct val="150000"/>
              </a:lnSpc>
              <a:spcBef>
                <a:spcPts val="1200"/>
              </a:spcBef>
              <a:spcAft>
                <a:spcPts val="1200"/>
              </a:spcAft>
              <a:buClr>
                <a:schemeClr val="tx1"/>
              </a:buClr>
              <a:buFont typeface="+mj-lt"/>
              <a:buAutoNum type="arabicPeriod"/>
            </a:pP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SSL</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会话</a:t>
            </a:r>
            <a:r>
              <a:rPr lang="zh-CN" altLang="en-US" dirty="0">
                <a:latin typeface="华文中宋" pitchFamily="2" charset="-122"/>
                <a:ea typeface="华文中宋" pitchFamily="2" charset="-122"/>
              </a:rPr>
              <a:t>：一个客户端和服务器之间的关联，会话是通过握手协议创建的，定义了一组多个连接共享的密码安全参数。</a:t>
            </a:r>
            <a:r>
              <a:rPr lang="zh-CN" altLang="en-US" dirty="0">
                <a:solidFill>
                  <a:srgbClr val="FF0000"/>
                </a:solidFill>
                <a:latin typeface="华文中宋" pitchFamily="2" charset="-122"/>
                <a:ea typeface="华文中宋" pitchFamily="2" charset="-122"/>
              </a:rPr>
              <a:t>会话通常持续较长时间，避免了每次连接都要建立安全参数。</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81</a:t>
            </a:fld>
            <a:endParaRPr lang="en-US" altLang="zh-CN"/>
          </a:p>
        </p:txBody>
      </p:sp>
    </p:spTree>
    <p:extLst>
      <p:ext uri="{BB962C8B-B14F-4D97-AF65-F5344CB8AC3E}">
        <p14:creationId xmlns:p14="http://schemas.microsoft.com/office/powerpoint/2010/main" val="30751156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4"/>
          <p:cNvGrpSpPr>
            <a:grpSpLocks/>
          </p:cNvGrpSpPr>
          <p:nvPr/>
        </p:nvGrpSpPr>
        <p:grpSpPr bwMode="auto">
          <a:xfrm>
            <a:off x="1232647" y="2012950"/>
            <a:ext cx="7315200" cy="2819400"/>
            <a:chOff x="2700" y="12672"/>
            <a:chExt cx="6480" cy="1872"/>
          </a:xfrm>
        </p:grpSpPr>
        <p:sp>
          <p:nvSpPr>
            <p:cNvPr id="27652" name="AutoShape 5"/>
            <p:cNvSpPr>
              <a:spLocks noChangeArrowheads="1"/>
            </p:cNvSpPr>
            <p:nvPr/>
          </p:nvSpPr>
          <p:spPr bwMode="auto">
            <a:xfrm rot="5400000">
              <a:off x="5569" y="11783"/>
              <a:ext cx="1248" cy="3025"/>
            </a:xfrm>
            <a:prstGeom prst="can">
              <a:avLst>
                <a:gd name="adj" fmla="val 39579"/>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just" eaLnBrk="1" hangingPunct="1"/>
              <a:endParaRPr lang="en-US" altLang="zh-CN" sz="2000" b="1">
                <a:latin typeface="Times New Roman" panose="02020603050405020304" pitchFamily="18" charset="0"/>
                <a:cs typeface="Times New Roman" panose="02020603050405020304" pitchFamily="18" charset="0"/>
              </a:endParaRPr>
            </a:p>
            <a:p>
              <a:pPr algn="ctr" eaLnBrk="1" hangingPunct="1"/>
              <a:r>
                <a:rPr lang="zh-CN" altLang="en-US" sz="2000" b="1">
                  <a:latin typeface="Times New Roman" panose="02020603050405020304" pitchFamily="18" charset="0"/>
                  <a:cs typeface="Times New Roman" panose="02020603050405020304" pitchFamily="18" charset="0"/>
                </a:rPr>
                <a:t>会  话</a:t>
              </a:r>
            </a:p>
          </p:txBody>
        </p:sp>
        <p:sp>
          <p:nvSpPr>
            <p:cNvPr id="27653" name="Line 6"/>
            <p:cNvSpPr>
              <a:spLocks noChangeShapeType="1"/>
            </p:cNvSpPr>
            <p:nvPr/>
          </p:nvSpPr>
          <p:spPr bwMode="auto">
            <a:xfrm>
              <a:off x="3600" y="12984"/>
              <a:ext cx="1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4" name="Line 7"/>
            <p:cNvSpPr>
              <a:spLocks noChangeShapeType="1"/>
            </p:cNvSpPr>
            <p:nvPr/>
          </p:nvSpPr>
          <p:spPr bwMode="auto">
            <a:xfrm>
              <a:off x="3600" y="13218"/>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5" name="Line 8"/>
            <p:cNvSpPr>
              <a:spLocks noChangeShapeType="1"/>
            </p:cNvSpPr>
            <p:nvPr/>
          </p:nvSpPr>
          <p:spPr bwMode="auto">
            <a:xfrm>
              <a:off x="3600" y="13686"/>
              <a:ext cx="1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6" name="Line 9"/>
            <p:cNvSpPr>
              <a:spLocks noChangeShapeType="1"/>
            </p:cNvSpPr>
            <p:nvPr/>
          </p:nvSpPr>
          <p:spPr bwMode="auto">
            <a:xfrm>
              <a:off x="7380" y="12987"/>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7" name="Line 10"/>
            <p:cNvSpPr>
              <a:spLocks noChangeShapeType="1"/>
            </p:cNvSpPr>
            <p:nvPr/>
          </p:nvSpPr>
          <p:spPr bwMode="auto">
            <a:xfrm>
              <a:off x="7410" y="13218"/>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8" name="Line 11"/>
            <p:cNvSpPr>
              <a:spLocks noChangeShapeType="1"/>
            </p:cNvSpPr>
            <p:nvPr/>
          </p:nvSpPr>
          <p:spPr bwMode="auto">
            <a:xfrm>
              <a:off x="7380" y="13680"/>
              <a:ext cx="10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9" name="Text Box 12"/>
            <p:cNvSpPr txBox="1">
              <a:spLocks noChangeArrowheads="1"/>
            </p:cNvSpPr>
            <p:nvPr/>
          </p:nvSpPr>
          <p:spPr bwMode="auto">
            <a:xfrm>
              <a:off x="2700" y="1275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b="1">
                  <a:latin typeface="Times New Roman" panose="02020603050405020304" pitchFamily="18" charset="0"/>
                  <a:cs typeface="Times New Roman" panose="02020603050405020304" pitchFamily="18" charset="0"/>
                </a:rPr>
                <a:t>连接</a:t>
              </a:r>
              <a:r>
                <a:rPr lang="en-US" altLang="zh-CN" sz="2000" b="1">
                  <a:latin typeface="Times New Roman" panose="02020603050405020304" pitchFamily="18" charset="0"/>
                  <a:cs typeface="Times New Roman" panose="02020603050405020304" pitchFamily="18" charset="0"/>
                </a:rPr>
                <a:t>1</a:t>
              </a:r>
            </a:p>
          </p:txBody>
        </p:sp>
        <p:sp>
          <p:nvSpPr>
            <p:cNvPr id="27660" name="Text Box 13"/>
            <p:cNvSpPr txBox="1">
              <a:spLocks noChangeArrowheads="1"/>
            </p:cNvSpPr>
            <p:nvPr/>
          </p:nvSpPr>
          <p:spPr bwMode="auto">
            <a:xfrm>
              <a:off x="8280" y="1275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b="1">
                  <a:latin typeface="Times New Roman" panose="02020603050405020304" pitchFamily="18" charset="0"/>
                  <a:cs typeface="Times New Roman" panose="02020603050405020304" pitchFamily="18" charset="0"/>
                </a:rPr>
                <a:t>连接</a:t>
              </a:r>
              <a:r>
                <a:rPr lang="en-US" altLang="zh-CN" sz="2000" b="1">
                  <a:latin typeface="Times New Roman" panose="02020603050405020304" pitchFamily="18" charset="0"/>
                  <a:cs typeface="Times New Roman" panose="02020603050405020304" pitchFamily="18" charset="0"/>
                </a:rPr>
                <a:t>1</a:t>
              </a:r>
            </a:p>
          </p:txBody>
        </p:sp>
        <p:sp>
          <p:nvSpPr>
            <p:cNvPr id="27661" name="Text Box 14"/>
            <p:cNvSpPr txBox="1">
              <a:spLocks noChangeArrowheads="1"/>
            </p:cNvSpPr>
            <p:nvPr/>
          </p:nvSpPr>
          <p:spPr bwMode="auto">
            <a:xfrm>
              <a:off x="2700" y="13002"/>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b="1">
                  <a:latin typeface="Times New Roman" panose="02020603050405020304" pitchFamily="18" charset="0"/>
                  <a:cs typeface="Times New Roman" panose="02020603050405020304" pitchFamily="18" charset="0"/>
                </a:rPr>
                <a:t>连接</a:t>
              </a:r>
              <a:r>
                <a:rPr lang="en-US" altLang="zh-CN" sz="2000" b="1">
                  <a:latin typeface="Times New Roman" panose="02020603050405020304" pitchFamily="18" charset="0"/>
                  <a:cs typeface="Times New Roman" panose="02020603050405020304" pitchFamily="18" charset="0"/>
                </a:rPr>
                <a:t>2</a:t>
              </a:r>
            </a:p>
          </p:txBody>
        </p:sp>
        <p:sp>
          <p:nvSpPr>
            <p:cNvPr id="27662" name="Text Box 15"/>
            <p:cNvSpPr txBox="1">
              <a:spLocks noChangeArrowheads="1"/>
            </p:cNvSpPr>
            <p:nvPr/>
          </p:nvSpPr>
          <p:spPr bwMode="auto">
            <a:xfrm>
              <a:off x="8280" y="1299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b="1">
                  <a:latin typeface="Times New Roman" panose="02020603050405020304" pitchFamily="18" charset="0"/>
                  <a:cs typeface="Times New Roman" panose="02020603050405020304" pitchFamily="18" charset="0"/>
                </a:rPr>
                <a:t>连接</a:t>
              </a:r>
              <a:r>
                <a:rPr lang="en-US" altLang="zh-CN" sz="2000" b="1">
                  <a:latin typeface="Times New Roman" panose="02020603050405020304" pitchFamily="18" charset="0"/>
                  <a:cs typeface="Times New Roman" panose="02020603050405020304" pitchFamily="18" charset="0"/>
                </a:rPr>
                <a:t>2</a:t>
              </a:r>
            </a:p>
          </p:txBody>
        </p:sp>
        <p:sp>
          <p:nvSpPr>
            <p:cNvPr id="27663" name="Text Box 16"/>
            <p:cNvSpPr txBox="1">
              <a:spLocks noChangeArrowheads="1"/>
            </p:cNvSpPr>
            <p:nvPr/>
          </p:nvSpPr>
          <p:spPr bwMode="auto">
            <a:xfrm>
              <a:off x="3060" y="13218"/>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r>
                <a:rPr lang="en-US" altLang="zh-CN" sz="2000" b="1">
                  <a:latin typeface="Times New Roman" panose="02020603050405020304" pitchFamily="18" charset="0"/>
                  <a:cs typeface="Times New Roman" panose="02020603050405020304" pitchFamily="18" charset="0"/>
                </a:rPr>
                <a:t>……</a:t>
              </a:r>
            </a:p>
          </p:txBody>
        </p:sp>
        <p:sp>
          <p:nvSpPr>
            <p:cNvPr id="27664" name="Text Box 17"/>
            <p:cNvSpPr txBox="1">
              <a:spLocks noChangeArrowheads="1"/>
            </p:cNvSpPr>
            <p:nvPr/>
          </p:nvSpPr>
          <p:spPr bwMode="auto">
            <a:xfrm>
              <a:off x="7560" y="13218"/>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r>
                <a:rPr lang="en-US" altLang="zh-CN" sz="2000" b="1">
                  <a:latin typeface="Times New Roman" panose="02020603050405020304" pitchFamily="18" charset="0"/>
                  <a:cs typeface="Times New Roman" panose="02020603050405020304" pitchFamily="18" charset="0"/>
                </a:rPr>
                <a:t>……</a:t>
              </a:r>
            </a:p>
          </p:txBody>
        </p:sp>
        <p:sp>
          <p:nvSpPr>
            <p:cNvPr id="27665" name="Text Box 18"/>
            <p:cNvSpPr txBox="1">
              <a:spLocks noChangeArrowheads="1"/>
            </p:cNvSpPr>
            <p:nvPr/>
          </p:nvSpPr>
          <p:spPr bwMode="auto">
            <a:xfrm>
              <a:off x="2700" y="13500"/>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b="1">
                  <a:latin typeface="Times New Roman" panose="02020603050405020304" pitchFamily="18" charset="0"/>
                  <a:cs typeface="Times New Roman" panose="02020603050405020304" pitchFamily="18" charset="0"/>
                </a:rPr>
                <a:t>连接</a:t>
              </a:r>
              <a:r>
                <a:rPr lang="en-US" altLang="zh-CN" sz="2000" b="1">
                  <a:latin typeface="Times New Roman" panose="02020603050405020304" pitchFamily="18" charset="0"/>
                  <a:cs typeface="Times New Roman" panose="02020603050405020304" pitchFamily="18" charset="0"/>
                </a:rPr>
                <a:t>n</a:t>
              </a:r>
            </a:p>
          </p:txBody>
        </p:sp>
        <p:sp>
          <p:nvSpPr>
            <p:cNvPr id="27666" name="Text Box 19"/>
            <p:cNvSpPr txBox="1">
              <a:spLocks noChangeArrowheads="1"/>
            </p:cNvSpPr>
            <p:nvPr/>
          </p:nvSpPr>
          <p:spPr bwMode="auto">
            <a:xfrm>
              <a:off x="8280" y="13482"/>
              <a:ext cx="90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r" eaLnBrk="1" hangingPunct="1"/>
              <a:r>
                <a:rPr lang="zh-CN" altLang="en-US" sz="2000" b="1">
                  <a:latin typeface="Times New Roman" panose="02020603050405020304" pitchFamily="18" charset="0"/>
                  <a:cs typeface="Times New Roman" panose="02020603050405020304" pitchFamily="18" charset="0"/>
                </a:rPr>
                <a:t>连接</a:t>
              </a:r>
              <a:r>
                <a:rPr lang="en-US" altLang="zh-CN" sz="2000" b="1">
                  <a:latin typeface="Times New Roman" panose="02020603050405020304" pitchFamily="18" charset="0"/>
                  <a:cs typeface="Times New Roman" panose="02020603050405020304" pitchFamily="18" charset="0"/>
                </a:rPr>
                <a:t>n</a:t>
              </a:r>
            </a:p>
          </p:txBody>
        </p:sp>
        <p:sp>
          <p:nvSpPr>
            <p:cNvPr id="27667" name="Text Box 20"/>
            <p:cNvSpPr txBox="1">
              <a:spLocks noChangeArrowheads="1"/>
            </p:cNvSpPr>
            <p:nvPr/>
          </p:nvSpPr>
          <p:spPr bwMode="auto">
            <a:xfrm>
              <a:off x="3780" y="14076"/>
              <a:ext cx="414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Times New Roman" panose="02020603050405020304" pitchFamily="18" charset="0"/>
                  <a:cs typeface="Times New Roman" panose="02020603050405020304" pitchFamily="18" charset="0"/>
                </a:rPr>
                <a:t>SSL</a:t>
              </a:r>
              <a:r>
                <a:rPr lang="zh-CN" altLang="en-US" sz="2000" b="1">
                  <a:latin typeface="Times New Roman" panose="02020603050405020304" pitchFamily="18" charset="0"/>
                  <a:cs typeface="Times New Roman" panose="02020603050405020304" pitchFamily="18" charset="0"/>
                </a:rPr>
                <a:t>的会话与连接</a:t>
              </a:r>
            </a:p>
          </p:txBody>
        </p:sp>
      </p:grpSp>
      <p:sp>
        <p:nvSpPr>
          <p:cNvPr id="27651" name="Rectangle 21"/>
          <p:cNvSpPr>
            <a:spLocks noChangeArrowheads="1"/>
          </p:cNvSpPr>
          <p:nvPr/>
        </p:nvSpPr>
        <p:spPr bwMode="auto">
          <a:xfrm>
            <a:off x="1539034" y="5022116"/>
            <a:ext cx="7008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chemeClr val="accent4">
                    <a:lumMod val="10000"/>
                  </a:schemeClr>
                </a:solidFill>
              </a:rPr>
              <a:t>在任意一对通信主体之间，可以有多个安全连接。 </a:t>
            </a:r>
          </a:p>
        </p:txBody>
      </p:sp>
    </p:spTree>
    <p:extLst>
      <p:ext uri="{BB962C8B-B14F-4D97-AF65-F5344CB8AC3E}">
        <p14:creationId xmlns:p14="http://schemas.microsoft.com/office/powerpoint/2010/main" val="34042833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en-US" altLang="zh-CN" dirty="0"/>
              <a:t>SSL</a:t>
            </a:r>
            <a:r>
              <a:rPr lang="zh-CN" altLang="en-US" dirty="0"/>
              <a:t>协议注意事项</a:t>
            </a:r>
          </a:p>
        </p:txBody>
      </p:sp>
      <p:sp>
        <p:nvSpPr>
          <p:cNvPr id="504835" name="Rectangle 3"/>
          <p:cNvSpPr>
            <a:spLocks noGrp="1" noChangeArrowheads="1"/>
          </p:cNvSpPr>
          <p:nvPr>
            <p:ph idx="1"/>
          </p:nvPr>
        </p:nvSpPr>
        <p:spPr>
          <a:xfrm>
            <a:off x="827584" y="908720"/>
            <a:ext cx="8020569" cy="5832648"/>
          </a:xfrm>
        </p:spPr>
        <p:txBody>
          <a:bodyPr/>
          <a:lstStyle/>
          <a:p>
            <a:pPr>
              <a:lnSpc>
                <a:spcPct val="150000"/>
              </a:lnSpc>
            </a:pP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会话状态参数：</a:t>
            </a:r>
          </a:p>
          <a:p>
            <a:pPr lvl="1">
              <a:lnSpc>
                <a:spcPct val="150000"/>
              </a:lnSpc>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会话标识符</a:t>
            </a:r>
            <a:r>
              <a:rPr lang="en-US" altLang="zh-CN" dirty="0">
                <a:latin typeface="华文中宋" pitchFamily="2" charset="-122"/>
                <a:ea typeface="华文中宋" pitchFamily="2" charset="-122"/>
              </a:rPr>
              <a:t>(session identifier): </a:t>
            </a:r>
            <a:r>
              <a:rPr lang="zh-CN" altLang="en-US" dirty="0">
                <a:latin typeface="华文中宋" pitchFamily="2" charset="-122"/>
                <a:ea typeface="华文中宋" pitchFamily="2" charset="-122"/>
              </a:rPr>
              <a:t>由服务器产生的用于标识活动的或可恢复的会话状态的一个任意字节序列</a:t>
            </a:r>
          </a:p>
          <a:p>
            <a:pPr lvl="1">
              <a:lnSpc>
                <a:spcPct val="150000"/>
              </a:lnSpc>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对等证书</a:t>
            </a:r>
            <a:r>
              <a:rPr lang="en-US" altLang="zh-CN" dirty="0">
                <a:latin typeface="华文中宋" pitchFamily="2" charset="-122"/>
                <a:ea typeface="华文中宋" pitchFamily="2" charset="-122"/>
              </a:rPr>
              <a:t>(peer certificate) : </a:t>
            </a:r>
            <a:r>
              <a:rPr lang="zh-CN" altLang="en-US" dirty="0">
                <a:latin typeface="华文中宋" pitchFamily="2" charset="-122"/>
                <a:ea typeface="华文中宋" pitchFamily="2" charset="-122"/>
              </a:rPr>
              <a:t>对等的</a:t>
            </a:r>
            <a:r>
              <a:rPr lang="en-US" altLang="zh-CN" dirty="0">
                <a:latin typeface="华文中宋" pitchFamily="2" charset="-122"/>
                <a:ea typeface="华文中宋" pitchFamily="2" charset="-122"/>
              </a:rPr>
              <a:t>X .509v3 </a:t>
            </a:r>
            <a:r>
              <a:rPr lang="zh-CN" altLang="en-US" dirty="0">
                <a:latin typeface="华文中宋" pitchFamily="2" charset="-122"/>
                <a:ea typeface="华文中宋" pitchFamily="2" charset="-122"/>
              </a:rPr>
              <a:t>证书。会话状态的这一元素可以为空</a:t>
            </a:r>
          </a:p>
          <a:p>
            <a:pPr lvl="1">
              <a:lnSpc>
                <a:spcPct val="150000"/>
              </a:lnSpc>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压缩方法</a:t>
            </a:r>
            <a:r>
              <a:rPr lang="en-US" altLang="zh-CN" dirty="0">
                <a:latin typeface="华文中宋" pitchFamily="2" charset="-122"/>
                <a:ea typeface="华文中宋" pitchFamily="2" charset="-122"/>
              </a:rPr>
              <a:t>(compression method):</a:t>
            </a:r>
            <a:r>
              <a:rPr lang="en-US" altLang="zh-CN" dirty="0">
                <a:solidFill>
                  <a:srgbClr val="FF0000"/>
                </a:solidFill>
                <a:latin typeface="华文中宋" pitchFamily="2" charset="-122"/>
                <a:ea typeface="华文中宋" pitchFamily="2" charset="-122"/>
              </a:rPr>
              <a:t> </a:t>
            </a:r>
            <a:r>
              <a:rPr lang="zh-CN" altLang="en-US" dirty="0">
                <a:latin typeface="华文中宋" pitchFamily="2" charset="-122"/>
                <a:ea typeface="华文中宋" pitchFamily="2" charset="-122"/>
              </a:rPr>
              <a:t>加密前用于压缩数据的算法</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83</a:t>
            </a:fld>
            <a:endParaRPr lang="en-US" altLang="zh-CN"/>
          </a:p>
        </p:txBody>
      </p:sp>
    </p:spTree>
    <p:extLst>
      <p:ext uri="{BB962C8B-B14F-4D97-AF65-F5344CB8AC3E}">
        <p14:creationId xmlns:p14="http://schemas.microsoft.com/office/powerpoint/2010/main" val="14867330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en-US" altLang="zh-CN" dirty="0"/>
              <a:t>SSL</a:t>
            </a:r>
            <a:r>
              <a:rPr lang="zh-CN" altLang="en-US" dirty="0"/>
              <a:t>协议注意事项</a:t>
            </a:r>
          </a:p>
        </p:txBody>
      </p:sp>
      <p:sp>
        <p:nvSpPr>
          <p:cNvPr id="504835" name="Rectangle 3"/>
          <p:cNvSpPr>
            <a:spLocks noGrp="1" noChangeArrowheads="1"/>
          </p:cNvSpPr>
          <p:nvPr>
            <p:ph idx="1"/>
          </p:nvPr>
        </p:nvSpPr>
        <p:spPr>
          <a:xfrm>
            <a:off x="827584" y="908720"/>
            <a:ext cx="8020569" cy="5832648"/>
          </a:xfrm>
        </p:spPr>
        <p:txBody>
          <a:bodyPr/>
          <a:lstStyle/>
          <a:p>
            <a:pPr>
              <a:lnSpc>
                <a:spcPct val="150000"/>
              </a:lnSpc>
            </a:pP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会话状态参数：</a:t>
            </a:r>
          </a:p>
          <a:p>
            <a:pPr lvl="1">
              <a:lnSpc>
                <a:spcPct val="120000"/>
              </a:lnSpc>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密码规格</a:t>
            </a:r>
            <a:r>
              <a:rPr lang="en-US" altLang="zh-CN" dirty="0">
                <a:latin typeface="华文中宋" pitchFamily="2" charset="-122"/>
                <a:ea typeface="华文中宋" pitchFamily="2" charset="-122"/>
              </a:rPr>
              <a:t>(cipher spec): </a:t>
            </a:r>
            <a:r>
              <a:rPr lang="zh-CN" altLang="en-US" dirty="0">
                <a:latin typeface="华文中宋" pitchFamily="2" charset="-122"/>
                <a:ea typeface="华文中宋" pitchFamily="2" charset="-122"/>
              </a:rPr>
              <a:t>包括大块数据加密算法</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例如</a:t>
            </a:r>
            <a:r>
              <a:rPr lang="en-US" altLang="zh-CN" dirty="0">
                <a:latin typeface="华文中宋" pitchFamily="2" charset="-122"/>
                <a:ea typeface="华文中宋" pitchFamily="2" charset="-122"/>
              </a:rPr>
              <a:t>AES </a:t>
            </a:r>
            <a:r>
              <a:rPr lang="zh-CN" altLang="en-US" dirty="0">
                <a:latin typeface="华文中宋" pitchFamily="2" charset="-122"/>
                <a:ea typeface="华文中宋" pitchFamily="2" charset="-122"/>
              </a:rPr>
              <a:t>算法等</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规格和用于计算</a:t>
            </a:r>
            <a:r>
              <a:rPr lang="en-US" altLang="zh-CN" dirty="0">
                <a:latin typeface="华文中宋" pitchFamily="2" charset="-122"/>
                <a:ea typeface="华文中宋" pitchFamily="2" charset="-122"/>
              </a:rPr>
              <a:t>MAC </a:t>
            </a:r>
            <a:r>
              <a:rPr lang="zh-CN" altLang="en-US" dirty="0">
                <a:latin typeface="华文中宋" pitchFamily="2" charset="-122"/>
                <a:ea typeface="华文中宋" pitchFamily="2" charset="-122"/>
              </a:rPr>
              <a:t>的散列算法</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如</a:t>
            </a:r>
            <a:r>
              <a:rPr lang="en-US" altLang="zh-CN" dirty="0">
                <a:latin typeface="华文中宋" pitchFamily="2" charset="-122"/>
                <a:ea typeface="华文中宋" pitchFamily="2" charset="-122"/>
              </a:rPr>
              <a:t>MD5 </a:t>
            </a:r>
            <a:r>
              <a:rPr lang="zh-CN" altLang="en-US" dirty="0">
                <a:latin typeface="华文中宋" pitchFamily="2" charset="-122"/>
                <a:ea typeface="华文中宋" pitchFamily="2" charset="-122"/>
              </a:rPr>
              <a:t>或</a:t>
            </a:r>
            <a:r>
              <a:rPr lang="en-US" altLang="zh-CN" dirty="0">
                <a:latin typeface="华文中宋" pitchFamily="2" charset="-122"/>
                <a:ea typeface="华文中宋" pitchFamily="2" charset="-122"/>
              </a:rPr>
              <a:t>SHA-l </a:t>
            </a:r>
            <a:r>
              <a:rPr lang="zh-CN" altLang="en-US" dirty="0">
                <a:latin typeface="华文中宋" pitchFamily="2" charset="-122"/>
                <a:ea typeface="华文中宋" pitchFamily="2" charset="-122"/>
              </a:rPr>
              <a:t>算法等</a:t>
            </a:r>
            <a:r>
              <a:rPr lang="en-US" altLang="zh-CN" dirty="0">
                <a:latin typeface="华文中宋" pitchFamily="2" charset="-122"/>
                <a:ea typeface="华文中宋" pitchFamily="2" charset="-122"/>
              </a:rPr>
              <a:t>)</a:t>
            </a:r>
            <a:r>
              <a:rPr lang="zh-CN" altLang="en-US" dirty="0">
                <a:latin typeface="华文中宋" pitchFamily="2" charset="-122"/>
                <a:ea typeface="华文中宋" pitchFamily="2" charset="-122"/>
              </a:rPr>
              <a:t>规格。它还定义了一些密码属性，例如散列值长度等</a:t>
            </a:r>
          </a:p>
          <a:p>
            <a:pPr lvl="1">
              <a:lnSpc>
                <a:spcPct val="120000"/>
              </a:lnSpc>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主密钥</a:t>
            </a:r>
            <a:r>
              <a:rPr lang="en-US" altLang="zh-CN" dirty="0">
                <a:latin typeface="华文中宋" pitchFamily="2" charset="-122"/>
                <a:ea typeface="华文中宋" pitchFamily="2" charset="-122"/>
              </a:rPr>
              <a:t>(master secret): </a:t>
            </a:r>
            <a:r>
              <a:rPr lang="zh-CN" altLang="en-US" dirty="0">
                <a:latin typeface="华文中宋" pitchFamily="2" charset="-122"/>
                <a:ea typeface="华文中宋" pitchFamily="2" charset="-122"/>
              </a:rPr>
              <a:t>客户端和服务器共享的</a:t>
            </a:r>
            <a:r>
              <a:rPr lang="en-US" altLang="zh-CN" dirty="0">
                <a:latin typeface="华文中宋" pitchFamily="2" charset="-122"/>
                <a:ea typeface="华文中宋" pitchFamily="2" charset="-122"/>
              </a:rPr>
              <a:t>48 </a:t>
            </a:r>
            <a:r>
              <a:rPr lang="zh-CN" altLang="en-US" dirty="0">
                <a:latin typeface="华文中宋" pitchFamily="2" charset="-122"/>
                <a:ea typeface="华文中宋" pitchFamily="2" charset="-122"/>
              </a:rPr>
              <a:t>字节的会话密钥</a:t>
            </a:r>
          </a:p>
          <a:p>
            <a:pPr lvl="1">
              <a:lnSpc>
                <a:spcPct val="120000"/>
              </a:lnSpc>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可恢复性</a:t>
            </a:r>
            <a:r>
              <a:rPr lang="en-US" altLang="zh-CN" dirty="0">
                <a:latin typeface="华文中宋" pitchFamily="2" charset="-122"/>
                <a:ea typeface="华文中宋" pitchFamily="2" charset="-122"/>
              </a:rPr>
              <a:t>( </a:t>
            </a:r>
            <a:r>
              <a:rPr lang="en-US" altLang="zh-CN" dirty="0" err="1">
                <a:latin typeface="华文中宋" pitchFamily="2" charset="-122"/>
                <a:ea typeface="华文中宋" pitchFamily="2" charset="-122"/>
              </a:rPr>
              <a:t>resumable</a:t>
            </a:r>
            <a:r>
              <a:rPr lang="en-US" altLang="zh-CN" dirty="0">
                <a:latin typeface="华文中宋" pitchFamily="2" charset="-122"/>
                <a:ea typeface="华文中宋" pitchFamily="2" charset="-122"/>
              </a:rPr>
              <a:t>): </a:t>
            </a:r>
            <a:r>
              <a:rPr lang="zh-CN" altLang="en-US" dirty="0">
                <a:latin typeface="华文中宋" pitchFamily="2" charset="-122"/>
                <a:ea typeface="华文中宋" pitchFamily="2" charset="-122"/>
              </a:rPr>
              <a:t>指明能否把会话用于创建新连接的标志比特</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84</a:t>
            </a:fld>
            <a:endParaRPr lang="en-US" altLang="zh-CN"/>
          </a:p>
        </p:txBody>
      </p:sp>
    </p:spTree>
    <p:extLst>
      <p:ext uri="{BB962C8B-B14F-4D97-AF65-F5344CB8AC3E}">
        <p14:creationId xmlns:p14="http://schemas.microsoft.com/office/powerpoint/2010/main" val="247888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en-US" altLang="zh-CN" dirty="0"/>
              <a:t>SSL</a:t>
            </a:r>
            <a:r>
              <a:rPr lang="zh-CN" altLang="en-US" dirty="0"/>
              <a:t>协议注意事项</a:t>
            </a:r>
          </a:p>
        </p:txBody>
      </p:sp>
      <p:sp>
        <p:nvSpPr>
          <p:cNvPr id="504835" name="Rectangle 3"/>
          <p:cNvSpPr>
            <a:spLocks noGrp="1" noChangeArrowheads="1"/>
          </p:cNvSpPr>
          <p:nvPr>
            <p:ph idx="1"/>
          </p:nvPr>
        </p:nvSpPr>
        <p:spPr>
          <a:xfrm>
            <a:off x="755576" y="908720"/>
            <a:ext cx="8020569" cy="5832648"/>
          </a:xfrm>
        </p:spPr>
        <p:txBody>
          <a:bodyPr/>
          <a:lstStyle/>
          <a:p>
            <a:pPr>
              <a:lnSpc>
                <a:spcPct val="150000"/>
              </a:lnSpc>
            </a:pP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连接状态参数：</a:t>
            </a:r>
            <a:endParaRPr lang="en-US" altLang="zh-CN" sz="2800" dirty="0">
              <a:latin typeface="华文中宋" pitchFamily="2" charset="-122"/>
              <a:ea typeface="华文中宋" pitchFamily="2" charset="-122"/>
            </a:endParaRPr>
          </a:p>
          <a:p>
            <a:pPr lvl="1">
              <a:lnSpc>
                <a:spcPct val="150000"/>
              </a:lnSpc>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服务器和客户端随机数</a:t>
            </a:r>
            <a:r>
              <a:rPr lang="en-US" altLang="zh-CN" dirty="0">
                <a:latin typeface="华文中宋" pitchFamily="2" charset="-122"/>
                <a:ea typeface="华文中宋" pitchFamily="2" charset="-122"/>
              </a:rPr>
              <a:t>(server and client random): </a:t>
            </a:r>
            <a:r>
              <a:rPr lang="zh-CN" altLang="en-US" dirty="0">
                <a:latin typeface="华文中宋" pitchFamily="2" charset="-122"/>
                <a:ea typeface="华文中宋" pitchFamily="2" charset="-122"/>
              </a:rPr>
              <a:t>由服务器和客户端为每个连接选定的字节串</a:t>
            </a:r>
            <a:endParaRPr lang="en-US" altLang="zh-CN" dirty="0">
              <a:latin typeface="华文中宋" pitchFamily="2" charset="-122"/>
              <a:ea typeface="华文中宋" pitchFamily="2" charset="-122"/>
            </a:endParaRPr>
          </a:p>
          <a:p>
            <a:pPr lvl="1">
              <a:lnSpc>
                <a:spcPct val="150000"/>
              </a:lnSpc>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服务器写</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MAC </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密钥</a:t>
            </a:r>
            <a:r>
              <a:rPr lang="en-US" altLang="zh-CN" dirty="0">
                <a:latin typeface="华文中宋" pitchFamily="2" charset="-122"/>
                <a:ea typeface="华文中宋" pitchFamily="2" charset="-122"/>
              </a:rPr>
              <a:t>(server write MAC secret) : </a:t>
            </a:r>
            <a:r>
              <a:rPr lang="zh-CN" altLang="en-US" dirty="0">
                <a:latin typeface="华文中宋" pitchFamily="2" charset="-122"/>
                <a:ea typeface="华文中宋" pitchFamily="2" charset="-122"/>
              </a:rPr>
              <a:t>服务器发送数据时用于计算</a:t>
            </a:r>
            <a:r>
              <a:rPr lang="en-US" altLang="zh-CN" dirty="0">
                <a:latin typeface="华文中宋" pitchFamily="2" charset="-122"/>
                <a:ea typeface="华文中宋" pitchFamily="2" charset="-122"/>
              </a:rPr>
              <a:t>MAC</a:t>
            </a:r>
            <a:r>
              <a:rPr lang="zh-CN" altLang="en-US" dirty="0">
                <a:latin typeface="华文中宋" pitchFamily="2" charset="-122"/>
                <a:ea typeface="华文中宋" pitchFamily="2" charset="-122"/>
              </a:rPr>
              <a:t>值的密钥</a:t>
            </a:r>
            <a:endParaRPr lang="en-US" altLang="zh-CN" dirty="0">
              <a:latin typeface="华文中宋" pitchFamily="2" charset="-122"/>
              <a:ea typeface="华文中宋" pitchFamily="2" charset="-122"/>
            </a:endParaRPr>
          </a:p>
          <a:p>
            <a:pPr lvl="1">
              <a:lnSpc>
                <a:spcPct val="150000"/>
              </a:lnSpc>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客户端写</a:t>
            </a: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MAC </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密钥</a:t>
            </a:r>
            <a:r>
              <a:rPr lang="en-US" altLang="zh-CN" dirty="0">
                <a:latin typeface="华文中宋" pitchFamily="2" charset="-122"/>
                <a:ea typeface="华文中宋" pitchFamily="2" charset="-122"/>
              </a:rPr>
              <a:t>( client write MAC secret ) : </a:t>
            </a:r>
            <a:r>
              <a:rPr lang="zh-CN" altLang="en-US" dirty="0">
                <a:latin typeface="华文中宋" pitchFamily="2" charset="-122"/>
                <a:ea typeface="华文中宋" pitchFamily="2" charset="-122"/>
              </a:rPr>
              <a:t>客户端发送数据时用于计算</a:t>
            </a:r>
            <a:r>
              <a:rPr lang="en-US" altLang="zh-CN" dirty="0">
                <a:latin typeface="华文中宋" pitchFamily="2" charset="-122"/>
                <a:ea typeface="华文中宋" pitchFamily="2" charset="-122"/>
              </a:rPr>
              <a:t>MAC</a:t>
            </a:r>
            <a:r>
              <a:rPr lang="zh-CN" altLang="en-US" dirty="0">
                <a:latin typeface="华文中宋" pitchFamily="2" charset="-122"/>
                <a:ea typeface="华文中宋" pitchFamily="2" charset="-122"/>
              </a:rPr>
              <a:t>值的密钥</a:t>
            </a:r>
            <a:endParaRPr lang="en-US" altLang="zh-CN" dirty="0">
              <a:latin typeface="华文中宋" pitchFamily="2" charset="-122"/>
              <a:ea typeface="华文中宋" pitchFamily="2" charset="-122"/>
            </a:endParaRPr>
          </a:p>
          <a:p>
            <a:pPr marL="0" indent="0">
              <a:lnSpc>
                <a:spcPct val="150000"/>
              </a:lnSpc>
              <a:buNone/>
            </a:pPr>
            <a:endParaRPr lang="zh-CN" altLang="en-US"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85</a:t>
            </a:fld>
            <a:endParaRPr lang="en-US" altLang="zh-CN"/>
          </a:p>
        </p:txBody>
      </p:sp>
    </p:spTree>
    <p:extLst>
      <p:ext uri="{BB962C8B-B14F-4D97-AF65-F5344CB8AC3E}">
        <p14:creationId xmlns:p14="http://schemas.microsoft.com/office/powerpoint/2010/main" val="38115145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en-US" altLang="zh-CN" dirty="0"/>
              <a:t>SSL</a:t>
            </a:r>
            <a:r>
              <a:rPr lang="zh-CN" altLang="en-US" dirty="0"/>
              <a:t>协议注意事项</a:t>
            </a:r>
          </a:p>
        </p:txBody>
      </p:sp>
      <p:sp>
        <p:nvSpPr>
          <p:cNvPr id="504835" name="Rectangle 3"/>
          <p:cNvSpPr>
            <a:spLocks noGrp="1" noChangeArrowheads="1"/>
          </p:cNvSpPr>
          <p:nvPr>
            <p:ph idx="1"/>
          </p:nvPr>
        </p:nvSpPr>
        <p:spPr>
          <a:xfrm>
            <a:off x="755576" y="908720"/>
            <a:ext cx="8020569" cy="5832648"/>
          </a:xfrm>
        </p:spPr>
        <p:txBody>
          <a:bodyPr/>
          <a:lstStyle/>
          <a:p>
            <a:pPr>
              <a:lnSpc>
                <a:spcPct val="150000"/>
              </a:lnSpc>
            </a:pPr>
            <a:r>
              <a:rPr lang="en-US" altLang="zh-CN" sz="2800" dirty="0">
                <a:latin typeface="华文中宋" pitchFamily="2" charset="-122"/>
                <a:ea typeface="华文中宋" pitchFamily="2" charset="-122"/>
              </a:rPr>
              <a:t>SSL</a:t>
            </a:r>
            <a:r>
              <a:rPr lang="zh-CN" altLang="en-US" sz="2800" dirty="0">
                <a:latin typeface="华文中宋" pitchFamily="2" charset="-122"/>
                <a:ea typeface="华文中宋" pitchFamily="2" charset="-122"/>
              </a:rPr>
              <a:t>连接状态参数：</a:t>
            </a:r>
            <a:endParaRPr lang="en-US" altLang="zh-CN" sz="2800" dirty="0">
              <a:latin typeface="华文中宋" pitchFamily="2" charset="-122"/>
              <a:ea typeface="华文中宋" pitchFamily="2" charset="-122"/>
            </a:endParaRPr>
          </a:p>
          <a:p>
            <a:pPr lvl="1">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服务器写密钥</a:t>
            </a:r>
            <a:r>
              <a:rPr lang="en-US" altLang="zh-CN" dirty="0"/>
              <a:t>(server write key ) :</a:t>
            </a:r>
            <a:r>
              <a:rPr lang="zh-CN" altLang="en-US" dirty="0"/>
              <a:t>服务器用于加密数据、客户端用于解密数据的传统加密密钥</a:t>
            </a:r>
          </a:p>
          <a:p>
            <a:pPr lvl="1">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客户端写密钥</a:t>
            </a:r>
            <a:r>
              <a:rPr lang="en-US" altLang="zh-CN" dirty="0"/>
              <a:t>( client write key ) :</a:t>
            </a:r>
            <a:r>
              <a:rPr lang="zh-CN" altLang="en-US" dirty="0"/>
              <a:t>客户端用于加密数据、服务器用于解密数据的传统加密密钥</a:t>
            </a:r>
            <a:endParaRPr lang="en-US" altLang="zh-CN" dirty="0"/>
          </a:p>
          <a:p>
            <a:pPr lvl="1">
              <a:spcBef>
                <a:spcPts val="600"/>
              </a:spcBef>
              <a:spcAft>
                <a:spcPts val="600"/>
              </a:spcAft>
              <a:buClr>
                <a:schemeClr val="tx1"/>
              </a:buClr>
              <a:buFont typeface="Wingdings" pitchFamily="2" charset="2"/>
              <a:buChar char="ü"/>
            </a:pP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初始化向量</a:t>
            </a:r>
            <a:r>
              <a:rPr lang="en-US" altLang="zh-CN" dirty="0"/>
              <a:t>( initialization vector ) : </a:t>
            </a:r>
            <a:r>
              <a:rPr lang="zh-CN" altLang="en-US" dirty="0"/>
              <a:t>当</a:t>
            </a:r>
            <a:r>
              <a:rPr lang="en-US" altLang="zh-CN" dirty="0"/>
              <a:t>CBC </a:t>
            </a:r>
            <a:r>
              <a:rPr lang="zh-CN" altLang="en-US" dirty="0"/>
              <a:t>模式中的数据块正在使用时，需要为每个密钥配置一个初始化向量</a:t>
            </a:r>
            <a:r>
              <a:rPr lang="en-US" altLang="zh-CN" dirty="0"/>
              <a:t>IV)</a:t>
            </a:r>
            <a:r>
              <a:rPr lang="zh-CN" altLang="en-US" dirty="0"/>
              <a:t> </a:t>
            </a:r>
            <a:endParaRPr lang="en-US" altLang="zh-CN" dirty="0"/>
          </a:p>
          <a:p>
            <a:pPr lvl="1">
              <a:spcBef>
                <a:spcPts val="600"/>
              </a:spcBef>
              <a:spcAft>
                <a:spcPts val="600"/>
              </a:spcAft>
              <a:buClr>
                <a:schemeClr val="tx1"/>
              </a:buClr>
              <a:buFont typeface="Wingdings" pitchFamily="2" charset="2"/>
              <a:buChar char="ü"/>
            </a:pPr>
            <a:r>
              <a:rPr lang="en-US" altLang="zh-CN"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序列号</a:t>
            </a:r>
            <a:r>
              <a:rPr lang="en-US" altLang="zh-CN" dirty="0"/>
              <a:t>(sequence number ) : </a:t>
            </a:r>
            <a:r>
              <a:rPr lang="zh-CN" altLang="en-US" dirty="0"/>
              <a:t>建立连接的各方为每条连接发送和接收的消息维护单独的序列号</a:t>
            </a:r>
            <a:r>
              <a:rPr lang="en-US" altLang="zh-CN" dirty="0"/>
              <a:t>.</a:t>
            </a:r>
            <a:r>
              <a:rPr lang="zh-CN" altLang="en-US" dirty="0"/>
              <a:t> 序列号的值不能超过</a:t>
            </a:r>
            <a:r>
              <a:rPr lang="en-US" altLang="zh-CN" dirty="0"/>
              <a:t>2</a:t>
            </a:r>
            <a:r>
              <a:rPr lang="en-US" altLang="zh-CN" baseline="30000" dirty="0"/>
              <a:t>64</a:t>
            </a:r>
            <a:r>
              <a:rPr lang="en-US" altLang="zh-CN" dirty="0"/>
              <a:t> - 1 </a:t>
            </a:r>
          </a:p>
          <a:p>
            <a:pPr>
              <a:lnSpc>
                <a:spcPct val="150000"/>
              </a:lnSpc>
            </a:pPr>
            <a:endParaRPr lang="zh-CN" altLang="en-US" sz="24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86</a:t>
            </a:fld>
            <a:endParaRPr lang="en-US" altLang="zh-CN"/>
          </a:p>
        </p:txBody>
      </p:sp>
    </p:spTree>
    <p:extLst>
      <p:ext uri="{BB962C8B-B14F-4D97-AF65-F5344CB8AC3E}">
        <p14:creationId xmlns:p14="http://schemas.microsoft.com/office/powerpoint/2010/main" val="37247701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ChangeArrowheads="1"/>
          </p:cNvSpPr>
          <p:nvPr>
            <p:ph type="title"/>
          </p:nvPr>
        </p:nvSpPr>
        <p:spPr/>
        <p:txBody>
          <a:bodyPr/>
          <a:lstStyle/>
          <a:p>
            <a:r>
              <a:rPr lang="en-US" altLang="zh-CN" dirty="0"/>
              <a:t>SSL</a:t>
            </a:r>
            <a:r>
              <a:rPr lang="zh-CN" altLang="en-US" dirty="0"/>
              <a:t>协议注意事项</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87</a:t>
            </a:fld>
            <a:endParaRPr lang="en-US" altLang="zh-CN"/>
          </a:p>
        </p:txBody>
      </p:sp>
      <p:pic>
        <p:nvPicPr>
          <p:cNvPr id="4" name="图片 3">
            <a:extLst>
              <a:ext uri="{FF2B5EF4-FFF2-40B4-BE49-F238E27FC236}">
                <a16:creationId xmlns:a16="http://schemas.microsoft.com/office/drawing/2014/main" id="{606B04BE-CB4B-441F-84A3-3019784182CE}"/>
              </a:ext>
            </a:extLst>
          </p:cNvPr>
          <p:cNvPicPr>
            <a:picLocks noChangeAspect="1"/>
          </p:cNvPicPr>
          <p:nvPr/>
        </p:nvPicPr>
        <p:blipFill>
          <a:blip r:embed="rId3"/>
          <a:stretch>
            <a:fillRect/>
          </a:stretch>
        </p:blipFill>
        <p:spPr>
          <a:xfrm>
            <a:off x="852354" y="1055308"/>
            <a:ext cx="8291645" cy="5404718"/>
          </a:xfrm>
          <a:prstGeom prst="rect">
            <a:avLst/>
          </a:prstGeom>
        </p:spPr>
      </p:pic>
    </p:spTree>
    <p:extLst>
      <p:ext uri="{BB962C8B-B14F-4D97-AF65-F5344CB8AC3E}">
        <p14:creationId xmlns:p14="http://schemas.microsoft.com/office/powerpoint/2010/main" val="23160784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1259632" y="332656"/>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zh-CN" altLang="en-US" dirty="0">
                <a:solidFill>
                  <a:srgbClr val="FFFF00"/>
                </a:solidFill>
              </a:rPr>
              <a:t>第</a:t>
            </a:r>
            <a:r>
              <a:rPr lang="en-US" altLang="zh-CN" dirty="0">
                <a:solidFill>
                  <a:srgbClr val="FFFF00"/>
                </a:solidFill>
              </a:rPr>
              <a:t>6</a:t>
            </a:r>
            <a:r>
              <a:rPr lang="zh-CN" altLang="en-US" dirty="0">
                <a:solidFill>
                  <a:srgbClr val="FFFF00"/>
                </a:solidFill>
              </a:rPr>
              <a:t>章 传输层安全</a:t>
            </a:r>
            <a:endParaRPr lang="en-US" altLang="zh-CN" dirty="0">
              <a:solidFill>
                <a:srgbClr val="FFFF00"/>
              </a:solidFill>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88</a:t>
            </a:fld>
            <a:endParaRPr lang="en-US" altLang="zh-CN"/>
          </a:p>
        </p:txBody>
      </p:sp>
      <p:grpSp>
        <p:nvGrpSpPr>
          <p:cNvPr id="66591" name="Group 31"/>
          <p:cNvGrpSpPr>
            <a:grpSpLocks/>
          </p:cNvGrpSpPr>
          <p:nvPr/>
        </p:nvGrpSpPr>
        <p:grpSpPr bwMode="auto">
          <a:xfrm>
            <a:off x="1676400" y="1620944"/>
            <a:ext cx="5410200" cy="665162"/>
            <a:chOff x="1056" y="1227"/>
            <a:chExt cx="3408" cy="419"/>
          </a:xfrm>
        </p:grpSpPr>
        <p:grpSp>
          <p:nvGrpSpPr>
            <p:cNvPr id="66563" name="Group 3"/>
            <p:cNvGrpSpPr>
              <a:grpSpLocks/>
            </p:cNvGrpSpPr>
            <p:nvPr/>
          </p:nvGrpSpPr>
          <p:grpSpPr bwMode="auto">
            <a:xfrm>
              <a:off x="1056" y="1227"/>
              <a:ext cx="480" cy="419"/>
              <a:chOff x="1110" y="2656"/>
              <a:chExt cx="1549" cy="1351"/>
            </a:xfrm>
          </p:grpSpPr>
          <p:sp>
            <p:nvSpPr>
              <p:cNvPr id="665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1"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2" name="Text Box 12"/>
            <p:cNvSpPr txBox="1">
              <a:spLocks noChangeArrowheads="1"/>
            </p:cNvSpPr>
            <p:nvPr/>
          </p:nvSpPr>
          <p:spPr bwMode="auto">
            <a:xfrm>
              <a:off x="2248" y="1252"/>
              <a:ext cx="140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 </a:t>
              </a:r>
              <a:r>
                <a:rPr lang="en-US" altLang="zh-CN" sz="2400" dirty="0"/>
                <a:t>Web </a:t>
              </a:r>
              <a:r>
                <a:rPr lang="zh-CN" altLang="en-US" sz="2400" dirty="0"/>
                <a:t>安全需求</a:t>
              </a:r>
              <a:endParaRPr lang="en-US" altLang="zh-CN" sz="2400" dirty="0"/>
            </a:p>
          </p:txBody>
        </p:sp>
        <p:sp>
          <p:nvSpPr>
            <p:cNvPr id="66573"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1</a:t>
              </a:r>
            </a:p>
          </p:txBody>
        </p:sp>
      </p:grpSp>
      <p:grpSp>
        <p:nvGrpSpPr>
          <p:cNvPr id="66592" name="Group 32"/>
          <p:cNvGrpSpPr>
            <a:grpSpLocks/>
          </p:cNvGrpSpPr>
          <p:nvPr/>
        </p:nvGrpSpPr>
        <p:grpSpPr bwMode="auto">
          <a:xfrm>
            <a:off x="1676400" y="2535343"/>
            <a:ext cx="5410200" cy="1222374"/>
            <a:chOff x="1056" y="1803"/>
            <a:chExt cx="3408" cy="770"/>
          </a:xfrm>
        </p:grpSpPr>
        <p:grpSp>
          <p:nvGrpSpPr>
            <p:cNvPr id="66567" name="Group 7"/>
            <p:cNvGrpSpPr>
              <a:grpSpLocks/>
            </p:cNvGrpSpPr>
            <p:nvPr/>
          </p:nvGrpSpPr>
          <p:grpSpPr bwMode="auto">
            <a:xfrm>
              <a:off x="1056" y="1803"/>
              <a:ext cx="480" cy="419"/>
              <a:chOff x="3174" y="2656"/>
              <a:chExt cx="1549" cy="1351"/>
            </a:xfrm>
          </p:grpSpPr>
          <p:sp>
            <p:nvSpPr>
              <p:cNvPr id="665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74" name="Line 14"/>
            <p:cNvSpPr>
              <a:spLocks noChangeShapeType="1"/>
            </p:cNvSpPr>
            <p:nvPr/>
          </p:nvSpPr>
          <p:spPr bwMode="auto">
            <a:xfrm>
              <a:off x="1440" y="2187"/>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5" name="Text Box 15"/>
            <p:cNvSpPr txBox="1">
              <a:spLocks noChangeArrowheads="1"/>
            </p:cNvSpPr>
            <p:nvPr/>
          </p:nvSpPr>
          <p:spPr bwMode="auto">
            <a:xfrm>
              <a:off x="2128" y="1817"/>
              <a:ext cx="1646"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t>安全套接字层</a:t>
              </a:r>
              <a:r>
                <a:rPr lang="en-US" altLang="zh-CN" sz="2400" dirty="0"/>
                <a:t>SSL</a:t>
              </a:r>
              <a:endParaRPr lang="zh-CN" altLang="en-US" sz="2400" dirty="0"/>
            </a:p>
            <a:p>
              <a:endParaRPr lang="zh-CN" altLang="en-US" sz="2400" dirty="0"/>
            </a:p>
            <a:p>
              <a:endParaRPr lang="en-US" altLang="zh-CN" sz="2400" dirty="0">
                <a:ea typeface="宋体" charset="-122"/>
              </a:endParaRPr>
            </a:p>
          </p:txBody>
        </p:sp>
        <p:sp>
          <p:nvSpPr>
            <p:cNvPr id="66576" name="Text Box 16"/>
            <p:cNvSpPr txBox="1">
              <a:spLocks noChangeArrowheads="1"/>
            </p:cNvSpPr>
            <p:nvPr/>
          </p:nvSpPr>
          <p:spPr bwMode="gray">
            <a:xfrm>
              <a:off x="1180" y="186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2</a:t>
              </a:r>
            </a:p>
          </p:txBody>
        </p:sp>
      </p:grpSp>
      <p:grpSp>
        <p:nvGrpSpPr>
          <p:cNvPr id="66593" name="Group 33"/>
          <p:cNvGrpSpPr>
            <a:grpSpLocks/>
          </p:cNvGrpSpPr>
          <p:nvPr/>
        </p:nvGrpSpPr>
        <p:grpSpPr bwMode="auto">
          <a:xfrm>
            <a:off x="1676400" y="3427519"/>
            <a:ext cx="5410200" cy="665162"/>
            <a:chOff x="1056" y="2365"/>
            <a:chExt cx="3408" cy="419"/>
          </a:xfrm>
        </p:grpSpPr>
        <p:grpSp>
          <p:nvGrpSpPr>
            <p:cNvPr id="66577" name="Group 17"/>
            <p:cNvGrpSpPr>
              <a:grpSpLocks/>
            </p:cNvGrpSpPr>
            <p:nvPr/>
          </p:nvGrpSpPr>
          <p:grpSpPr bwMode="auto">
            <a:xfrm>
              <a:off x="1056" y="2365"/>
              <a:ext cx="480" cy="419"/>
              <a:chOff x="1110" y="2656"/>
              <a:chExt cx="1549" cy="1351"/>
            </a:xfrm>
          </p:grpSpPr>
          <p:sp>
            <p:nvSpPr>
              <p:cNvPr id="665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5" name="Line 25"/>
            <p:cNvSpPr>
              <a:spLocks noChangeShapeType="1"/>
            </p:cNvSpPr>
            <p:nvPr/>
          </p:nvSpPr>
          <p:spPr bwMode="auto">
            <a:xfrm>
              <a:off x="1440" y="2749"/>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6" name="Text Box 26"/>
            <p:cNvSpPr txBox="1">
              <a:spLocks noChangeArrowheads="1"/>
            </p:cNvSpPr>
            <p:nvPr/>
          </p:nvSpPr>
          <p:spPr bwMode="auto">
            <a:xfrm>
              <a:off x="2223" y="2387"/>
              <a:ext cx="145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400" b="1" dirty="0">
                  <a:solidFill>
                    <a:srgbClr val="FFFF00"/>
                  </a:solidFill>
                  <a:effectLst>
                    <a:outerShdw blurRad="38100" dist="38100" dir="2700000" algn="tl">
                      <a:srgbClr val="000000">
                        <a:alpha val="43137"/>
                      </a:srgbClr>
                    </a:outerShdw>
                  </a:effectLst>
                  <a:ea typeface="宋体" charset="-122"/>
                </a:rPr>
                <a:t>传输层安全</a:t>
              </a:r>
              <a:r>
                <a:rPr lang="en-US" altLang="zh-CN" sz="2400" b="1" dirty="0">
                  <a:solidFill>
                    <a:srgbClr val="FFFF00"/>
                  </a:solidFill>
                  <a:effectLst>
                    <a:outerShdw blurRad="38100" dist="38100" dir="2700000" algn="tl">
                      <a:srgbClr val="000000">
                        <a:alpha val="43137"/>
                      </a:srgbClr>
                    </a:outerShdw>
                  </a:effectLst>
                  <a:ea typeface="宋体" charset="-122"/>
                </a:rPr>
                <a:t>TLS</a:t>
              </a:r>
            </a:p>
          </p:txBody>
        </p:sp>
        <p:sp>
          <p:nvSpPr>
            <p:cNvPr id="66587" name="Text Box 27"/>
            <p:cNvSpPr txBox="1">
              <a:spLocks noChangeArrowheads="1"/>
            </p:cNvSpPr>
            <p:nvPr/>
          </p:nvSpPr>
          <p:spPr bwMode="gray">
            <a:xfrm>
              <a:off x="1180" y="242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3</a:t>
              </a:r>
            </a:p>
          </p:txBody>
        </p:sp>
      </p:grpSp>
      <p:grpSp>
        <p:nvGrpSpPr>
          <p:cNvPr id="66594" name="Group 34"/>
          <p:cNvGrpSpPr>
            <a:grpSpLocks/>
          </p:cNvGrpSpPr>
          <p:nvPr/>
        </p:nvGrpSpPr>
        <p:grpSpPr bwMode="auto">
          <a:xfrm>
            <a:off x="1676400" y="4341919"/>
            <a:ext cx="5410200" cy="665162"/>
            <a:chOff x="1056" y="2941"/>
            <a:chExt cx="3408" cy="419"/>
          </a:xfrm>
        </p:grpSpPr>
        <p:grpSp>
          <p:nvGrpSpPr>
            <p:cNvPr id="66581" name="Group 21"/>
            <p:cNvGrpSpPr>
              <a:grpSpLocks/>
            </p:cNvGrpSpPr>
            <p:nvPr/>
          </p:nvGrpSpPr>
          <p:grpSpPr bwMode="auto">
            <a:xfrm>
              <a:off x="1056" y="2941"/>
              <a:ext cx="480" cy="419"/>
              <a:chOff x="3174" y="2656"/>
              <a:chExt cx="1549" cy="1351"/>
            </a:xfrm>
          </p:grpSpPr>
          <p:sp>
            <p:nvSpPr>
              <p:cNvPr id="66582"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3"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4"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66588" name="Line 28"/>
            <p:cNvSpPr>
              <a:spLocks noChangeShapeType="1"/>
            </p:cNvSpPr>
            <p:nvPr/>
          </p:nvSpPr>
          <p:spPr bwMode="auto">
            <a:xfrm>
              <a:off x="1440" y="3325"/>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66589" name="Text Box 29"/>
            <p:cNvSpPr txBox="1">
              <a:spLocks noChangeArrowheads="1"/>
            </p:cNvSpPr>
            <p:nvPr/>
          </p:nvSpPr>
          <p:spPr bwMode="auto">
            <a:xfrm>
              <a:off x="2576" y="2974"/>
              <a:ext cx="75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t>HTTPS</a:t>
              </a:r>
              <a:endParaRPr lang="en-US" altLang="zh-CN" sz="2400" dirty="0">
                <a:ea typeface="宋体" charset="-122"/>
              </a:endParaRPr>
            </a:p>
          </p:txBody>
        </p:sp>
        <p:sp>
          <p:nvSpPr>
            <p:cNvPr id="66590" name="Text Box 30"/>
            <p:cNvSpPr txBox="1">
              <a:spLocks noChangeArrowheads="1"/>
            </p:cNvSpPr>
            <p:nvPr/>
          </p:nvSpPr>
          <p:spPr bwMode="gray">
            <a:xfrm>
              <a:off x="1180" y="300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a:ea typeface="宋体" charset="-122"/>
                </a:rPr>
                <a:t>4</a:t>
              </a:r>
            </a:p>
          </p:txBody>
        </p:sp>
      </p:grpSp>
      <p:grpSp>
        <p:nvGrpSpPr>
          <p:cNvPr id="36" name="Group 31"/>
          <p:cNvGrpSpPr>
            <a:grpSpLocks/>
          </p:cNvGrpSpPr>
          <p:nvPr/>
        </p:nvGrpSpPr>
        <p:grpSpPr bwMode="auto">
          <a:xfrm>
            <a:off x="1676400" y="5229200"/>
            <a:ext cx="5410200" cy="665162"/>
            <a:chOff x="1056" y="1227"/>
            <a:chExt cx="3408" cy="419"/>
          </a:xfrm>
        </p:grpSpPr>
        <p:grpSp>
          <p:nvGrpSpPr>
            <p:cNvPr id="37" name="Group 3"/>
            <p:cNvGrpSpPr>
              <a:grpSpLocks/>
            </p:cNvGrpSpPr>
            <p:nvPr/>
          </p:nvGrpSpPr>
          <p:grpSpPr bwMode="auto">
            <a:xfrm>
              <a:off x="1056" y="1227"/>
              <a:ext cx="480" cy="419"/>
              <a:chOff x="1110" y="2656"/>
              <a:chExt cx="1549" cy="1351"/>
            </a:xfrm>
          </p:grpSpPr>
          <p:sp>
            <p:nvSpPr>
              <p:cNvPr id="4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2"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43"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grpSp>
        <p:sp>
          <p:nvSpPr>
            <p:cNvPr id="38" name="Line 11"/>
            <p:cNvSpPr>
              <a:spLocks noChangeShapeType="1"/>
            </p:cNvSpPr>
            <p:nvPr/>
          </p:nvSpPr>
          <p:spPr bwMode="auto">
            <a:xfrm>
              <a:off x="1440" y="1611"/>
              <a:ext cx="3024" cy="0"/>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39" name="Text Box 12"/>
            <p:cNvSpPr txBox="1">
              <a:spLocks noChangeArrowheads="1"/>
            </p:cNvSpPr>
            <p:nvPr/>
          </p:nvSpPr>
          <p:spPr bwMode="auto">
            <a:xfrm>
              <a:off x="2683" y="1252"/>
              <a:ext cx="51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400" dirty="0">
                  <a:ea typeface="宋体" charset="-122"/>
                </a:rPr>
                <a:t>SSH</a:t>
              </a:r>
            </a:p>
          </p:txBody>
        </p:sp>
        <p:sp>
          <p:nvSpPr>
            <p:cNvPr id="40" name="Text Box 13"/>
            <p:cNvSpPr txBox="1">
              <a:spLocks noChangeArrowheads="1"/>
            </p:cNvSpPr>
            <p:nvPr/>
          </p:nvSpPr>
          <p:spPr bwMode="gray">
            <a:xfrm>
              <a:off x="1180" y="1289"/>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dirty="0">
                  <a:ea typeface="宋体" charset="-122"/>
                </a:rPr>
                <a:t>5</a:t>
              </a:r>
            </a:p>
          </p:txBody>
        </p:sp>
      </p:grpSp>
    </p:spTree>
    <p:extLst>
      <p:ext uri="{BB962C8B-B14F-4D97-AF65-F5344CB8AC3E}">
        <p14:creationId xmlns:p14="http://schemas.microsoft.com/office/powerpoint/2010/main" val="6344353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nvPr>
        </p:nvSpPr>
        <p:spPr/>
        <p:txBody>
          <a:bodyPr/>
          <a:lstStyle/>
          <a:p>
            <a:r>
              <a:rPr lang="en-US" altLang="zh-CN" b="1" dirty="0">
                <a:ea typeface="宋体" charset="-122"/>
              </a:rPr>
              <a:t>6.3 </a:t>
            </a:r>
            <a:r>
              <a:rPr lang="zh-CN" altLang="en-US" b="1" dirty="0">
                <a:ea typeface="宋体" charset="-122"/>
              </a:rPr>
              <a:t>传输</a:t>
            </a:r>
            <a:r>
              <a:rPr lang="zh-CN" altLang="sv-SE" b="1" dirty="0">
                <a:latin typeface="宋体" charset="-122"/>
                <a:ea typeface="宋体" charset="-122"/>
              </a:rPr>
              <a:t>层安全</a:t>
            </a:r>
            <a:r>
              <a:rPr lang="sv-SE" altLang="zh-CN" b="1" dirty="0">
                <a:latin typeface="宋体" charset="-122"/>
                <a:ea typeface="宋体" charset="-122"/>
              </a:rPr>
              <a:t>TLS</a:t>
            </a:r>
            <a:endParaRPr lang="zh-CN" altLang="en-US" b="1" dirty="0">
              <a:solidFill>
                <a:srgbClr val="FF0000"/>
              </a:solidFill>
              <a:latin typeface="宋体" charset="-122"/>
              <a:ea typeface="宋体" charset="-122"/>
            </a:endParaRPr>
          </a:p>
        </p:txBody>
      </p:sp>
      <p:sp>
        <p:nvSpPr>
          <p:cNvPr id="2" name="内容占位符 1"/>
          <p:cNvSpPr>
            <a:spLocks noGrp="1"/>
          </p:cNvSpPr>
          <p:nvPr>
            <p:ph idx="1"/>
          </p:nvPr>
        </p:nvSpPr>
        <p:spPr>
          <a:xfrm>
            <a:off x="755576" y="1268760"/>
            <a:ext cx="8020569" cy="5197788"/>
          </a:xfrm>
        </p:spPr>
        <p:txBody>
          <a:bodyPr/>
          <a:lstStyle/>
          <a:p>
            <a:pPr>
              <a:lnSpc>
                <a:spcPct val="150000"/>
              </a:lnSpc>
              <a:spcBef>
                <a:spcPts val="1200"/>
              </a:spcBef>
              <a:spcAft>
                <a:spcPts val="1200"/>
              </a:spcAft>
            </a:pPr>
            <a:r>
              <a:rPr lang="en-US" altLang="zh-CN" sz="2400" dirty="0">
                <a:latin typeface="华文中宋" pitchFamily="2" charset="-122"/>
                <a:ea typeface="华文中宋" pitchFamily="2" charset="-122"/>
              </a:rPr>
              <a:t>TLS</a:t>
            </a:r>
            <a:r>
              <a:rPr lang="zh-CN" altLang="en-US" sz="2400" dirty="0">
                <a:latin typeface="华文中宋" pitchFamily="2" charset="-122"/>
                <a:ea typeface="华文中宋" pitchFamily="2" charset="-122"/>
              </a:rPr>
              <a:t>是一个</a:t>
            </a:r>
            <a:r>
              <a:rPr lang="en-US" altLang="zh-CN" sz="2400" dirty="0">
                <a:latin typeface="华文中宋" pitchFamily="2" charset="-122"/>
                <a:ea typeface="华文中宋" pitchFamily="2" charset="-122"/>
              </a:rPr>
              <a:t>IETF</a:t>
            </a:r>
            <a:r>
              <a:rPr lang="zh-CN" altLang="en-US" sz="2400" dirty="0">
                <a:latin typeface="华文中宋" pitchFamily="2" charset="-122"/>
                <a:ea typeface="华文中宋" pitchFamily="2" charset="-122"/>
              </a:rPr>
              <a:t>标准，其目的是</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形成</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SSL</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的互联网标准版本</a:t>
            </a:r>
            <a:r>
              <a:rPr lang="zh-CN" altLang="en-US" sz="2400" dirty="0">
                <a:latin typeface="华文中宋" pitchFamily="2" charset="-122"/>
                <a:ea typeface="华文中宋" pitchFamily="2" charset="-122"/>
              </a:rPr>
              <a:t>。</a:t>
            </a:r>
            <a:r>
              <a:rPr lang="en-US" altLang="zh-CN" sz="2400" dirty="0">
                <a:latin typeface="华文中宋" pitchFamily="2" charset="-122"/>
                <a:ea typeface="华文中宋" pitchFamily="2" charset="-122"/>
              </a:rPr>
              <a:t>RFC5246 (TLS 1.2)</a:t>
            </a:r>
            <a:r>
              <a:rPr lang="zh-CN" altLang="en-US" sz="2400" dirty="0">
                <a:latin typeface="华文中宋" pitchFamily="2" charset="-122"/>
                <a:ea typeface="华文中宋" pitchFamily="2" charset="-122"/>
              </a:rPr>
              <a:t>，非常接近</a:t>
            </a:r>
            <a:r>
              <a:rPr lang="en-US" altLang="zh-CN" sz="2400" dirty="0">
                <a:latin typeface="华文中宋" pitchFamily="2" charset="-122"/>
                <a:ea typeface="华文中宋" pitchFamily="2" charset="-122"/>
              </a:rPr>
              <a:t>SSLv3.0</a:t>
            </a:r>
            <a:r>
              <a:rPr lang="zh-CN" altLang="en-US" sz="2400" dirty="0">
                <a:latin typeface="华文中宋" pitchFamily="2" charset="-122"/>
                <a:ea typeface="华文中宋" pitchFamily="2" charset="-122"/>
              </a:rPr>
              <a:t>，被看做是</a:t>
            </a:r>
            <a:r>
              <a:rPr lang="en-US" altLang="zh-CN" sz="2400" dirty="0">
                <a:latin typeface="华文中宋" pitchFamily="2" charset="-122"/>
                <a:ea typeface="华文中宋" pitchFamily="2" charset="-122"/>
              </a:rPr>
              <a:t>SSLv3.3</a:t>
            </a:r>
            <a:endParaRPr lang="zh-CN" altLang="en-US" sz="2400" dirty="0">
              <a:latin typeface="华文中宋" pitchFamily="2" charset="-122"/>
              <a:ea typeface="华文中宋" pitchFamily="2" charset="-122"/>
            </a:endParaRPr>
          </a:p>
          <a:p>
            <a:pPr>
              <a:lnSpc>
                <a:spcPct val="150000"/>
              </a:lnSpc>
              <a:spcBef>
                <a:spcPts val="1200"/>
              </a:spcBef>
              <a:spcAft>
                <a:spcPts val="1200"/>
              </a:spcAft>
            </a:pPr>
            <a:r>
              <a:rPr lang="en-US" altLang="zh-CN" sz="2400" dirty="0">
                <a:latin typeface="华文中宋" pitchFamily="2" charset="-122"/>
                <a:ea typeface="华文中宋" pitchFamily="2" charset="-122"/>
              </a:rPr>
              <a:t>TLS</a:t>
            </a:r>
            <a:r>
              <a:rPr lang="zh-CN" altLang="en-US" sz="2400" dirty="0">
                <a:latin typeface="华文中宋" pitchFamily="2" charset="-122"/>
                <a:ea typeface="华文中宋" pitchFamily="2" charset="-122"/>
              </a:rPr>
              <a:t>的主要</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目标是使</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SSL</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更安全，并使协议的规范更精确和完善</a:t>
            </a:r>
            <a:endParaRPr lang="zh-CN" altLang="en-US" sz="2400" dirty="0">
              <a:latin typeface="华文中宋" pitchFamily="2" charset="-122"/>
              <a:ea typeface="华文中宋" pitchFamily="2" charset="-122"/>
            </a:endParaRPr>
          </a:p>
          <a:p>
            <a:pPr>
              <a:lnSpc>
                <a:spcPct val="150000"/>
              </a:lnSpc>
              <a:spcBef>
                <a:spcPts val="1200"/>
              </a:spcBef>
              <a:spcAft>
                <a:spcPts val="1200"/>
              </a:spcAft>
            </a:pPr>
            <a:r>
              <a:rPr lang="zh-CN" altLang="en-US" sz="2400" dirty="0">
                <a:latin typeface="华文中宋" pitchFamily="2" charset="-122"/>
                <a:ea typeface="华文中宋" pitchFamily="2" charset="-122"/>
              </a:rPr>
              <a:t>在</a:t>
            </a:r>
            <a:r>
              <a:rPr lang="en-US" altLang="zh-CN" sz="2400" dirty="0">
                <a:latin typeface="华文中宋" pitchFamily="2" charset="-122"/>
                <a:ea typeface="华文中宋" pitchFamily="2" charset="-122"/>
              </a:rPr>
              <a:t>TLS</a:t>
            </a:r>
            <a:r>
              <a:rPr lang="zh-CN" altLang="en-US" sz="2400" dirty="0">
                <a:latin typeface="华文中宋" pitchFamily="2" charset="-122"/>
                <a:ea typeface="华文中宋" pitchFamily="2" charset="-122"/>
              </a:rPr>
              <a:t>与</a:t>
            </a:r>
            <a:r>
              <a:rPr lang="en-US" altLang="zh-CN" sz="2400" dirty="0">
                <a:latin typeface="华文中宋" pitchFamily="2" charset="-122"/>
                <a:ea typeface="华文中宋" pitchFamily="2" charset="-122"/>
              </a:rPr>
              <a:t>SSL3.0</a:t>
            </a:r>
            <a:r>
              <a:rPr lang="zh-CN" altLang="en-US" sz="2400" dirty="0">
                <a:latin typeface="华文中宋" pitchFamily="2" charset="-122"/>
                <a:ea typeface="华文中宋" pitchFamily="2" charset="-122"/>
              </a:rPr>
              <a:t>之间存在着细微的差别，主要是它们所支持的</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加密算法不同</a:t>
            </a:r>
            <a:r>
              <a:rPr lang="zh-CN" altLang="en-US" sz="2400" dirty="0">
                <a:latin typeface="华文中宋" pitchFamily="2" charset="-122"/>
                <a:ea typeface="华文中宋" pitchFamily="2" charset="-122"/>
              </a:rPr>
              <a:t>，所以</a:t>
            </a:r>
            <a:r>
              <a:rPr lang="en-US" altLang="zh-CN" sz="2400" dirty="0">
                <a:latin typeface="华文中宋" pitchFamily="2" charset="-122"/>
                <a:ea typeface="华文中宋" pitchFamily="2" charset="-122"/>
              </a:rPr>
              <a:t>TLS</a:t>
            </a:r>
            <a:r>
              <a:rPr lang="zh-CN" altLang="en-US" sz="2400" dirty="0">
                <a:latin typeface="华文中宋" pitchFamily="2" charset="-122"/>
                <a:ea typeface="华文中宋" pitchFamily="2" charset="-122"/>
              </a:rPr>
              <a:t>与</a:t>
            </a:r>
            <a:r>
              <a:rPr lang="en-US" altLang="zh-CN" sz="2400" dirty="0">
                <a:latin typeface="华文中宋" pitchFamily="2" charset="-122"/>
                <a:ea typeface="华文中宋" pitchFamily="2" charset="-122"/>
              </a:rPr>
              <a:t>SSL3.0</a:t>
            </a:r>
            <a:r>
              <a:rPr lang="zh-CN" altLang="en-US" sz="2400" dirty="0">
                <a:latin typeface="华文中宋" pitchFamily="2" charset="-122"/>
                <a:ea typeface="华文中宋" pitchFamily="2" charset="-122"/>
              </a:rPr>
              <a:t>不能互操作</a:t>
            </a:r>
            <a:endParaRPr lang="zh-CN" altLang="en-US" sz="2400" dirty="0"/>
          </a:p>
        </p:txBody>
      </p:sp>
      <p:sp>
        <p:nvSpPr>
          <p:cNvPr id="3" name="灯片编号占位符 2"/>
          <p:cNvSpPr>
            <a:spLocks noGrp="1"/>
          </p:cNvSpPr>
          <p:nvPr>
            <p:ph type="sldNum" sz="quarter" idx="11"/>
          </p:nvPr>
        </p:nvSpPr>
        <p:spPr/>
        <p:txBody>
          <a:bodyPr/>
          <a:lstStyle/>
          <a:p>
            <a:fld id="{ECCE4CB5-51F3-4687-9C9F-BEE527CC1AF1}" type="slidenum">
              <a:rPr lang="en-US" altLang="zh-CN" smtClean="0"/>
              <a:pPr/>
              <a:t>89</a:t>
            </a:fld>
            <a:endParaRPr lang="en-US" altLang="zh-CN"/>
          </a:p>
        </p:txBody>
      </p:sp>
    </p:spTree>
    <p:extLst>
      <p:ext uri="{BB962C8B-B14F-4D97-AF65-F5344CB8AC3E}">
        <p14:creationId xmlns:p14="http://schemas.microsoft.com/office/powerpoint/2010/main" val="400002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p:nvPr>
        </p:nvSpPr>
        <p:spPr>
          <a:xfrm>
            <a:off x="971600" y="116632"/>
            <a:ext cx="7467600" cy="715962"/>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dirty="0">
                <a:effectLst/>
              </a:rPr>
              <a:t>Web</a:t>
            </a:r>
            <a:r>
              <a:rPr lang="zh-CN" altLang="en-US" dirty="0">
                <a:effectLst/>
              </a:rPr>
              <a:t>安全例子</a:t>
            </a:r>
            <a:endParaRPr lang="zh-CN" altLang="en-US" dirty="0"/>
          </a:p>
        </p:txBody>
      </p:sp>
      <p:sp>
        <p:nvSpPr>
          <p:cNvPr id="2" name="灯片编号占位符 1"/>
          <p:cNvSpPr>
            <a:spLocks noGrp="1"/>
          </p:cNvSpPr>
          <p:nvPr>
            <p:ph type="sldNum" sz="quarter" idx="11"/>
          </p:nvPr>
        </p:nvSpPr>
        <p:spPr/>
        <p:txBody>
          <a:bodyPr/>
          <a:lstStyle/>
          <a:p>
            <a:fld id="{286E7960-0927-4C5F-9709-06C36A8BCF30}" type="slidenum">
              <a:rPr lang="en-US" altLang="zh-CN" smtClean="0"/>
              <a:pPr/>
              <a:t>9</a:t>
            </a:fld>
            <a:endParaRPr lang="en-US" altLang="zh-CN"/>
          </a:p>
        </p:txBody>
      </p:sp>
      <p:pic>
        <p:nvPicPr>
          <p:cNvPr id="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070694"/>
            <a:ext cx="8899921" cy="545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78227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6" name="标题 1"/>
          <p:cNvSpPr>
            <a:spLocks noGrp="1"/>
          </p:cNvSpPr>
          <p:nvPr>
            <p:ph type="title"/>
          </p:nvPr>
        </p:nvSpPr>
        <p:spPr>
          <a:xfrm>
            <a:off x="1219200" y="0"/>
            <a:ext cx="7596188" cy="1143000"/>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a:ea typeface="宋体" charset="-122"/>
                <a:sym typeface="Wingdings" pitchFamily="2" charset="2"/>
              </a:rPr>
              <a:t>TLS</a:t>
            </a:r>
            <a:r>
              <a:rPr lang="zh-CN" altLang="en-US" b="1">
                <a:ea typeface="宋体" charset="-122"/>
                <a:sym typeface="Wingdings" pitchFamily="2" charset="2"/>
              </a:rPr>
              <a:t>协议</a:t>
            </a:r>
            <a:r>
              <a:rPr lang="en-US" altLang="zh-CN" b="1">
                <a:ea typeface="宋体" charset="-122"/>
                <a:sym typeface="Wingdings" pitchFamily="2" charset="2"/>
              </a:rPr>
              <a:t>——</a:t>
            </a:r>
            <a:r>
              <a:rPr lang="zh-CN" altLang="en-US" b="1">
                <a:ea typeface="宋体" charset="-122"/>
                <a:sym typeface="Wingdings" pitchFamily="2" charset="2"/>
              </a:rPr>
              <a:t>概述</a:t>
            </a:r>
            <a:endParaRPr lang="en-US" altLang="zh-CN" b="1">
              <a:ea typeface="宋体" charset="-122"/>
              <a:sym typeface="Wingdings" pitchFamily="2" charset="2"/>
            </a:endParaRPr>
          </a:p>
        </p:txBody>
      </p:sp>
      <p:sp>
        <p:nvSpPr>
          <p:cNvPr id="90115" name="Rectangle 3"/>
          <p:cNvSpPr>
            <a:spLocks noGrp="1" noChangeArrowheads="1"/>
          </p:cNvSpPr>
          <p:nvPr>
            <p:ph idx="1"/>
          </p:nvPr>
        </p:nvSpPr>
        <p:spPr/>
        <p:txBody>
          <a:bodyPr/>
          <a:lstStyle/>
          <a:p>
            <a:pPr>
              <a:lnSpc>
                <a:spcPct val="150000"/>
              </a:lnSpc>
              <a:spcBef>
                <a:spcPts val="600"/>
              </a:spcBef>
              <a:spcAft>
                <a:spcPts val="600"/>
              </a:spcAft>
            </a:pPr>
            <a:r>
              <a:rPr lang="en-US" altLang="zh-CN" sz="2400" dirty="0">
                <a:latin typeface="华文中宋" pitchFamily="2" charset="-122"/>
                <a:ea typeface="华文中宋" pitchFamily="2" charset="-122"/>
              </a:rPr>
              <a:t>TLS</a:t>
            </a:r>
            <a:r>
              <a:rPr lang="zh-CN" altLang="en-US" sz="2400" dirty="0">
                <a:latin typeface="华文中宋" pitchFamily="2" charset="-122"/>
                <a:ea typeface="华文中宋" pitchFamily="2" charset="-122"/>
              </a:rPr>
              <a:t>的主要目的也是为了提供通信的机密性和数据的完整性。分为两层：</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TLS</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记录协议层</a:t>
            </a:r>
            <a:r>
              <a:rPr lang="zh-CN" altLang="en-US" sz="2400" dirty="0">
                <a:latin typeface="华文中宋" pitchFamily="2" charset="-122"/>
                <a:ea typeface="华文中宋" pitchFamily="2" charset="-122"/>
              </a:rPr>
              <a:t>和</a:t>
            </a:r>
            <a:r>
              <a:rPr lang="en-US" altLang="zh-CN"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TLS</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握手协议层</a:t>
            </a:r>
            <a:r>
              <a:rPr lang="zh-CN" altLang="en-US" sz="2400" dirty="0">
                <a:latin typeface="华文中宋" pitchFamily="2" charset="-122"/>
                <a:ea typeface="华文中宋" pitchFamily="2" charset="-122"/>
              </a:rPr>
              <a:t>。其中握手协议层包括：握手协议、改变密码规格协议、警告协议等</a:t>
            </a:r>
          </a:p>
          <a:p>
            <a:pPr>
              <a:lnSpc>
                <a:spcPct val="150000"/>
              </a:lnSpc>
              <a:spcBef>
                <a:spcPts val="600"/>
              </a:spcBef>
              <a:spcAft>
                <a:spcPts val="600"/>
              </a:spcAft>
            </a:pPr>
            <a:r>
              <a:rPr lang="en-US" altLang="zh-CN" sz="2400" dirty="0">
                <a:latin typeface="华文中宋" pitchFamily="2" charset="-122"/>
                <a:ea typeface="华文中宋" pitchFamily="2" charset="-122"/>
              </a:rPr>
              <a:t>TLS</a:t>
            </a:r>
            <a:r>
              <a:rPr lang="zh-CN" altLang="en-US" sz="2400" dirty="0">
                <a:latin typeface="华文中宋" pitchFamily="2" charset="-122"/>
                <a:ea typeface="华文中宋" pitchFamily="2" charset="-122"/>
              </a:rPr>
              <a:t>利用两种基本方式提供的安全的连接：</a:t>
            </a:r>
          </a:p>
          <a:p>
            <a:pPr lvl="1">
              <a:lnSpc>
                <a:spcPct val="150000"/>
              </a:lnSpc>
              <a:spcBef>
                <a:spcPts val="600"/>
              </a:spcBef>
              <a:spcAft>
                <a:spcPts val="600"/>
              </a:spcAft>
            </a:pP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连接的机密性</a:t>
            </a:r>
            <a:r>
              <a:rPr lang="zh-CN" altLang="en-US" sz="2200" dirty="0">
                <a:latin typeface="华文中宋" pitchFamily="2" charset="-122"/>
                <a:ea typeface="华文中宋" pitchFamily="2" charset="-122"/>
              </a:rPr>
              <a:t>：对称密码机制加密，每次连接使用不同的密钥</a:t>
            </a:r>
          </a:p>
          <a:p>
            <a:pPr lvl="1">
              <a:lnSpc>
                <a:spcPct val="150000"/>
              </a:lnSpc>
              <a:spcBef>
                <a:spcPts val="600"/>
              </a:spcBef>
              <a:spcAft>
                <a:spcPts val="600"/>
              </a:spcAft>
            </a:pPr>
            <a:r>
              <a:rPr lang="zh-CN" altLang="en-US" sz="22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连接的可靠性</a:t>
            </a:r>
            <a:r>
              <a:rPr lang="zh-CN" altLang="en-US" sz="2200" dirty="0">
                <a:latin typeface="华文中宋" pitchFamily="2" charset="-122"/>
                <a:ea typeface="华文中宋" pitchFamily="2" charset="-122"/>
              </a:rPr>
              <a:t>：使用消息认证码来保证消息的完整性，</a:t>
            </a:r>
            <a:r>
              <a:rPr lang="en-US" altLang="zh-CN" sz="2200" dirty="0">
                <a:latin typeface="华文中宋" pitchFamily="2" charset="-122"/>
                <a:ea typeface="华文中宋" pitchFamily="2" charset="-122"/>
              </a:rPr>
              <a:t>MAC</a:t>
            </a:r>
            <a:r>
              <a:rPr lang="zh-CN" altLang="en-US" sz="2200" dirty="0">
                <a:latin typeface="华文中宋" pitchFamily="2" charset="-122"/>
                <a:ea typeface="华文中宋" pitchFamily="2" charset="-122"/>
              </a:rPr>
              <a:t>的计算采用散列函数</a:t>
            </a:r>
            <a:endParaRPr lang="zh-CN" altLang="en-US" sz="1600" dirty="0">
              <a:latin typeface="华文中宋" pitchFamily="2" charset="-122"/>
              <a:ea typeface="华文中宋" pitchFamily="2" charset="-122"/>
            </a:endParaRP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90</a:t>
            </a:fld>
            <a:endParaRPr lang="en-US" altLang="zh-CN"/>
          </a:p>
        </p:txBody>
      </p:sp>
    </p:spTree>
    <p:extLst>
      <p:ext uri="{BB962C8B-B14F-4D97-AF65-F5344CB8AC3E}">
        <p14:creationId xmlns:p14="http://schemas.microsoft.com/office/powerpoint/2010/main" val="41590492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91</a:t>
            </a:fld>
            <a:endParaRPr lang="en-US" altLang="zh-CN"/>
          </a:p>
        </p:txBody>
      </p:sp>
      <p:sp>
        <p:nvSpPr>
          <p:cNvPr id="53250" name="标题 1"/>
          <p:cNvSpPr>
            <a:spLocks noGrp="1"/>
          </p:cNvSpPr>
          <p:nvPr>
            <p:ph type="title" idx="4294967295"/>
          </p:nvPr>
        </p:nvSpPr>
        <p:spPr>
          <a:xfrm>
            <a:off x="1403350" y="115888"/>
            <a:ext cx="7740650" cy="895350"/>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dirty="0">
                <a:ea typeface="宋体" charset="-122"/>
                <a:sym typeface="Wingdings" pitchFamily="2" charset="2"/>
              </a:rPr>
              <a:t>TLS</a:t>
            </a:r>
            <a:r>
              <a:rPr lang="zh-CN" altLang="en-US" b="1" dirty="0">
                <a:ea typeface="宋体" charset="-122"/>
                <a:sym typeface="Wingdings" pitchFamily="2" charset="2"/>
              </a:rPr>
              <a:t>协议</a:t>
            </a:r>
            <a:r>
              <a:rPr lang="en-US" altLang="zh-CN" b="1" dirty="0">
                <a:ea typeface="宋体" charset="-122"/>
                <a:sym typeface="Wingdings" pitchFamily="2" charset="2"/>
              </a:rPr>
              <a:t>——</a:t>
            </a:r>
            <a:r>
              <a:rPr lang="zh-CN" altLang="en-US" b="1" dirty="0">
                <a:ea typeface="宋体" charset="-122"/>
                <a:sym typeface="Wingdings" pitchFamily="2" charset="2"/>
              </a:rPr>
              <a:t>概述</a:t>
            </a:r>
            <a:endParaRPr lang="en-US" altLang="zh-CN" b="1" dirty="0">
              <a:ea typeface="宋体" charset="-122"/>
              <a:sym typeface="Wingdings" pitchFamily="2" charset="2"/>
            </a:endParaRPr>
          </a:p>
        </p:txBody>
      </p:sp>
      <p:sp>
        <p:nvSpPr>
          <p:cNvPr id="6" name="Rectangle 5"/>
          <p:cNvSpPr txBox="1">
            <a:spLocks noChangeArrowheads="1"/>
          </p:cNvSpPr>
          <p:nvPr/>
        </p:nvSpPr>
        <p:spPr bwMode="auto">
          <a:xfrm>
            <a:off x="827360" y="1124744"/>
            <a:ext cx="8305800" cy="5181600"/>
          </a:xfrm>
          <a:prstGeom prst="rect">
            <a:avLst/>
          </a:prstGeom>
          <a:noFill/>
          <a:ln w="9525">
            <a:noFill/>
            <a:miter lim="800000"/>
            <a:headEnd/>
            <a:tailEnd/>
          </a:ln>
        </p:spPr>
        <p:txBody>
          <a:bodyPr/>
          <a:lstStyle/>
          <a:p>
            <a:pPr marL="342900" indent="-342900" algn="ctr" eaLnBrk="0" hangingPunct="0">
              <a:lnSpc>
                <a:spcPct val="150000"/>
              </a:lnSpc>
              <a:spcBef>
                <a:spcPct val="20000"/>
              </a:spcBef>
              <a:buClr>
                <a:schemeClr val="tx2"/>
              </a:buClr>
              <a:buSzPct val="70000"/>
              <a:defRPr/>
            </a:pPr>
            <a:r>
              <a:rPr lang="en-US" altLang="zh-CN" sz="2400" dirty="0">
                <a:latin typeface="华文中宋" pitchFamily="2" charset="-122"/>
                <a:ea typeface="华文中宋" pitchFamily="2" charset="-122"/>
                <a:sym typeface="Wingdings" pitchFamily="2" charset="2"/>
              </a:rPr>
              <a:t>TLS</a:t>
            </a:r>
            <a:r>
              <a:rPr lang="zh-CN" altLang="en-US" sz="2400" dirty="0">
                <a:latin typeface="华文中宋" pitchFamily="2" charset="-122"/>
                <a:ea typeface="华文中宋" pitchFamily="2" charset="-122"/>
                <a:sym typeface="Wingdings" pitchFamily="2" charset="2"/>
              </a:rPr>
              <a:t>握手协议提供的安全连接有以下</a:t>
            </a:r>
            <a:r>
              <a:rPr lang="en-US" altLang="zh-CN" sz="2400" dirty="0">
                <a:latin typeface="华文中宋" pitchFamily="2" charset="-122"/>
                <a:ea typeface="华文中宋" pitchFamily="2" charset="-122"/>
                <a:sym typeface="Wingdings" pitchFamily="2" charset="2"/>
              </a:rPr>
              <a:t>3</a:t>
            </a:r>
            <a:r>
              <a:rPr lang="zh-CN" altLang="en-US" sz="2400" dirty="0">
                <a:latin typeface="华文中宋" pitchFamily="2" charset="-122"/>
                <a:ea typeface="华文中宋" pitchFamily="2" charset="-122"/>
                <a:sym typeface="Wingdings" pitchFamily="2" charset="2"/>
              </a:rPr>
              <a:t>个特点：</a:t>
            </a:r>
            <a:endParaRPr lang="en-US" altLang="zh-CN" sz="2400" dirty="0">
              <a:latin typeface="华文中宋" pitchFamily="2" charset="-122"/>
              <a:ea typeface="华文中宋" pitchFamily="2" charset="-122"/>
              <a:sym typeface="Wingdings" pitchFamily="2" charset="2"/>
            </a:endParaRPr>
          </a:p>
          <a:p>
            <a:pPr marL="342900" indent="-342900">
              <a:lnSpc>
                <a:spcPct val="150000"/>
              </a:lnSpc>
              <a:spcBef>
                <a:spcPts val="600"/>
              </a:spcBef>
              <a:spcAft>
                <a:spcPts val="600"/>
              </a:spcAft>
              <a:buClr>
                <a:srgbClr val="FFFF00"/>
              </a:buClr>
              <a:buSzPct val="100000"/>
              <a:buFont typeface="Wingdings" pitchFamily="2" charset="2"/>
              <a:buChar char="v"/>
              <a:defRPr/>
            </a:pPr>
            <a:r>
              <a:rPr lang="zh-CN" altLang="en-US" sz="2400" dirty="0">
                <a:solidFill>
                  <a:schemeClr val="tx2"/>
                </a:solidFill>
                <a:latin typeface="华文中宋" pitchFamily="2" charset="-122"/>
                <a:ea typeface="华文中宋" pitchFamily="2" charset="-122"/>
                <a:sym typeface="Wingdings" pitchFamily="2" charset="2"/>
              </a:rPr>
              <a:t>使用对称密钥加密算法或公开密钥加密算法来鉴别对等实体的身份，</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鉴别的方式是可选的</a:t>
            </a:r>
            <a:r>
              <a:rPr lang="zh-CN" altLang="en-US" sz="2400" dirty="0">
                <a:solidFill>
                  <a:schemeClr val="tx2"/>
                </a:solidFill>
                <a:latin typeface="华文中宋" pitchFamily="2" charset="-122"/>
                <a:ea typeface="华文中宋" pitchFamily="2" charset="-122"/>
                <a:sym typeface="Wingdings" pitchFamily="2" charset="2"/>
              </a:rPr>
              <a:t>，但是必须至少有一方要鉴别另一方的身份</a:t>
            </a:r>
            <a:endParaRPr lang="en-US" altLang="zh-CN" sz="2400" dirty="0">
              <a:solidFill>
                <a:schemeClr val="tx2"/>
              </a:solidFill>
              <a:latin typeface="华文中宋" pitchFamily="2" charset="-122"/>
              <a:ea typeface="华文中宋" pitchFamily="2" charset="-122"/>
              <a:sym typeface="Wingdings" pitchFamily="2" charset="2"/>
            </a:endParaRPr>
          </a:p>
          <a:p>
            <a:pPr marL="342900" indent="-342900">
              <a:lnSpc>
                <a:spcPct val="150000"/>
              </a:lnSpc>
              <a:spcBef>
                <a:spcPts val="600"/>
              </a:spcBef>
              <a:spcAft>
                <a:spcPts val="600"/>
              </a:spcAft>
              <a:buClr>
                <a:srgbClr val="FFFF00"/>
              </a:buClr>
              <a:buSzPct val="100000"/>
              <a:buFont typeface="Wingdings" pitchFamily="2" charset="2"/>
              <a:buChar char="v"/>
              <a:defRPr/>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协商</a:t>
            </a:r>
            <a:r>
              <a:rPr lang="zh-CN" altLang="en-US" sz="2400" dirty="0">
                <a:solidFill>
                  <a:schemeClr val="tx2"/>
                </a:solidFill>
                <a:latin typeface="华文中宋" pitchFamily="2" charset="-122"/>
                <a:ea typeface="华文中宋" pitchFamily="2" charset="-122"/>
                <a:sym typeface="Wingdings" pitchFamily="2" charset="2"/>
              </a:rPr>
              <a:t>共享安全信息的方法</a:t>
            </a: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是安全的</a:t>
            </a:r>
            <a:r>
              <a:rPr lang="zh-CN" altLang="en-US" sz="2400" dirty="0">
                <a:solidFill>
                  <a:schemeClr val="tx2"/>
                </a:solidFill>
                <a:latin typeface="华文中宋" pitchFamily="2" charset="-122"/>
                <a:ea typeface="华文中宋" pitchFamily="2" charset="-122"/>
                <a:sym typeface="Wingdings" pitchFamily="2" charset="2"/>
              </a:rPr>
              <a:t>，协商的秘密不能够被窃听，而且即使攻击者能够接触连接的路径，也不能获得任何有关连接鉴别的秘密</a:t>
            </a:r>
            <a:endParaRPr lang="en-US" altLang="zh-CN" sz="2400" dirty="0">
              <a:solidFill>
                <a:schemeClr val="tx2"/>
              </a:solidFill>
              <a:latin typeface="华文中宋" pitchFamily="2" charset="-122"/>
              <a:ea typeface="华文中宋" pitchFamily="2" charset="-122"/>
              <a:sym typeface="Wingdings" pitchFamily="2" charset="2"/>
            </a:endParaRPr>
          </a:p>
          <a:p>
            <a:pPr marL="342900" indent="-342900">
              <a:lnSpc>
                <a:spcPct val="150000"/>
              </a:lnSpc>
              <a:spcBef>
                <a:spcPts val="600"/>
              </a:spcBef>
              <a:spcAft>
                <a:spcPts val="600"/>
              </a:spcAft>
              <a:buClr>
                <a:srgbClr val="FFFF00"/>
              </a:buClr>
              <a:buSzPct val="100000"/>
              <a:buFont typeface="Wingdings" pitchFamily="2" charset="2"/>
              <a:buChar char="v"/>
              <a:defRPr/>
            </a:pPr>
            <a:r>
              <a:rPr lang="zh-CN" altLang="en-US" sz="24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sym typeface="Wingdings" pitchFamily="2" charset="2"/>
              </a:rPr>
              <a:t>协商是可靠的</a:t>
            </a:r>
            <a:r>
              <a:rPr lang="zh-CN" altLang="en-US" sz="2400" dirty="0">
                <a:solidFill>
                  <a:schemeClr val="tx2"/>
                </a:solidFill>
                <a:latin typeface="华文中宋" pitchFamily="2" charset="-122"/>
                <a:ea typeface="华文中宋" pitchFamily="2" charset="-122"/>
                <a:sym typeface="Wingdings" pitchFamily="2" charset="2"/>
              </a:rPr>
              <a:t>，没有攻击者能够在不被双方察觉的情况下修改通信信息</a:t>
            </a:r>
            <a:r>
              <a:rPr lang="zh-CN" altLang="en-US" sz="2400" dirty="0">
                <a:latin typeface="华文中宋" pitchFamily="2" charset="-122"/>
                <a:ea typeface="华文中宋" pitchFamily="2" charset="-122"/>
                <a:sym typeface="Wingdings" pitchFamily="2" charset="2"/>
              </a:rPr>
              <a:t>。</a:t>
            </a:r>
          </a:p>
        </p:txBody>
      </p:sp>
    </p:spTree>
    <p:extLst>
      <p:ext uri="{BB962C8B-B14F-4D97-AF65-F5344CB8AC3E}">
        <p14:creationId xmlns:p14="http://schemas.microsoft.com/office/powerpoint/2010/main" val="1742653737"/>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1"/>
          </p:nvPr>
        </p:nvSpPr>
        <p:spPr/>
        <p:txBody>
          <a:bodyPr/>
          <a:lstStyle/>
          <a:p>
            <a:fld id="{4960C66F-4D68-41C2-87CA-3009B875B1C4}" type="slidenum">
              <a:rPr lang="en-US" altLang="zh-CN" smtClean="0"/>
              <a:pPr/>
              <a:t>92</a:t>
            </a:fld>
            <a:endParaRPr lang="en-US" altLang="zh-CN"/>
          </a:p>
        </p:txBody>
      </p:sp>
      <p:sp>
        <p:nvSpPr>
          <p:cNvPr id="54274" name="标题 1"/>
          <p:cNvSpPr>
            <a:spLocks noGrp="1"/>
          </p:cNvSpPr>
          <p:nvPr>
            <p:ph type="title" idx="4294967295"/>
          </p:nvPr>
        </p:nvSpPr>
        <p:spPr>
          <a:xfrm>
            <a:off x="1403350" y="188913"/>
            <a:ext cx="7740650" cy="895350"/>
          </a:xfrm>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dirty="0">
                <a:ea typeface="宋体" charset="-122"/>
                <a:sym typeface="Wingdings" pitchFamily="2" charset="2"/>
              </a:rPr>
              <a:t>TLS</a:t>
            </a:r>
            <a:r>
              <a:rPr lang="zh-CN" altLang="en-US" b="1" dirty="0">
                <a:ea typeface="宋体" charset="-122"/>
                <a:sym typeface="Wingdings" pitchFamily="2" charset="2"/>
              </a:rPr>
              <a:t>协议</a:t>
            </a:r>
            <a:r>
              <a:rPr lang="en-US" altLang="zh-CN" b="1" dirty="0">
                <a:ea typeface="宋体" charset="-122"/>
                <a:sym typeface="Wingdings" pitchFamily="2" charset="2"/>
              </a:rPr>
              <a:t>——</a:t>
            </a:r>
            <a:r>
              <a:rPr lang="zh-CN" altLang="en-US" b="1" dirty="0">
                <a:ea typeface="宋体" charset="-122"/>
                <a:sym typeface="Wingdings" pitchFamily="2" charset="2"/>
              </a:rPr>
              <a:t>目标</a:t>
            </a:r>
            <a:endParaRPr lang="en-US" altLang="zh-CN" b="1" dirty="0">
              <a:ea typeface="宋体" charset="-122"/>
              <a:sym typeface="Wingdings" pitchFamily="2" charset="2"/>
            </a:endParaRPr>
          </a:p>
        </p:txBody>
      </p:sp>
      <p:sp>
        <p:nvSpPr>
          <p:cNvPr id="5" name="Rectangle 5"/>
          <p:cNvSpPr txBox="1">
            <a:spLocks noChangeArrowheads="1"/>
          </p:cNvSpPr>
          <p:nvPr/>
        </p:nvSpPr>
        <p:spPr bwMode="auto">
          <a:xfrm>
            <a:off x="1143000" y="1524000"/>
            <a:ext cx="7317432" cy="4876800"/>
          </a:xfrm>
          <a:prstGeom prst="rect">
            <a:avLst/>
          </a:prstGeom>
          <a:noFill/>
          <a:ln w="9525">
            <a:noFill/>
            <a:miter lim="800000"/>
            <a:headEnd/>
            <a:tailEnd/>
          </a:ln>
        </p:spPr>
        <p:txBody>
          <a:bodyPr/>
          <a:lstStyle/>
          <a:p>
            <a:pPr marL="342900" indent="-342900" algn="ctr" eaLnBrk="0" hangingPunct="0">
              <a:lnSpc>
                <a:spcPct val="150000"/>
              </a:lnSpc>
              <a:spcBef>
                <a:spcPct val="20000"/>
              </a:spcBef>
              <a:buClr>
                <a:schemeClr val="tx2"/>
              </a:buClr>
              <a:buSzPct val="70000"/>
              <a:defRPr/>
            </a:pPr>
            <a:r>
              <a:rPr lang="zh-CN" altLang="en-US" sz="3200" dirty="0">
                <a:latin typeface="华文中宋" pitchFamily="2" charset="-122"/>
                <a:ea typeface="华文中宋" pitchFamily="2" charset="-122"/>
                <a:sym typeface="Wingdings" pitchFamily="2" charset="2"/>
              </a:rPr>
              <a:t>优先级顺序排列，协议实现的目标：</a:t>
            </a:r>
            <a:endParaRPr lang="en-US" altLang="zh-CN" sz="3200" dirty="0">
              <a:latin typeface="华文中宋" pitchFamily="2" charset="-122"/>
              <a:ea typeface="华文中宋" pitchFamily="2" charset="-122"/>
              <a:sym typeface="Wingdings" pitchFamily="2" charset="2"/>
            </a:endParaRPr>
          </a:p>
          <a:p>
            <a:pPr marL="342900" indent="-342900" algn="ctr" eaLnBrk="0" hangingPunct="0">
              <a:lnSpc>
                <a:spcPct val="150000"/>
              </a:lnSpc>
              <a:spcBef>
                <a:spcPts val="1200"/>
              </a:spcBef>
              <a:spcAft>
                <a:spcPts val="1200"/>
              </a:spcAft>
              <a:buClr>
                <a:srgbClr val="FFFF00"/>
              </a:buClr>
              <a:buSzPct val="100000"/>
              <a:buFont typeface="Wingdings" pitchFamily="2" charset="2"/>
              <a:buChar char="v"/>
              <a:defRPr/>
            </a:pPr>
            <a:r>
              <a:rPr lang="zh-CN" altLang="en-US" sz="2800" dirty="0">
                <a:solidFill>
                  <a:srgbClr val="FFFF00"/>
                </a:solidFill>
                <a:latin typeface="华文中宋" pitchFamily="2" charset="-122"/>
                <a:ea typeface="华文中宋" pitchFamily="2" charset="-122"/>
                <a:sym typeface="Wingdings" pitchFamily="2" charset="2"/>
              </a:rPr>
              <a:t>数据安全</a:t>
            </a:r>
            <a:endParaRPr lang="en-US" altLang="zh-CN" sz="2800" dirty="0">
              <a:solidFill>
                <a:srgbClr val="FFFF00"/>
              </a:solidFill>
              <a:latin typeface="华文中宋" pitchFamily="2" charset="-122"/>
              <a:ea typeface="华文中宋" pitchFamily="2" charset="-122"/>
              <a:sym typeface="Wingdings" pitchFamily="2" charset="2"/>
            </a:endParaRPr>
          </a:p>
          <a:p>
            <a:pPr marL="342900" indent="-342900" algn="ctr" eaLnBrk="0" hangingPunct="0">
              <a:lnSpc>
                <a:spcPct val="150000"/>
              </a:lnSpc>
              <a:spcBef>
                <a:spcPts val="1200"/>
              </a:spcBef>
              <a:spcAft>
                <a:spcPts val="1200"/>
              </a:spcAft>
              <a:buClr>
                <a:srgbClr val="FFFF00"/>
              </a:buClr>
              <a:buSzPct val="100000"/>
              <a:buFont typeface="Wingdings" pitchFamily="2" charset="2"/>
              <a:buChar char="v"/>
              <a:defRPr/>
            </a:pPr>
            <a:r>
              <a:rPr lang="zh-CN" altLang="en-US" sz="2800" dirty="0">
                <a:solidFill>
                  <a:srgbClr val="FFFF00"/>
                </a:solidFill>
                <a:latin typeface="华文中宋" pitchFamily="2" charset="-122"/>
                <a:ea typeface="华文中宋" pitchFamily="2" charset="-122"/>
                <a:sym typeface="Wingdings" pitchFamily="2" charset="2"/>
              </a:rPr>
              <a:t>互操作性</a:t>
            </a:r>
            <a:endParaRPr lang="en-US" altLang="zh-CN" sz="2800" dirty="0">
              <a:solidFill>
                <a:srgbClr val="FFFF00"/>
              </a:solidFill>
              <a:latin typeface="华文中宋" pitchFamily="2" charset="-122"/>
              <a:ea typeface="华文中宋" pitchFamily="2" charset="-122"/>
              <a:sym typeface="Wingdings" pitchFamily="2" charset="2"/>
            </a:endParaRPr>
          </a:p>
          <a:p>
            <a:pPr marL="342900" indent="-342900" algn="ctr" eaLnBrk="0" hangingPunct="0">
              <a:lnSpc>
                <a:spcPct val="150000"/>
              </a:lnSpc>
              <a:spcBef>
                <a:spcPts val="1200"/>
              </a:spcBef>
              <a:spcAft>
                <a:spcPts val="1200"/>
              </a:spcAft>
              <a:buClr>
                <a:srgbClr val="FFFF00"/>
              </a:buClr>
              <a:buSzPct val="100000"/>
              <a:buFont typeface="Wingdings" pitchFamily="2" charset="2"/>
              <a:buChar char="v"/>
              <a:defRPr/>
            </a:pPr>
            <a:r>
              <a:rPr lang="zh-CN" altLang="en-US" sz="2800" dirty="0">
                <a:solidFill>
                  <a:srgbClr val="FFFF00"/>
                </a:solidFill>
                <a:latin typeface="华文中宋" pitchFamily="2" charset="-122"/>
                <a:ea typeface="华文中宋" pitchFamily="2" charset="-122"/>
                <a:sym typeface="Wingdings" pitchFamily="2" charset="2"/>
              </a:rPr>
              <a:t>可扩展性</a:t>
            </a:r>
            <a:endParaRPr lang="en-US" altLang="zh-CN" sz="2800" dirty="0">
              <a:solidFill>
                <a:srgbClr val="FFFF00"/>
              </a:solidFill>
              <a:latin typeface="华文中宋" pitchFamily="2" charset="-122"/>
              <a:ea typeface="华文中宋" pitchFamily="2" charset="-122"/>
              <a:sym typeface="Wingdings" pitchFamily="2" charset="2"/>
            </a:endParaRPr>
          </a:p>
          <a:p>
            <a:pPr marL="342900" indent="-342900" algn="ctr" eaLnBrk="0" hangingPunct="0">
              <a:lnSpc>
                <a:spcPct val="150000"/>
              </a:lnSpc>
              <a:spcBef>
                <a:spcPts val="1200"/>
              </a:spcBef>
              <a:spcAft>
                <a:spcPts val="1200"/>
              </a:spcAft>
              <a:buClr>
                <a:srgbClr val="FFFF00"/>
              </a:buClr>
              <a:buSzPct val="100000"/>
              <a:buFont typeface="Wingdings" pitchFamily="2" charset="2"/>
              <a:buChar char="v"/>
              <a:defRPr/>
            </a:pPr>
            <a:r>
              <a:rPr lang="zh-CN" altLang="en-US" sz="2800" dirty="0">
                <a:solidFill>
                  <a:srgbClr val="FFFF00"/>
                </a:solidFill>
                <a:latin typeface="华文中宋" pitchFamily="2" charset="-122"/>
                <a:ea typeface="华文中宋" pitchFamily="2" charset="-122"/>
                <a:sym typeface="Wingdings" pitchFamily="2" charset="2"/>
              </a:rPr>
              <a:t>实现高效</a:t>
            </a:r>
          </a:p>
          <a:p>
            <a:pPr marL="342900" indent="-342900" eaLnBrk="0" hangingPunct="0">
              <a:lnSpc>
                <a:spcPct val="150000"/>
              </a:lnSpc>
              <a:spcBef>
                <a:spcPct val="20000"/>
              </a:spcBef>
              <a:buClr>
                <a:schemeClr val="tx2"/>
              </a:buClr>
              <a:buSzPct val="70000"/>
              <a:buFont typeface="Wingdings" pitchFamily="2" charset="2"/>
              <a:buChar char="¡"/>
              <a:defRPr/>
            </a:pPr>
            <a:endParaRPr lang="zh-CN" altLang="en-US" sz="2800" dirty="0">
              <a:solidFill>
                <a:srgbClr val="6600FF"/>
              </a:solidFill>
              <a:latin typeface="+mn-lt"/>
              <a:ea typeface="华文行楷" pitchFamily="2" charset="-122"/>
              <a:sym typeface="Wingdings" pitchFamily="2" charset="2"/>
            </a:endParaRPr>
          </a:p>
        </p:txBody>
      </p:sp>
    </p:spTree>
    <p:extLst>
      <p:ext uri="{BB962C8B-B14F-4D97-AF65-F5344CB8AC3E}">
        <p14:creationId xmlns:p14="http://schemas.microsoft.com/office/powerpoint/2010/main" val="2390053515"/>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dirty="0">
                <a:ea typeface="宋体" charset="-122"/>
              </a:rPr>
              <a:t>SSL</a:t>
            </a:r>
            <a:r>
              <a:rPr lang="zh-CN" altLang="en-US" b="1" dirty="0">
                <a:ea typeface="宋体" charset="-122"/>
              </a:rPr>
              <a:t>和</a:t>
            </a:r>
            <a:r>
              <a:rPr lang="en-US" altLang="zh-CN" b="1" dirty="0">
                <a:ea typeface="宋体" charset="-122"/>
              </a:rPr>
              <a:t>TLS</a:t>
            </a:r>
            <a:r>
              <a:rPr lang="zh-CN" altLang="en-US" b="1" dirty="0">
                <a:ea typeface="宋体" charset="-122"/>
              </a:rPr>
              <a:t>的区别</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93</a:t>
            </a:fld>
            <a:endParaRPr lang="en-US" altLang="zh-CN"/>
          </a:p>
        </p:txBody>
      </p:sp>
      <p:sp>
        <p:nvSpPr>
          <p:cNvPr id="499715" name="Rectangle 3"/>
          <p:cNvSpPr>
            <a:spLocks noGrp="1" noChangeArrowheads="1"/>
          </p:cNvSpPr>
          <p:nvPr>
            <p:ph type="body" idx="4294967295"/>
          </p:nvPr>
        </p:nvSpPr>
        <p:spPr>
          <a:xfrm>
            <a:off x="838200" y="1196975"/>
            <a:ext cx="8305800" cy="990600"/>
          </a:xfrm>
          <a:noFill/>
        </p:spPr>
        <p:txBody>
          <a:bodyPr/>
          <a:lstStyle/>
          <a:p>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版本号</a:t>
            </a:r>
            <a:r>
              <a:rPr lang="zh-CN" altLang="en-US" sz="2800" dirty="0">
                <a:latin typeface="华文中宋" pitchFamily="2" charset="-122"/>
                <a:ea typeface="华文中宋" pitchFamily="2" charset="-122"/>
              </a:rPr>
              <a:t>：</a:t>
            </a:r>
            <a:r>
              <a:rPr lang="zh-CN" altLang="en-US" sz="2800" dirty="0">
                <a:solidFill>
                  <a:srgbClr val="FFFFFF"/>
                </a:solidFill>
                <a:latin typeface="华文中宋" pitchFamily="2" charset="-122"/>
                <a:ea typeface="华文中宋" pitchFamily="2" charset="-122"/>
              </a:rPr>
              <a:t>记录格式完全相同，只是</a:t>
            </a:r>
            <a:r>
              <a:rPr lang="en-US" altLang="zh-CN" sz="2800" dirty="0">
                <a:solidFill>
                  <a:srgbClr val="FFFFFF"/>
                </a:solidFill>
                <a:latin typeface="华文中宋" pitchFamily="2" charset="-122"/>
                <a:ea typeface="华文中宋" pitchFamily="2" charset="-122"/>
              </a:rPr>
              <a:t>TLS</a:t>
            </a:r>
            <a:r>
              <a:rPr lang="zh-CN" altLang="en-US" sz="2800" dirty="0">
                <a:solidFill>
                  <a:srgbClr val="FFFFFF"/>
                </a:solidFill>
                <a:latin typeface="华文中宋" pitchFamily="2" charset="-122"/>
                <a:ea typeface="华文中宋" pitchFamily="2" charset="-122"/>
              </a:rPr>
              <a:t>的主版本号是</a:t>
            </a:r>
            <a:r>
              <a:rPr lang="en-US" altLang="zh-CN" sz="280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rPr>
              <a:t>3</a:t>
            </a:r>
            <a:r>
              <a:rPr lang="zh-CN" altLang="en-US" sz="2800" dirty="0">
                <a:solidFill>
                  <a:srgbClr val="FFFFFF"/>
                </a:solidFill>
                <a:latin typeface="华文中宋" pitchFamily="2" charset="-122"/>
                <a:ea typeface="华文中宋" pitchFamily="2" charset="-122"/>
              </a:rPr>
              <a:t>，副版本号是</a:t>
            </a:r>
            <a:r>
              <a:rPr lang="en-US" altLang="zh-CN" sz="2800" dirty="0">
                <a:solidFill>
                  <a:srgbClr val="FFFFFF"/>
                </a:solidFill>
                <a:effectLst>
                  <a:outerShdw blurRad="38100" dist="38100" dir="2700000" algn="tl">
                    <a:srgbClr val="000000">
                      <a:alpha val="43137"/>
                    </a:srgbClr>
                  </a:outerShdw>
                </a:effectLst>
                <a:latin typeface="华文中宋" pitchFamily="2" charset="-122"/>
                <a:ea typeface="华文中宋" pitchFamily="2" charset="-122"/>
              </a:rPr>
              <a:t>3</a:t>
            </a:r>
            <a:r>
              <a:rPr lang="zh-CN" altLang="en-US" sz="2800" dirty="0">
                <a:latin typeface="华文中宋" pitchFamily="2" charset="-122"/>
                <a:ea typeface="华文中宋" pitchFamily="2" charset="-122"/>
              </a:rPr>
              <a:t>。</a:t>
            </a:r>
          </a:p>
        </p:txBody>
      </p:sp>
      <p:grpSp>
        <p:nvGrpSpPr>
          <p:cNvPr id="499716" name="Group 4"/>
          <p:cNvGrpSpPr>
            <a:grpSpLocks/>
          </p:cNvGrpSpPr>
          <p:nvPr/>
        </p:nvGrpSpPr>
        <p:grpSpPr bwMode="auto">
          <a:xfrm>
            <a:off x="2209800" y="2419350"/>
            <a:ext cx="5254625" cy="4438650"/>
            <a:chOff x="1008" y="864"/>
            <a:chExt cx="3310" cy="2796"/>
          </a:xfrm>
        </p:grpSpPr>
        <p:pic>
          <p:nvPicPr>
            <p:cNvPr id="4997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 y="864"/>
              <a:ext cx="3310" cy="2796"/>
            </a:xfrm>
            <a:prstGeom prst="rect">
              <a:avLst/>
            </a:prstGeom>
            <a:noFill/>
            <a:extLst>
              <a:ext uri="{909E8E84-426E-40DD-AFC4-6F175D3DCCD1}">
                <a14:hiddenFill xmlns:a14="http://schemas.microsoft.com/office/drawing/2010/main">
                  <a:solidFill>
                    <a:srgbClr val="FFFFFF"/>
                  </a:solidFill>
                </a14:hiddenFill>
              </a:ext>
            </a:extLst>
          </p:spPr>
        </p:pic>
        <p:sp>
          <p:nvSpPr>
            <p:cNvPr id="499718" name="Rectangle 6"/>
            <p:cNvSpPr>
              <a:spLocks noChangeArrowheads="1"/>
            </p:cNvSpPr>
            <p:nvPr/>
          </p:nvSpPr>
          <p:spPr bwMode="auto">
            <a:xfrm>
              <a:off x="1488" y="1002"/>
              <a:ext cx="480" cy="34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dirty="0">
                  <a:solidFill>
                    <a:schemeClr val="accent5">
                      <a:lumMod val="50000"/>
                    </a:schemeClr>
                  </a:solidFill>
                  <a:ea typeface="宋体" charset="-122"/>
                </a:rPr>
                <a:t>内容</a:t>
              </a:r>
            </a:p>
            <a:p>
              <a:pPr algn="ctr"/>
              <a:r>
                <a:rPr lang="zh-CN" altLang="en-US" sz="1800" dirty="0">
                  <a:solidFill>
                    <a:schemeClr val="accent5">
                      <a:lumMod val="50000"/>
                    </a:schemeClr>
                  </a:solidFill>
                  <a:ea typeface="宋体" charset="-122"/>
                </a:rPr>
                <a:t>类型</a:t>
              </a:r>
            </a:p>
          </p:txBody>
        </p:sp>
        <p:sp>
          <p:nvSpPr>
            <p:cNvPr id="499719" name="Rectangle 7"/>
            <p:cNvSpPr>
              <a:spLocks noChangeArrowheads="1"/>
            </p:cNvSpPr>
            <p:nvPr/>
          </p:nvSpPr>
          <p:spPr bwMode="auto">
            <a:xfrm>
              <a:off x="2016" y="1008"/>
              <a:ext cx="480" cy="34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dirty="0">
                  <a:solidFill>
                    <a:schemeClr val="accent5">
                      <a:lumMod val="50000"/>
                    </a:schemeClr>
                  </a:solidFill>
                  <a:ea typeface="宋体" charset="-122"/>
                </a:rPr>
                <a:t>主</a:t>
              </a:r>
            </a:p>
            <a:p>
              <a:pPr algn="ctr"/>
              <a:r>
                <a:rPr lang="zh-CN" altLang="en-US" sz="1800" dirty="0">
                  <a:solidFill>
                    <a:schemeClr val="accent5">
                      <a:lumMod val="50000"/>
                    </a:schemeClr>
                  </a:solidFill>
                  <a:ea typeface="宋体" charset="-122"/>
                </a:rPr>
                <a:t>版本</a:t>
              </a:r>
            </a:p>
          </p:txBody>
        </p:sp>
        <p:sp>
          <p:nvSpPr>
            <p:cNvPr id="499720" name="Rectangle 8"/>
            <p:cNvSpPr>
              <a:spLocks noChangeArrowheads="1"/>
            </p:cNvSpPr>
            <p:nvPr/>
          </p:nvSpPr>
          <p:spPr bwMode="auto">
            <a:xfrm>
              <a:off x="2544" y="1008"/>
              <a:ext cx="480" cy="34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a:solidFill>
                    <a:schemeClr val="accent5">
                      <a:lumMod val="50000"/>
                    </a:schemeClr>
                  </a:solidFill>
                  <a:ea typeface="宋体" charset="-122"/>
                </a:rPr>
                <a:t>副</a:t>
              </a:r>
            </a:p>
            <a:p>
              <a:pPr algn="ctr"/>
              <a:r>
                <a:rPr lang="zh-CN" altLang="en-US" sz="1800">
                  <a:solidFill>
                    <a:schemeClr val="accent5">
                      <a:lumMod val="50000"/>
                    </a:schemeClr>
                  </a:solidFill>
                  <a:ea typeface="宋体" charset="-122"/>
                </a:rPr>
                <a:t>版本</a:t>
              </a:r>
            </a:p>
          </p:txBody>
        </p:sp>
        <p:sp>
          <p:nvSpPr>
            <p:cNvPr id="499721" name="Rectangle 9"/>
            <p:cNvSpPr>
              <a:spLocks noChangeArrowheads="1"/>
            </p:cNvSpPr>
            <p:nvPr/>
          </p:nvSpPr>
          <p:spPr bwMode="auto">
            <a:xfrm>
              <a:off x="3120" y="1008"/>
              <a:ext cx="960" cy="342"/>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a:solidFill>
                    <a:schemeClr val="accent5">
                      <a:lumMod val="50000"/>
                    </a:schemeClr>
                  </a:solidFill>
                  <a:ea typeface="宋体" charset="-122"/>
                </a:rPr>
                <a:t>压缩后的长度</a:t>
              </a:r>
            </a:p>
          </p:txBody>
        </p:sp>
        <p:sp>
          <p:nvSpPr>
            <p:cNvPr id="499722" name="Rectangle 10"/>
            <p:cNvSpPr>
              <a:spLocks noChangeArrowheads="1"/>
            </p:cNvSpPr>
            <p:nvPr/>
          </p:nvSpPr>
          <p:spPr bwMode="auto">
            <a:xfrm>
              <a:off x="2352" y="2025"/>
              <a:ext cx="960" cy="519"/>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800">
                  <a:ea typeface="宋体" charset="-122"/>
                </a:rPr>
                <a:t>明文</a:t>
              </a:r>
            </a:p>
            <a:p>
              <a:pPr algn="ctr"/>
              <a:r>
                <a:rPr lang="zh-CN" altLang="en-US" sz="1800">
                  <a:ea typeface="宋体" charset="-122"/>
                </a:rPr>
                <a:t>（压缩可选）</a:t>
              </a:r>
            </a:p>
          </p:txBody>
        </p:sp>
      </p:grpSp>
    </p:spTree>
    <p:extLst>
      <p:ext uri="{BB962C8B-B14F-4D97-AF65-F5344CB8AC3E}">
        <p14:creationId xmlns:p14="http://schemas.microsoft.com/office/powerpoint/2010/main" val="9969085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a:ea typeface="宋体" charset="-122"/>
              </a:rPr>
              <a:t>SSL</a:t>
            </a:r>
            <a:r>
              <a:rPr lang="zh-CN" altLang="en-US" b="1">
                <a:ea typeface="宋体" charset="-122"/>
              </a:rPr>
              <a:t>和</a:t>
            </a:r>
            <a:r>
              <a:rPr lang="en-US" altLang="zh-CN" b="1">
                <a:ea typeface="宋体" charset="-122"/>
              </a:rPr>
              <a:t>TLS</a:t>
            </a:r>
            <a:r>
              <a:rPr lang="zh-CN" altLang="en-US" b="1">
                <a:ea typeface="宋体" charset="-122"/>
              </a:rPr>
              <a:t>的区别</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94</a:t>
            </a:fld>
            <a:endParaRPr lang="en-US" altLang="zh-CN"/>
          </a:p>
        </p:txBody>
      </p:sp>
      <p:sp>
        <p:nvSpPr>
          <p:cNvPr id="514051" name="Rectangle 3"/>
          <p:cNvSpPr>
            <a:spLocks noGrp="1" noChangeArrowheads="1"/>
          </p:cNvSpPr>
          <p:nvPr>
            <p:ph type="body" idx="4294967295"/>
          </p:nvPr>
        </p:nvSpPr>
        <p:spPr>
          <a:xfrm>
            <a:off x="1006475" y="1125538"/>
            <a:ext cx="8137525" cy="5029200"/>
          </a:xfrm>
          <a:noFill/>
        </p:spPr>
        <p:txBody>
          <a:bodyPr/>
          <a:lstStyle/>
          <a:p>
            <a:pPr>
              <a:lnSpc>
                <a:spcPct val="150000"/>
              </a:lnSpc>
              <a:spcBef>
                <a:spcPts val="1200"/>
              </a:spcBef>
              <a:spcAft>
                <a:spcPts val="1200"/>
              </a:spcAft>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消息认证码：</a:t>
            </a:r>
            <a:r>
              <a:rPr lang="zh-CN" altLang="en-US" sz="2800" dirty="0">
                <a:solidFill>
                  <a:schemeClr val="tx1"/>
                </a:solidFill>
                <a:effectLst>
                  <a:outerShdw blurRad="38100" dist="38100" dir="2700000" algn="tl">
                    <a:srgbClr val="000000">
                      <a:alpha val="43137"/>
                    </a:srgbClr>
                  </a:outerShdw>
                </a:effectLst>
                <a:latin typeface="华文中宋" pitchFamily="2" charset="-122"/>
                <a:ea typeface="华文中宋" pitchFamily="2" charset="-122"/>
              </a:rPr>
              <a:t>使用的算法和</a:t>
            </a:r>
            <a:r>
              <a:rPr lang="en-US" altLang="zh-CN" sz="2800" dirty="0">
                <a:solidFill>
                  <a:schemeClr val="tx1"/>
                </a:solidFill>
                <a:effectLst>
                  <a:outerShdw blurRad="38100" dist="38100" dir="2700000" algn="tl">
                    <a:srgbClr val="000000">
                      <a:alpha val="43137"/>
                    </a:srgbClr>
                  </a:outerShdw>
                </a:effectLst>
                <a:latin typeface="华文中宋" pitchFamily="2" charset="-122"/>
                <a:ea typeface="华文中宋" pitchFamily="2" charset="-122"/>
              </a:rPr>
              <a:t>MAC </a:t>
            </a:r>
            <a:r>
              <a:rPr lang="zh-CN" altLang="en-US" sz="2800" dirty="0">
                <a:solidFill>
                  <a:schemeClr val="tx1"/>
                </a:solidFill>
                <a:effectLst>
                  <a:outerShdw blurRad="38100" dist="38100" dir="2700000" algn="tl">
                    <a:srgbClr val="000000">
                      <a:alpha val="43137"/>
                    </a:srgbClr>
                  </a:outerShdw>
                </a:effectLst>
                <a:latin typeface="华文中宋" pitchFamily="2" charset="-122"/>
                <a:ea typeface="华文中宋" pitchFamily="2" charset="-122"/>
              </a:rPr>
              <a:t>值的计算范围</a:t>
            </a:r>
            <a:r>
              <a:rPr lang="en-US" altLang="zh-CN" sz="2800" dirty="0">
                <a:solidFill>
                  <a:srgbClr val="C00000"/>
                </a:solidFill>
                <a:latin typeface="华文中宋" pitchFamily="2" charset="-122"/>
                <a:ea typeface="华文中宋" pitchFamily="2" charset="-122"/>
              </a:rPr>
              <a:t>TLS</a:t>
            </a:r>
            <a:r>
              <a:rPr lang="zh-CN" altLang="en-US" sz="2800" dirty="0">
                <a:solidFill>
                  <a:srgbClr val="C00000"/>
                </a:solidFill>
                <a:latin typeface="华文中宋" pitchFamily="2" charset="-122"/>
                <a:ea typeface="华文中宋" pitchFamily="2" charset="-122"/>
              </a:rPr>
              <a:t>使用</a:t>
            </a:r>
            <a:r>
              <a:rPr lang="en-US" altLang="zh-CN" sz="2800" dirty="0">
                <a:solidFill>
                  <a:srgbClr val="C00000"/>
                </a:solidFill>
                <a:latin typeface="华文中宋" pitchFamily="2" charset="-122"/>
                <a:ea typeface="华文中宋" pitchFamily="2" charset="-122"/>
              </a:rPr>
              <a:t>HMAC</a:t>
            </a:r>
            <a:r>
              <a:rPr lang="zh-CN" altLang="en-US" sz="2800" dirty="0">
                <a:solidFill>
                  <a:srgbClr val="C00000"/>
                </a:solidFill>
                <a:latin typeface="华文中宋" pitchFamily="2" charset="-122"/>
                <a:ea typeface="华文中宋" pitchFamily="2" charset="-122"/>
              </a:rPr>
              <a:t>，</a:t>
            </a:r>
            <a:r>
              <a:rPr lang="en-US" altLang="zh-CN" sz="2800" dirty="0">
                <a:solidFill>
                  <a:srgbClr val="C00000"/>
                </a:solidFill>
                <a:latin typeface="华文中宋" pitchFamily="2" charset="-122"/>
                <a:ea typeface="华文中宋" pitchFamily="2" charset="-122"/>
              </a:rPr>
              <a:t>SSL</a:t>
            </a:r>
            <a:r>
              <a:rPr lang="zh-CN" altLang="en-US" sz="2800" dirty="0">
                <a:solidFill>
                  <a:srgbClr val="C00000"/>
                </a:solidFill>
                <a:latin typeface="华文中宋" pitchFamily="2" charset="-122"/>
                <a:ea typeface="华文中宋" pitchFamily="2" charset="-122"/>
              </a:rPr>
              <a:t>使用</a:t>
            </a:r>
            <a:r>
              <a:rPr lang="en-US" altLang="zh-CN" sz="2800" dirty="0">
                <a:solidFill>
                  <a:srgbClr val="C00000"/>
                </a:solidFill>
                <a:latin typeface="华文中宋" pitchFamily="2" charset="-122"/>
                <a:ea typeface="华文中宋" pitchFamily="2" charset="-122"/>
              </a:rPr>
              <a:t>MAC</a:t>
            </a:r>
          </a:p>
          <a:p>
            <a:pPr>
              <a:lnSpc>
                <a:spcPct val="150000"/>
              </a:lnSpc>
              <a:spcBef>
                <a:spcPts val="1200"/>
              </a:spcBef>
              <a:spcAft>
                <a:spcPts val="1200"/>
              </a:spcAft>
            </a:pPr>
            <a:endParaRPr lang="en-US" altLang="zh-CN" sz="2600" dirty="0">
              <a:latin typeface="华文中宋" pitchFamily="2" charset="-122"/>
              <a:ea typeface="华文中宋" pitchFamily="2" charset="-122"/>
            </a:endParaRPr>
          </a:p>
          <a:p>
            <a:pPr>
              <a:lnSpc>
                <a:spcPct val="150000"/>
              </a:lnSpc>
              <a:spcBef>
                <a:spcPts val="1200"/>
              </a:spcBef>
              <a:spcAft>
                <a:spcPts val="1200"/>
              </a:spcAft>
            </a:pPr>
            <a:endPar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endParaRPr>
          </a:p>
          <a:p>
            <a:pPr>
              <a:lnSpc>
                <a:spcPct val="150000"/>
              </a:lnSpc>
              <a:spcBef>
                <a:spcPts val="1200"/>
              </a:spcBef>
              <a:spcAft>
                <a:spcPts val="1200"/>
              </a:spcAft>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报警码</a:t>
            </a: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en-US" altLang="zh-CN" sz="2800" dirty="0">
                <a:solidFill>
                  <a:srgbClr val="FFFFFF"/>
                </a:solidFill>
                <a:latin typeface="华文中宋" pitchFamily="2" charset="-122"/>
                <a:ea typeface="华文中宋" pitchFamily="2" charset="-122"/>
              </a:rPr>
              <a:t>TLS</a:t>
            </a:r>
            <a:r>
              <a:rPr lang="zh-CN" altLang="en-US" sz="2800" dirty="0">
                <a:solidFill>
                  <a:srgbClr val="FFFFFF"/>
                </a:solidFill>
                <a:latin typeface="华文中宋" pitchFamily="2" charset="-122"/>
                <a:ea typeface="华文中宋" pitchFamily="2" charset="-122"/>
              </a:rPr>
              <a:t>除了支持</a:t>
            </a:r>
            <a:r>
              <a:rPr lang="en-US" altLang="zh-CN" sz="2800" dirty="0">
                <a:solidFill>
                  <a:srgbClr val="FFFFFF"/>
                </a:solidFill>
                <a:latin typeface="华文中宋" pitchFamily="2" charset="-122"/>
                <a:ea typeface="华文中宋" pitchFamily="2" charset="-122"/>
              </a:rPr>
              <a:t>SSLV3</a:t>
            </a:r>
            <a:r>
              <a:rPr lang="zh-CN" altLang="en-US" sz="2800" dirty="0">
                <a:solidFill>
                  <a:srgbClr val="FFFFFF"/>
                </a:solidFill>
                <a:latin typeface="华文中宋" pitchFamily="2" charset="-122"/>
                <a:ea typeface="华文中宋" pitchFamily="2" charset="-122"/>
              </a:rPr>
              <a:t>中的所有报警码，还定义了更多的报警码</a:t>
            </a:r>
            <a:endParaRPr lang="zh-CN" altLang="en-US" sz="2800" b="1" dirty="0">
              <a:ea typeface="宋体" charset="-122"/>
            </a:endParaRPr>
          </a:p>
          <a:p>
            <a:pPr>
              <a:lnSpc>
                <a:spcPct val="150000"/>
              </a:lnSpc>
              <a:spcBef>
                <a:spcPts val="1200"/>
              </a:spcBef>
              <a:spcAft>
                <a:spcPts val="1200"/>
              </a:spcAft>
            </a:pPr>
            <a:endParaRPr lang="en-US" altLang="zh-CN" sz="2600" dirty="0">
              <a:latin typeface="华文中宋" pitchFamily="2" charset="-122"/>
              <a:ea typeface="华文中宋" pitchFamily="2" charset="-122"/>
            </a:endParaRPr>
          </a:p>
        </p:txBody>
      </p:sp>
      <p:sp>
        <p:nvSpPr>
          <p:cNvPr id="3" name="Rectangle 1"/>
          <p:cNvSpPr>
            <a:spLocks noChangeArrowheads="1"/>
          </p:cNvSpPr>
          <p:nvPr/>
        </p:nvSpPr>
        <p:spPr bwMode="auto">
          <a:xfrm>
            <a:off x="1547664" y="2348880"/>
            <a:ext cx="741682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HMAC_hash(MAC_write_secret, seq_num </a:t>
            </a:r>
            <a:r>
              <a:rPr kumimoji="0" lang="en-US" altLang="zh-CN" sz="28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a:t>
            </a:r>
            <a:r>
              <a:rPr kumimoji="0" lang="zh-CN" altLang="zh-CN" sz="28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TLSCompressed.type </a:t>
            </a:r>
            <a:r>
              <a:rPr kumimoji="0" lang="en-US" altLang="zh-CN" sz="28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a:t>
            </a:r>
            <a:r>
              <a:rPr kumimoji="0" lang="zh-CN" altLang="zh-CN" sz="28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TLSCompressed.version </a:t>
            </a:r>
            <a:r>
              <a:rPr kumimoji="0" lang="en-US" altLang="zh-CN" sz="28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a:t>
            </a:r>
            <a:r>
              <a:rPr kumimoji="0" lang="zh-CN" altLang="zh-CN" sz="28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TLSCompressed.length </a:t>
            </a:r>
            <a:r>
              <a:rPr kumimoji="0" lang="en-US" altLang="zh-CN" sz="28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a:t>
            </a:r>
            <a:r>
              <a:rPr kumimoji="0" lang="zh-CN" altLang="zh-CN" sz="28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TLSCompressed.fragment)); </a:t>
            </a:r>
          </a:p>
        </p:txBody>
      </p:sp>
    </p:spTree>
    <p:extLst>
      <p:ext uri="{BB962C8B-B14F-4D97-AF65-F5344CB8AC3E}">
        <p14:creationId xmlns:p14="http://schemas.microsoft.com/office/powerpoint/2010/main" val="596879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dirty="0">
                <a:ea typeface="宋体" charset="-122"/>
              </a:rPr>
              <a:t>SSL</a:t>
            </a:r>
            <a:r>
              <a:rPr lang="zh-CN" altLang="en-US" b="1" dirty="0">
                <a:ea typeface="宋体" charset="-122"/>
              </a:rPr>
              <a:t>和</a:t>
            </a:r>
            <a:r>
              <a:rPr lang="en-US" altLang="zh-CN" b="1" dirty="0">
                <a:ea typeface="宋体" charset="-122"/>
              </a:rPr>
              <a:t>TLS</a:t>
            </a:r>
            <a:r>
              <a:rPr lang="zh-CN" altLang="en-US" b="1" dirty="0">
                <a:ea typeface="宋体" charset="-122"/>
              </a:rPr>
              <a:t>的区别</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95</a:t>
            </a:fld>
            <a:endParaRPr lang="en-US" altLang="zh-CN"/>
          </a:p>
        </p:txBody>
      </p:sp>
      <p:sp>
        <p:nvSpPr>
          <p:cNvPr id="514051" name="Rectangle 3"/>
          <p:cNvSpPr>
            <a:spLocks noGrp="1" noChangeArrowheads="1"/>
          </p:cNvSpPr>
          <p:nvPr>
            <p:ph type="body" idx="4294967295"/>
          </p:nvPr>
        </p:nvSpPr>
        <p:spPr>
          <a:xfrm>
            <a:off x="1006475" y="1268413"/>
            <a:ext cx="8137525" cy="5029200"/>
          </a:xfrm>
          <a:noFill/>
        </p:spPr>
        <p:txBody>
          <a:bodyPr/>
          <a:lstStyle/>
          <a:p>
            <a:pPr>
              <a:lnSpc>
                <a:spcPct val="150000"/>
              </a:lnSpc>
              <a:spcBef>
                <a:spcPts val="600"/>
              </a:spcBef>
              <a:spcAft>
                <a:spcPts val="600"/>
              </a:spcAft>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密码套件</a:t>
            </a: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p>
          <a:p>
            <a:pPr lvl="1">
              <a:lnSpc>
                <a:spcPct val="150000"/>
              </a:lnSpc>
              <a:spcBef>
                <a:spcPts val="600"/>
              </a:spcBef>
              <a:spcAft>
                <a:spcPts val="600"/>
              </a:spcAft>
            </a:pPr>
            <a:r>
              <a:rPr lang="zh-CN" altLang="en-US" sz="2800" dirty="0">
                <a:solidFill>
                  <a:srgbClr val="FFFFFF"/>
                </a:solidFill>
                <a:latin typeface="华文中宋" pitchFamily="2" charset="-122"/>
                <a:ea typeface="华文中宋" pitchFamily="2" charset="-122"/>
              </a:rPr>
              <a:t>密钥交换</a:t>
            </a:r>
            <a:r>
              <a:rPr lang="en-US" altLang="zh-CN" sz="2800" dirty="0">
                <a:solidFill>
                  <a:srgbClr val="FFFFFF"/>
                </a:solidFill>
                <a:latin typeface="华文中宋" pitchFamily="2" charset="-122"/>
                <a:ea typeface="华文中宋" pitchFamily="2" charset="-122"/>
              </a:rPr>
              <a:t>:TLS </a:t>
            </a:r>
            <a:r>
              <a:rPr lang="zh-CN" altLang="en-US" sz="2800" dirty="0">
                <a:solidFill>
                  <a:srgbClr val="FFFFFF"/>
                </a:solidFill>
                <a:latin typeface="华文中宋" pitchFamily="2" charset="-122"/>
                <a:ea typeface="华文中宋" pitchFamily="2" charset="-122"/>
              </a:rPr>
              <a:t>支持</a:t>
            </a:r>
            <a:r>
              <a:rPr lang="en-US" altLang="zh-CN" sz="2800" dirty="0">
                <a:solidFill>
                  <a:srgbClr val="FFFFFF"/>
                </a:solidFill>
                <a:latin typeface="华文中宋" pitchFamily="2" charset="-122"/>
                <a:ea typeface="华文中宋" pitchFamily="2" charset="-122"/>
              </a:rPr>
              <a:t>SSLv3 </a:t>
            </a:r>
            <a:r>
              <a:rPr lang="zh-CN" altLang="en-US" sz="2800" dirty="0">
                <a:solidFill>
                  <a:srgbClr val="FFFFFF"/>
                </a:solidFill>
                <a:latin typeface="华文中宋" pitchFamily="2" charset="-122"/>
                <a:ea typeface="华文中宋" pitchFamily="2" charset="-122"/>
              </a:rPr>
              <a:t>中除</a:t>
            </a:r>
            <a:r>
              <a:rPr lang="en-US" altLang="zh-CN" sz="2800" dirty="0" err="1">
                <a:solidFill>
                  <a:srgbClr val="FFFFFF"/>
                </a:solidFill>
                <a:latin typeface="华文中宋" pitchFamily="2" charset="-122"/>
                <a:ea typeface="华文中宋" pitchFamily="2" charset="-122"/>
              </a:rPr>
              <a:t>Fortezza</a:t>
            </a:r>
            <a:r>
              <a:rPr lang="en-US" altLang="zh-CN" sz="2800" dirty="0">
                <a:solidFill>
                  <a:srgbClr val="FFFFFF"/>
                </a:solidFill>
                <a:latin typeface="华文中宋" pitchFamily="2" charset="-122"/>
                <a:ea typeface="华文中宋" pitchFamily="2" charset="-122"/>
              </a:rPr>
              <a:t> </a:t>
            </a:r>
            <a:r>
              <a:rPr lang="zh-CN" altLang="en-US" sz="2800" dirty="0">
                <a:solidFill>
                  <a:srgbClr val="FFFFFF"/>
                </a:solidFill>
                <a:latin typeface="华文中宋" pitchFamily="2" charset="-122"/>
                <a:ea typeface="华文中宋" pitchFamily="2" charset="-122"/>
              </a:rPr>
              <a:t>之外的所有密钥交换技术</a:t>
            </a:r>
            <a:endParaRPr lang="en-US" altLang="zh-CN" sz="2800" dirty="0">
              <a:solidFill>
                <a:srgbClr val="FFFFFF"/>
              </a:solidFill>
              <a:latin typeface="华文中宋" pitchFamily="2" charset="-122"/>
              <a:ea typeface="华文中宋" pitchFamily="2" charset="-122"/>
            </a:endParaRPr>
          </a:p>
          <a:p>
            <a:pPr lvl="1">
              <a:lnSpc>
                <a:spcPct val="150000"/>
              </a:lnSpc>
              <a:spcBef>
                <a:spcPts val="600"/>
              </a:spcBef>
              <a:spcAft>
                <a:spcPts val="600"/>
              </a:spcAft>
            </a:pPr>
            <a:endParaRPr lang="zh-CN" altLang="en-US" sz="2800" dirty="0">
              <a:solidFill>
                <a:srgbClr val="FFFFFF"/>
              </a:solidFill>
              <a:latin typeface="华文中宋" pitchFamily="2" charset="-122"/>
              <a:ea typeface="华文中宋" pitchFamily="2" charset="-122"/>
            </a:endParaRPr>
          </a:p>
          <a:p>
            <a:pPr lvl="1">
              <a:lnSpc>
                <a:spcPct val="150000"/>
              </a:lnSpc>
              <a:spcBef>
                <a:spcPts val="600"/>
              </a:spcBef>
              <a:spcAft>
                <a:spcPts val="600"/>
              </a:spcAft>
            </a:pPr>
            <a:r>
              <a:rPr lang="zh-CN" altLang="en-US" sz="2800" dirty="0">
                <a:solidFill>
                  <a:srgbClr val="FFFFFF"/>
                </a:solidFill>
                <a:latin typeface="华文中宋" pitchFamily="2" charset="-122"/>
                <a:ea typeface="华文中宋" pitchFamily="2" charset="-122"/>
              </a:rPr>
              <a:t>对称加密算法</a:t>
            </a:r>
            <a:r>
              <a:rPr lang="en-US" altLang="zh-CN" sz="2800" dirty="0">
                <a:solidFill>
                  <a:srgbClr val="FFFFFF"/>
                </a:solidFill>
                <a:latin typeface="华文中宋" pitchFamily="2" charset="-122"/>
                <a:ea typeface="华文中宋" pitchFamily="2" charset="-122"/>
              </a:rPr>
              <a:t>: TLS </a:t>
            </a:r>
            <a:r>
              <a:rPr lang="zh-CN" altLang="en-US" sz="2800" dirty="0">
                <a:solidFill>
                  <a:srgbClr val="FFFFFF"/>
                </a:solidFill>
                <a:latin typeface="华文中宋" pitchFamily="2" charset="-122"/>
                <a:ea typeface="华文中宋" pitchFamily="2" charset="-122"/>
              </a:rPr>
              <a:t>包括了</a:t>
            </a:r>
            <a:r>
              <a:rPr lang="en-US" altLang="zh-CN" sz="2800" dirty="0">
                <a:solidFill>
                  <a:srgbClr val="FFFFFF"/>
                </a:solidFill>
                <a:latin typeface="华文中宋" pitchFamily="2" charset="-122"/>
                <a:ea typeface="华文中宋" pitchFamily="2" charset="-122"/>
              </a:rPr>
              <a:t>SSLv3 </a:t>
            </a:r>
            <a:r>
              <a:rPr lang="zh-CN" altLang="en-US" sz="2800" dirty="0">
                <a:solidFill>
                  <a:srgbClr val="FFFFFF"/>
                </a:solidFill>
                <a:latin typeface="华文中宋" pitchFamily="2" charset="-122"/>
                <a:ea typeface="华文中宋" pitchFamily="2" charset="-122"/>
              </a:rPr>
              <a:t>中除</a:t>
            </a:r>
            <a:r>
              <a:rPr lang="en-US" altLang="zh-CN" sz="2800" dirty="0" err="1">
                <a:solidFill>
                  <a:srgbClr val="FFFFFF"/>
                </a:solidFill>
                <a:latin typeface="华文中宋" pitchFamily="2" charset="-122"/>
                <a:ea typeface="华文中宋" pitchFamily="2" charset="-122"/>
              </a:rPr>
              <a:t>Fortezza</a:t>
            </a:r>
            <a:r>
              <a:rPr lang="zh-CN" altLang="en-US" sz="2800" dirty="0">
                <a:solidFill>
                  <a:srgbClr val="FFFFFF"/>
                </a:solidFill>
                <a:latin typeface="华文中宋" pitchFamily="2" charset="-122"/>
                <a:ea typeface="华文中宋" pitchFamily="2" charset="-122"/>
              </a:rPr>
              <a:t>之外的所有对称加密算法</a:t>
            </a:r>
            <a:endParaRPr lang="zh-CN" altLang="en-US" sz="2800" b="1" dirty="0">
              <a:solidFill>
                <a:srgbClr val="FFFFFF"/>
              </a:solidFill>
              <a:latin typeface="华文中宋" pitchFamily="2" charset="-122"/>
              <a:ea typeface="华文中宋" pitchFamily="2" charset="-122"/>
            </a:endParaRPr>
          </a:p>
        </p:txBody>
      </p:sp>
    </p:spTree>
    <p:extLst>
      <p:ext uri="{BB962C8B-B14F-4D97-AF65-F5344CB8AC3E}">
        <p14:creationId xmlns:p14="http://schemas.microsoft.com/office/powerpoint/2010/main" val="35246192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a:ea typeface="宋体" charset="-122"/>
              </a:rPr>
              <a:t>SSL</a:t>
            </a:r>
            <a:r>
              <a:rPr lang="zh-CN" altLang="en-US" b="1">
                <a:ea typeface="宋体" charset="-122"/>
              </a:rPr>
              <a:t>和</a:t>
            </a:r>
            <a:r>
              <a:rPr lang="en-US" altLang="zh-CN" b="1">
                <a:ea typeface="宋体" charset="-122"/>
              </a:rPr>
              <a:t>TLS</a:t>
            </a:r>
            <a:r>
              <a:rPr lang="zh-CN" altLang="en-US" b="1">
                <a:ea typeface="宋体" charset="-122"/>
              </a:rPr>
              <a:t>的区别</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96</a:t>
            </a:fld>
            <a:endParaRPr lang="en-US" altLang="zh-CN"/>
          </a:p>
        </p:txBody>
      </p:sp>
      <p:sp>
        <p:nvSpPr>
          <p:cNvPr id="514051" name="Rectangle 3"/>
          <p:cNvSpPr>
            <a:spLocks noGrp="1" noChangeArrowheads="1"/>
          </p:cNvSpPr>
          <p:nvPr>
            <p:ph type="body" idx="4294967295"/>
          </p:nvPr>
        </p:nvSpPr>
        <p:spPr>
          <a:xfrm>
            <a:off x="827585" y="981075"/>
            <a:ext cx="8316416" cy="5029200"/>
          </a:xfrm>
          <a:noFill/>
        </p:spPr>
        <p:txBody>
          <a:bodyPr/>
          <a:lstStyle/>
          <a:p>
            <a:pPr>
              <a:lnSpc>
                <a:spcPct val="135000"/>
              </a:lnSpc>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客户端证书类型</a:t>
            </a: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 </a:t>
            </a:r>
            <a:r>
              <a:rPr lang="zh-CN" altLang="en-US" sz="2400" dirty="0">
                <a:solidFill>
                  <a:srgbClr val="FFFFFF"/>
                </a:solidFill>
              </a:rPr>
              <a:t>在</a:t>
            </a:r>
            <a:r>
              <a:rPr lang="en-US" altLang="zh-CN" sz="2400" dirty="0" err="1">
                <a:solidFill>
                  <a:srgbClr val="FFFFFF"/>
                </a:solidFill>
              </a:rPr>
              <a:t>certificate_request</a:t>
            </a:r>
            <a:r>
              <a:rPr lang="en-US" altLang="zh-CN" sz="2400" dirty="0">
                <a:solidFill>
                  <a:srgbClr val="FFFFFF"/>
                </a:solidFill>
              </a:rPr>
              <a:t> </a:t>
            </a:r>
            <a:r>
              <a:rPr lang="zh-CN" altLang="en-US" sz="2400" dirty="0">
                <a:solidFill>
                  <a:srgbClr val="FFFFFF"/>
                </a:solidFill>
              </a:rPr>
              <a:t>消息中， </a:t>
            </a:r>
            <a:r>
              <a:rPr lang="en-US" altLang="zh-CN" sz="2400" dirty="0">
                <a:solidFill>
                  <a:srgbClr val="FFFFFF"/>
                </a:solidFill>
                <a:latin typeface="华文中宋" pitchFamily="2" charset="-122"/>
                <a:ea typeface="华文中宋" pitchFamily="2" charset="-122"/>
              </a:rPr>
              <a:t>TLS</a:t>
            </a:r>
            <a:r>
              <a:rPr lang="zh-CN" altLang="en-US" sz="2400" dirty="0">
                <a:solidFill>
                  <a:srgbClr val="FFFFFF"/>
                </a:solidFill>
                <a:latin typeface="华文中宋" pitchFamily="2" charset="-122"/>
                <a:ea typeface="华文中宋" pitchFamily="2" charset="-122"/>
              </a:rPr>
              <a:t>定义的证书类型不如</a:t>
            </a:r>
            <a:r>
              <a:rPr lang="en-US" altLang="zh-CN" sz="2400" dirty="0">
                <a:solidFill>
                  <a:srgbClr val="FFFFFF"/>
                </a:solidFill>
                <a:latin typeface="华文中宋" pitchFamily="2" charset="-122"/>
                <a:ea typeface="华文中宋" pitchFamily="2" charset="-122"/>
              </a:rPr>
              <a:t>SSLv3</a:t>
            </a:r>
            <a:r>
              <a:rPr lang="zh-CN" altLang="en-US" sz="2400" dirty="0">
                <a:solidFill>
                  <a:srgbClr val="FFFFFF"/>
                </a:solidFill>
                <a:latin typeface="华文中宋" pitchFamily="2" charset="-122"/>
                <a:ea typeface="华文中宋" pitchFamily="2" charset="-122"/>
              </a:rPr>
              <a:t>丰富</a:t>
            </a:r>
            <a:r>
              <a:rPr lang="en-US" altLang="zh-CN" sz="2400" dirty="0">
                <a:solidFill>
                  <a:srgbClr val="FFFFFF"/>
                </a:solidFill>
                <a:latin typeface="华文中宋" pitchFamily="2" charset="-122"/>
                <a:ea typeface="华文中宋" pitchFamily="2" charset="-122"/>
              </a:rPr>
              <a:t> ,</a:t>
            </a:r>
            <a:r>
              <a:rPr lang="it-IT" altLang="zh-CN" sz="2400" dirty="0">
                <a:solidFill>
                  <a:srgbClr val="FFFFFF"/>
                </a:solidFill>
              </a:rPr>
              <a:t> TLS </a:t>
            </a:r>
            <a:r>
              <a:rPr lang="zh-CN" altLang="it-IT" sz="2400" dirty="0">
                <a:solidFill>
                  <a:srgbClr val="FFFFFF"/>
                </a:solidFill>
              </a:rPr>
              <a:t>未包括</a:t>
            </a:r>
            <a:r>
              <a:rPr lang="it-IT" altLang="zh-CN" sz="2400" dirty="0">
                <a:solidFill>
                  <a:srgbClr val="FFFFFF"/>
                </a:solidFill>
              </a:rPr>
              <a:t>Fortezza </a:t>
            </a:r>
            <a:r>
              <a:rPr lang="zh-CN" altLang="it-IT" sz="2400" dirty="0">
                <a:solidFill>
                  <a:srgbClr val="FFFFFF"/>
                </a:solidFill>
              </a:rPr>
              <a:t>方案</a:t>
            </a:r>
            <a:endParaRPr lang="zh-CN" altLang="en-US" sz="2400" b="1" dirty="0">
              <a:solidFill>
                <a:srgbClr val="FFFFFF"/>
              </a:solidFill>
              <a:ea typeface="宋体" charset="-122"/>
            </a:endParaRPr>
          </a:p>
          <a:p>
            <a:pPr>
              <a:lnSpc>
                <a:spcPct val="150000"/>
              </a:lnSpc>
              <a:spcBef>
                <a:spcPts val="600"/>
              </a:spcBef>
              <a:spcAft>
                <a:spcPts val="600"/>
              </a:spcAft>
            </a:pPr>
            <a:r>
              <a:rPr lang="it-IT"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certificate _ verify </a:t>
            </a:r>
            <a:r>
              <a:rPr lang="zh-CN" altLang="it-IT"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和</a:t>
            </a:r>
            <a:r>
              <a:rPr lang="it-IT"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finis</a:t>
            </a: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h</a:t>
            </a:r>
            <a:r>
              <a:rPr lang="it-IT"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ed </a:t>
            </a: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消息</a:t>
            </a: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p>
          <a:p>
            <a:pPr lvl="1">
              <a:lnSpc>
                <a:spcPct val="150000"/>
              </a:lnSpc>
              <a:spcBef>
                <a:spcPts val="0"/>
              </a:spcBef>
              <a:spcAft>
                <a:spcPts val="600"/>
              </a:spcAft>
            </a:pPr>
            <a:r>
              <a:rPr lang="en-US" altLang="zh-CN" dirty="0" err="1">
                <a:solidFill>
                  <a:srgbClr val="FFFFFF"/>
                </a:solidFill>
                <a:latin typeface="华文中宋" pitchFamily="2" charset="-122"/>
                <a:ea typeface="华文中宋" pitchFamily="2" charset="-122"/>
              </a:rPr>
              <a:t>certificate_verify</a:t>
            </a:r>
            <a:r>
              <a:rPr lang="en-US" altLang="zh-CN" dirty="0">
                <a:solidFill>
                  <a:srgbClr val="FFFFFF"/>
                </a:solidFill>
                <a:latin typeface="华文中宋" pitchFamily="2" charset="-122"/>
                <a:ea typeface="华文中宋" pitchFamily="2" charset="-122"/>
              </a:rPr>
              <a:t> </a:t>
            </a:r>
            <a:r>
              <a:rPr lang="zh-CN" altLang="en-US" dirty="0">
                <a:solidFill>
                  <a:srgbClr val="FFFFFF"/>
                </a:solidFill>
                <a:latin typeface="华文中宋" pitchFamily="2" charset="-122"/>
                <a:ea typeface="华文中宋" pitchFamily="2" charset="-122"/>
              </a:rPr>
              <a:t>消息，</a:t>
            </a:r>
            <a:r>
              <a:rPr lang="en-US" altLang="zh-CN" dirty="0">
                <a:solidFill>
                  <a:srgbClr val="FFFFFF"/>
                </a:solidFill>
                <a:latin typeface="华文中宋" pitchFamily="2" charset="-122"/>
                <a:ea typeface="华文中宋" pitchFamily="2" charset="-122"/>
              </a:rPr>
              <a:t>TLS</a:t>
            </a:r>
            <a:r>
              <a:rPr lang="zh-CN" altLang="en-US" dirty="0">
                <a:solidFill>
                  <a:srgbClr val="FFFFFF"/>
                </a:solidFill>
                <a:latin typeface="华文中宋" pitchFamily="2" charset="-122"/>
                <a:ea typeface="华文中宋" pitchFamily="2" charset="-122"/>
              </a:rPr>
              <a:t>中</a:t>
            </a:r>
            <a:r>
              <a:rPr lang="en-US" altLang="zh-CN" dirty="0">
                <a:solidFill>
                  <a:srgbClr val="FFFFFF"/>
                </a:solidFill>
                <a:latin typeface="华文中宋" pitchFamily="2" charset="-122"/>
                <a:ea typeface="华文中宋" pitchFamily="2" charset="-122"/>
              </a:rPr>
              <a:t>MD5 </a:t>
            </a:r>
            <a:r>
              <a:rPr lang="zh-CN" altLang="en-US" dirty="0">
                <a:solidFill>
                  <a:srgbClr val="FFFFFF"/>
                </a:solidFill>
                <a:latin typeface="华文中宋" pitchFamily="2" charset="-122"/>
                <a:ea typeface="华文中宋" pitchFamily="2" charset="-122"/>
              </a:rPr>
              <a:t>和</a:t>
            </a:r>
            <a:r>
              <a:rPr lang="en-US" altLang="zh-CN" dirty="0">
                <a:solidFill>
                  <a:srgbClr val="FFFFFF"/>
                </a:solidFill>
                <a:latin typeface="华文中宋" pitchFamily="2" charset="-122"/>
                <a:ea typeface="华文中宋" pitchFamily="2" charset="-122"/>
              </a:rPr>
              <a:t>SHA-l </a:t>
            </a:r>
            <a:r>
              <a:rPr lang="zh-CN" altLang="en-US" dirty="0">
                <a:solidFill>
                  <a:srgbClr val="FFFFFF"/>
                </a:solidFill>
                <a:latin typeface="华文中宋" pitchFamily="2" charset="-122"/>
                <a:ea typeface="华文中宋" pitchFamily="2" charset="-122"/>
              </a:rPr>
              <a:t>仅用于对</a:t>
            </a:r>
            <a:r>
              <a:rPr lang="en-US" altLang="zh-CN" dirty="0" err="1">
                <a:solidFill>
                  <a:srgbClr val="FFFFFF"/>
                </a:solidFill>
                <a:latin typeface="华文中宋" pitchFamily="2" charset="-122"/>
                <a:ea typeface="华文中宋" pitchFamily="2" charset="-122"/>
              </a:rPr>
              <a:t>handshake_message</a:t>
            </a:r>
            <a:r>
              <a:rPr lang="zh-CN" altLang="en-US" dirty="0">
                <a:solidFill>
                  <a:srgbClr val="FFFFFF"/>
                </a:solidFill>
                <a:latin typeface="华文中宋" pitchFamily="2" charset="-122"/>
                <a:ea typeface="华文中宋" pitchFamily="2" charset="-122"/>
              </a:rPr>
              <a:t>散列值计算，在</a:t>
            </a:r>
            <a:r>
              <a:rPr lang="en-US" altLang="zh-CN" dirty="0">
                <a:solidFill>
                  <a:srgbClr val="FFFFFF"/>
                </a:solidFill>
                <a:latin typeface="华文中宋" pitchFamily="2" charset="-122"/>
                <a:ea typeface="华文中宋" pitchFamily="2" charset="-122"/>
              </a:rPr>
              <a:t>SSLv3 </a:t>
            </a:r>
            <a:r>
              <a:rPr lang="zh-CN" altLang="en-US" dirty="0">
                <a:solidFill>
                  <a:srgbClr val="FFFFFF"/>
                </a:solidFill>
                <a:latin typeface="华文中宋" pitchFamily="2" charset="-122"/>
                <a:ea typeface="华文中宋" pitchFamily="2" charset="-122"/>
              </a:rPr>
              <a:t>中，散列值的计算包括对主密钥和填充的计算</a:t>
            </a:r>
            <a:endParaRPr lang="en-US" altLang="zh-CN" dirty="0">
              <a:solidFill>
                <a:srgbClr val="FFFFFF"/>
              </a:solidFill>
              <a:latin typeface="华文中宋" pitchFamily="2" charset="-122"/>
              <a:ea typeface="华文中宋" pitchFamily="2" charset="-122"/>
            </a:endParaRPr>
          </a:p>
          <a:p>
            <a:pPr lvl="1">
              <a:lnSpc>
                <a:spcPct val="150000"/>
              </a:lnSpc>
              <a:spcBef>
                <a:spcPts val="0"/>
              </a:spcBef>
              <a:spcAft>
                <a:spcPts val="600"/>
              </a:spcAft>
            </a:pPr>
            <a:r>
              <a:rPr lang="en-US" altLang="zh-CN" dirty="0">
                <a:solidFill>
                  <a:srgbClr val="FFFFFF"/>
                </a:solidFill>
                <a:latin typeface="华文中宋" pitchFamily="2" charset="-122"/>
                <a:ea typeface="华文中宋" pitchFamily="2" charset="-122"/>
              </a:rPr>
              <a:t>finished </a:t>
            </a:r>
            <a:r>
              <a:rPr lang="zh-CN" altLang="en-US" dirty="0">
                <a:solidFill>
                  <a:srgbClr val="FFFFFF"/>
                </a:solidFill>
                <a:latin typeface="华文中宋" pitchFamily="2" charset="-122"/>
                <a:ea typeface="华文中宋" pitchFamily="2" charset="-122"/>
              </a:rPr>
              <a:t>消息，</a:t>
            </a:r>
            <a:r>
              <a:rPr lang="en-US" altLang="zh-CN" dirty="0">
                <a:solidFill>
                  <a:srgbClr val="FFFFFF"/>
                </a:solidFill>
                <a:latin typeface="华文中宋" pitchFamily="2" charset="-122"/>
                <a:ea typeface="华文中宋" pitchFamily="2" charset="-122"/>
              </a:rPr>
              <a:t>TLS</a:t>
            </a:r>
            <a:r>
              <a:rPr lang="zh-CN" altLang="en-US" dirty="0">
                <a:solidFill>
                  <a:srgbClr val="FFFFFF"/>
                </a:solidFill>
                <a:latin typeface="华文中宋" pitchFamily="2" charset="-122"/>
                <a:ea typeface="华文中宋" pitchFamily="2" charset="-122"/>
              </a:rPr>
              <a:t>基于共享主密钥以前的握手消息和客户端与服务器的标识标签上的散列值，计算过程不同</a:t>
            </a:r>
          </a:p>
        </p:txBody>
      </p:sp>
    </p:spTree>
    <p:extLst>
      <p:ext uri="{BB962C8B-B14F-4D97-AF65-F5344CB8AC3E}">
        <p14:creationId xmlns:p14="http://schemas.microsoft.com/office/powerpoint/2010/main" val="29365635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45791" dir="2021404" algn="ctr" rotWithShape="0">
                    <a:schemeClr val="tx1"/>
                  </a:outerShdw>
                </a:effectLst>
              </a14:hiddenEffects>
            </a:ext>
          </a:extLst>
        </p:spPr>
        <p:txBody>
          <a:bodyPr vert="horz" wrap="square" lIns="91440" tIns="45720" rIns="91440" bIns="45720" numCol="1" anchor="ctr" anchorCtr="0" compatLnSpc="1">
            <a:prstTxWarp prst="textNoShape">
              <a:avLst/>
            </a:prstTxWarp>
          </a:bodyPr>
          <a:lstStyle/>
          <a:p>
            <a:r>
              <a:rPr lang="en-US" altLang="zh-CN" b="1">
                <a:ea typeface="宋体" charset="-122"/>
              </a:rPr>
              <a:t>SSL</a:t>
            </a:r>
            <a:r>
              <a:rPr lang="zh-CN" altLang="en-US" b="1">
                <a:ea typeface="宋体" charset="-122"/>
              </a:rPr>
              <a:t>和</a:t>
            </a:r>
            <a:r>
              <a:rPr lang="en-US" altLang="zh-CN" b="1">
                <a:ea typeface="宋体" charset="-122"/>
              </a:rPr>
              <a:t>TLS</a:t>
            </a:r>
            <a:r>
              <a:rPr lang="zh-CN" altLang="en-US" b="1">
                <a:ea typeface="宋体" charset="-122"/>
              </a:rPr>
              <a:t>的区别</a:t>
            </a:r>
          </a:p>
        </p:txBody>
      </p:sp>
      <p:sp>
        <p:nvSpPr>
          <p:cNvPr id="2" name="灯片编号占位符 1"/>
          <p:cNvSpPr>
            <a:spLocks noGrp="1"/>
          </p:cNvSpPr>
          <p:nvPr>
            <p:ph type="sldNum" sz="quarter" idx="11"/>
          </p:nvPr>
        </p:nvSpPr>
        <p:spPr/>
        <p:txBody>
          <a:bodyPr/>
          <a:lstStyle/>
          <a:p>
            <a:fld id="{ECCE4CB5-51F3-4687-9C9F-BEE527CC1AF1}" type="slidenum">
              <a:rPr lang="en-US" altLang="zh-CN" smtClean="0"/>
              <a:pPr/>
              <a:t>97</a:t>
            </a:fld>
            <a:endParaRPr lang="en-US" altLang="zh-CN"/>
          </a:p>
        </p:txBody>
      </p:sp>
      <p:sp>
        <p:nvSpPr>
          <p:cNvPr id="514051" name="Rectangle 3"/>
          <p:cNvSpPr>
            <a:spLocks noGrp="1" noChangeArrowheads="1"/>
          </p:cNvSpPr>
          <p:nvPr>
            <p:ph type="body" idx="4294967295"/>
          </p:nvPr>
        </p:nvSpPr>
        <p:spPr>
          <a:xfrm>
            <a:off x="1006475" y="981075"/>
            <a:ext cx="8137525" cy="5029200"/>
          </a:xfrm>
          <a:noFill/>
        </p:spPr>
        <p:txBody>
          <a:bodyPr/>
          <a:lstStyle/>
          <a:p>
            <a:pPr>
              <a:lnSpc>
                <a:spcPct val="150000"/>
              </a:lnSpc>
              <a:spcBef>
                <a:spcPts val="1200"/>
              </a:spcBef>
              <a:spcAft>
                <a:spcPts val="1200"/>
              </a:spcAft>
            </a:pPr>
            <a:r>
              <a:rPr lang="zh-CN" altLang="en-US"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密码计算</a:t>
            </a:r>
            <a:r>
              <a:rPr lang="en-US" altLang="zh-CN" sz="2800" dirty="0">
                <a:solidFill>
                  <a:srgbClr val="FFFF00"/>
                </a:solidFill>
                <a:effectLst>
                  <a:outerShdw blurRad="38100" dist="38100" dir="2700000" algn="tl">
                    <a:srgbClr val="000000">
                      <a:alpha val="43137"/>
                    </a:srgbClr>
                  </a:outerShdw>
                </a:effectLst>
                <a:latin typeface="华文中宋" pitchFamily="2" charset="-122"/>
                <a:ea typeface="华文中宋" pitchFamily="2" charset="-122"/>
              </a:rPr>
              <a:t>:</a:t>
            </a:r>
            <a:r>
              <a:rPr lang="en-US" altLang="zh-CN" sz="2800" dirty="0">
                <a:latin typeface="华文中宋" pitchFamily="2" charset="-122"/>
                <a:ea typeface="华文中宋" pitchFamily="2" charset="-122"/>
              </a:rPr>
              <a:t> </a:t>
            </a:r>
            <a:r>
              <a:rPr lang="en-US" altLang="zh-CN" sz="2800" dirty="0">
                <a:solidFill>
                  <a:srgbClr val="FFFFFF"/>
                </a:solidFill>
                <a:latin typeface="华文中宋" pitchFamily="2" charset="-122"/>
                <a:ea typeface="华文中宋" pitchFamily="2" charset="-122"/>
              </a:rPr>
              <a:t>TLS </a:t>
            </a:r>
            <a:r>
              <a:rPr lang="zh-CN" altLang="en-US" sz="2800" dirty="0">
                <a:solidFill>
                  <a:srgbClr val="FFFFFF"/>
                </a:solidFill>
                <a:latin typeface="华文中宋" pitchFamily="2" charset="-122"/>
                <a:ea typeface="华文中宋" pitchFamily="2" charset="-122"/>
              </a:rPr>
              <a:t>中主密钥的计算与</a:t>
            </a:r>
            <a:r>
              <a:rPr lang="en-US" altLang="zh-CN" sz="2800" dirty="0">
                <a:solidFill>
                  <a:srgbClr val="FFFFFF"/>
                </a:solidFill>
                <a:latin typeface="华文中宋" pitchFamily="2" charset="-122"/>
                <a:ea typeface="华文中宋" pitchFamily="2" charset="-122"/>
              </a:rPr>
              <a:t>SSLv3</a:t>
            </a:r>
            <a:r>
              <a:rPr lang="zh-CN" altLang="en-US" sz="2800" dirty="0">
                <a:solidFill>
                  <a:srgbClr val="FFFFFF"/>
                </a:solidFill>
                <a:latin typeface="华文中宋" pitchFamily="2" charset="-122"/>
                <a:ea typeface="华文中宋" pitchFamily="2" charset="-122"/>
              </a:rPr>
              <a:t>中的情况也类似， 都是通过预备主密钥和两个随机数的</a:t>
            </a:r>
            <a:r>
              <a:rPr lang="zh-CN" altLang="en-US" sz="2800" b="1" dirty="0">
                <a:solidFill>
                  <a:srgbClr val="C00000"/>
                </a:solidFill>
                <a:latin typeface="华文中宋" pitchFamily="2" charset="-122"/>
                <a:ea typeface="华文中宋" pitchFamily="2" charset="-122"/>
              </a:rPr>
              <a:t>两次散列函数</a:t>
            </a:r>
            <a:r>
              <a:rPr lang="zh-CN" altLang="en-US" sz="2800" dirty="0">
                <a:solidFill>
                  <a:srgbClr val="FFFFFF"/>
                </a:solidFill>
                <a:latin typeface="华文中宋" pitchFamily="2" charset="-122"/>
                <a:ea typeface="华文中宋" pitchFamily="2" charset="-122"/>
              </a:rPr>
              <a:t>得出的。但是</a:t>
            </a:r>
            <a:r>
              <a:rPr lang="en-US" altLang="zh-CN" sz="2800" dirty="0">
                <a:solidFill>
                  <a:srgbClr val="FFFFFF"/>
                </a:solidFill>
                <a:latin typeface="华文中宋" pitchFamily="2" charset="-122"/>
                <a:ea typeface="华文中宋" pitchFamily="2" charset="-122"/>
              </a:rPr>
              <a:t>TLS </a:t>
            </a:r>
            <a:r>
              <a:rPr lang="zh-CN" altLang="en-US" sz="2800" dirty="0">
                <a:solidFill>
                  <a:srgbClr val="FFFFFF"/>
                </a:solidFill>
                <a:latin typeface="华文中宋" pitchFamily="2" charset="-122"/>
                <a:ea typeface="华文中宋" pitchFamily="2" charset="-122"/>
              </a:rPr>
              <a:t>中的具体计算形式与</a:t>
            </a:r>
            <a:r>
              <a:rPr lang="en-US" altLang="zh-CN" sz="2800" dirty="0">
                <a:solidFill>
                  <a:srgbClr val="FFFFFF"/>
                </a:solidFill>
                <a:latin typeface="华文中宋" pitchFamily="2" charset="-122"/>
                <a:ea typeface="华文中宋" pitchFamily="2" charset="-122"/>
              </a:rPr>
              <a:t>SSLv3 </a:t>
            </a:r>
            <a:r>
              <a:rPr lang="zh-CN" altLang="en-US" sz="2800" dirty="0">
                <a:solidFill>
                  <a:srgbClr val="FFFFFF"/>
                </a:solidFill>
                <a:latin typeface="华文中宋" pitchFamily="2" charset="-122"/>
                <a:ea typeface="华文中宋" pitchFamily="2" charset="-122"/>
              </a:rPr>
              <a:t>中的情况有所不同</a:t>
            </a:r>
            <a:endParaRPr lang="en-US" altLang="zh-CN" sz="2800" dirty="0">
              <a:solidFill>
                <a:srgbClr val="FFFFFF"/>
              </a:solidFill>
              <a:latin typeface="华文中宋" pitchFamily="2" charset="-122"/>
              <a:ea typeface="华文中宋" pitchFamily="2" charset="-122"/>
            </a:endParaRPr>
          </a:p>
          <a:p>
            <a:pPr lvl="1">
              <a:lnSpc>
                <a:spcPct val="150000"/>
              </a:lnSpc>
              <a:spcBef>
                <a:spcPts val="1200"/>
              </a:spcBef>
              <a:spcAft>
                <a:spcPts val="1200"/>
              </a:spcAft>
            </a:pPr>
            <a:r>
              <a:rPr lang="en-US" altLang="zh-CN" sz="2800" dirty="0">
                <a:solidFill>
                  <a:srgbClr val="FFFFFF"/>
                </a:solidFill>
                <a:latin typeface="华文中宋" pitchFamily="2" charset="-122"/>
                <a:ea typeface="华文中宋" pitchFamily="2" charset="-122"/>
              </a:rPr>
              <a:t>SSL : md5（sha）</a:t>
            </a:r>
          </a:p>
          <a:p>
            <a:pPr lvl="1">
              <a:lnSpc>
                <a:spcPct val="150000"/>
              </a:lnSpc>
              <a:spcBef>
                <a:spcPts val="1200"/>
              </a:spcBef>
              <a:spcAft>
                <a:spcPts val="1200"/>
              </a:spcAft>
            </a:pPr>
            <a:r>
              <a:rPr lang="en-US" altLang="zh-CN" sz="2800" dirty="0">
                <a:solidFill>
                  <a:srgbClr val="FFFFFF"/>
                </a:solidFill>
                <a:latin typeface="华文中宋" pitchFamily="2" charset="-122"/>
                <a:ea typeface="华文中宋" pitchFamily="2" charset="-122"/>
              </a:rPr>
              <a:t>TLS： </a:t>
            </a:r>
            <a:r>
              <a:rPr lang="en-US" altLang="zh-CN" sz="2800" dirty="0" err="1">
                <a:solidFill>
                  <a:srgbClr val="FFFFFF"/>
                </a:solidFill>
                <a:latin typeface="华文中宋" pitchFamily="2" charset="-122"/>
                <a:ea typeface="华文中宋" pitchFamily="2" charset="-122"/>
              </a:rPr>
              <a:t>hmac（hmac</a:t>
            </a:r>
            <a:r>
              <a:rPr lang="en-US" altLang="zh-CN" sz="2800" dirty="0">
                <a:solidFill>
                  <a:srgbClr val="FFFFFF"/>
                </a:solidFill>
                <a:latin typeface="华文中宋" pitchFamily="2" charset="-122"/>
                <a:ea typeface="华文中宋" pitchFamily="2" charset="-122"/>
              </a:rPr>
              <a:t>）</a:t>
            </a:r>
          </a:p>
        </p:txBody>
      </p:sp>
    </p:spTree>
    <p:extLst>
      <p:ext uri="{BB962C8B-B14F-4D97-AF65-F5344CB8AC3E}">
        <p14:creationId xmlns:p14="http://schemas.microsoft.com/office/powerpoint/2010/main" val="2906970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TLS</a:t>
            </a:r>
            <a:r>
              <a:rPr lang="zh-CN" altLang="en-US" dirty="0"/>
              <a:t>伪随机函数</a:t>
            </a:r>
          </a:p>
        </p:txBody>
      </p:sp>
      <p:sp>
        <p:nvSpPr>
          <p:cNvPr id="3" name="灯片编号占位符 2"/>
          <p:cNvSpPr>
            <a:spLocks noGrp="1"/>
          </p:cNvSpPr>
          <p:nvPr>
            <p:ph type="sldNum" sz="quarter" idx="11"/>
          </p:nvPr>
        </p:nvSpPr>
        <p:spPr/>
        <p:txBody>
          <a:bodyPr/>
          <a:lstStyle/>
          <a:p>
            <a:fld id="{286E7960-0927-4C5F-9709-06C36A8BCF30}" type="slidenum">
              <a:rPr lang="en-US" altLang="zh-CN" smtClean="0"/>
              <a:pPr/>
              <a:t>98</a:t>
            </a:fld>
            <a:endParaRPr lang="en-US" altLang="zh-CN"/>
          </a:p>
        </p:txBody>
      </p:sp>
      <p:pic>
        <p:nvPicPr>
          <p:cNvPr id="5" name="图片 4">
            <a:extLst>
              <a:ext uri="{FF2B5EF4-FFF2-40B4-BE49-F238E27FC236}">
                <a16:creationId xmlns:a16="http://schemas.microsoft.com/office/drawing/2014/main" id="{30421584-C678-4079-8257-BB6ABC85DCAB}"/>
              </a:ext>
            </a:extLst>
          </p:cNvPr>
          <p:cNvPicPr>
            <a:picLocks noChangeAspect="1"/>
          </p:cNvPicPr>
          <p:nvPr/>
        </p:nvPicPr>
        <p:blipFill>
          <a:blip r:embed="rId2"/>
          <a:stretch>
            <a:fillRect/>
          </a:stretch>
        </p:blipFill>
        <p:spPr>
          <a:xfrm>
            <a:off x="1403648" y="930015"/>
            <a:ext cx="6935932" cy="5854960"/>
          </a:xfrm>
          <a:prstGeom prst="rect">
            <a:avLst/>
          </a:prstGeom>
        </p:spPr>
      </p:pic>
    </p:spTree>
    <p:extLst>
      <p:ext uri="{BB962C8B-B14F-4D97-AF65-F5344CB8AC3E}">
        <p14:creationId xmlns:p14="http://schemas.microsoft.com/office/powerpoint/2010/main" val="32852639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TLS</a:t>
            </a:r>
            <a:r>
              <a:rPr lang="zh-CN" altLang="en-US" dirty="0"/>
              <a:t>伪随机函数</a:t>
            </a:r>
          </a:p>
        </p:txBody>
      </p:sp>
      <p:sp>
        <p:nvSpPr>
          <p:cNvPr id="3" name="灯片编号占位符 2"/>
          <p:cNvSpPr>
            <a:spLocks noGrp="1"/>
          </p:cNvSpPr>
          <p:nvPr>
            <p:ph type="sldNum" sz="quarter" idx="11"/>
          </p:nvPr>
        </p:nvSpPr>
        <p:spPr/>
        <p:txBody>
          <a:bodyPr/>
          <a:lstStyle/>
          <a:p>
            <a:fld id="{286E7960-0927-4C5F-9709-06C36A8BCF30}" type="slidenum">
              <a:rPr lang="en-US" altLang="zh-CN" smtClean="0"/>
              <a:pPr/>
              <a:t>99</a:t>
            </a:fld>
            <a:endParaRPr lang="en-US" altLang="zh-CN"/>
          </a:p>
        </p:txBody>
      </p:sp>
      <p:sp>
        <p:nvSpPr>
          <p:cNvPr id="6" name="Rectangle 2"/>
          <p:cNvSpPr>
            <a:spLocks noChangeArrowheads="1"/>
          </p:cNvSpPr>
          <p:nvPr/>
        </p:nvSpPr>
        <p:spPr bwMode="auto">
          <a:xfrm>
            <a:off x="1181995" y="3101767"/>
            <a:ext cx="705678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P_hash(secret, seed) = HMAC_hash(secret, A(1) </a:t>
            </a:r>
            <a:r>
              <a:rPr kumimoji="0" lang="en-US"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a:t>
            </a:r>
            <a:r>
              <a:rPr kumimoji="0" lang="zh-CN"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seed) </a:t>
            </a:r>
            <a:r>
              <a:rPr lang="en-US" altLang="zh-CN" sz="3600" b="1" dirty="0">
                <a:solidFill>
                  <a:srgbClr val="FFFFFF"/>
                </a:solidFill>
                <a:latin typeface="Times New Roman" panose="02020603050405020304" pitchFamily="18" charset="0"/>
                <a:cs typeface="Times New Roman" panose="02020603050405020304" pitchFamily="18" charset="0"/>
              </a:rPr>
              <a:t>||</a:t>
            </a:r>
            <a:r>
              <a:rPr kumimoji="0" lang="zh-CN"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HMAC_hash(secret, A(2) </a:t>
            </a:r>
            <a:r>
              <a:rPr kumimoji="0" lang="en-US"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a:t>
            </a:r>
            <a:r>
              <a:rPr kumimoji="0" lang="zh-CN"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seed) </a:t>
            </a:r>
            <a:r>
              <a:rPr kumimoji="0" lang="en-US"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a:t>
            </a:r>
            <a:r>
              <a:rPr kumimoji="0" lang="zh-CN"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HMAC_hash(secret, A(3) </a:t>
            </a:r>
            <a:r>
              <a:rPr kumimoji="0" lang="en-US"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a:t>
            </a:r>
            <a:r>
              <a:rPr kumimoji="0" lang="zh-CN"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seed) </a:t>
            </a:r>
            <a:r>
              <a:rPr kumimoji="0" lang="en-US"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a:t>
            </a:r>
            <a:r>
              <a:rPr kumimoji="0" lang="zh-CN" altLang="zh-CN" sz="3600" b="1" i="0" u="none" strike="noStrike" cap="none" normalizeH="0" baseline="0" dirty="0">
                <a:ln>
                  <a:noFill/>
                </a:ln>
                <a:solidFill>
                  <a:srgbClr val="FFFFFF"/>
                </a:solidFill>
                <a:effectLst/>
                <a:latin typeface="Times New Roman" panose="02020603050405020304" pitchFamily="18" charset="0"/>
                <a:cs typeface="Times New Roman" panose="02020603050405020304" pitchFamily="18" charset="0"/>
              </a:rPr>
              <a:t> ... </a:t>
            </a:r>
          </a:p>
        </p:txBody>
      </p:sp>
      <p:sp>
        <p:nvSpPr>
          <p:cNvPr id="4" name="Rectangle 1"/>
          <p:cNvSpPr>
            <a:spLocks noChangeArrowheads="1"/>
          </p:cNvSpPr>
          <p:nvPr/>
        </p:nvSpPr>
        <p:spPr bwMode="auto">
          <a:xfrm>
            <a:off x="1214716" y="1124744"/>
            <a:ext cx="656216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600" b="1" i="0" u="none" strike="noStrike" cap="none" normalizeH="0" baseline="0" dirty="0">
                <a:ln>
                  <a:noFill/>
                </a:ln>
                <a:solidFill>
                  <a:srgbClr val="FFFFFF"/>
                </a:solidFill>
                <a:effectLst/>
                <a:latin typeface="+mn-ea"/>
              </a:rPr>
              <a:t>PRF(secret, label, seed) = P_hash(secret, label </a:t>
            </a:r>
            <a:r>
              <a:rPr kumimoji="0" lang="en-US" altLang="zh-CN" sz="3600" b="1" i="0" u="none" strike="noStrike" cap="none" normalizeH="0" baseline="0" dirty="0">
                <a:ln>
                  <a:noFill/>
                </a:ln>
                <a:solidFill>
                  <a:srgbClr val="FFFFFF"/>
                </a:solidFill>
                <a:effectLst/>
                <a:latin typeface="+mn-ea"/>
              </a:rPr>
              <a:t>||</a:t>
            </a:r>
            <a:r>
              <a:rPr kumimoji="0" lang="zh-CN" altLang="zh-CN" sz="3600" b="1" i="0" u="none" strike="noStrike" cap="none" normalizeH="0" baseline="0" dirty="0">
                <a:ln>
                  <a:noFill/>
                </a:ln>
                <a:solidFill>
                  <a:srgbClr val="FFFFFF"/>
                </a:solidFill>
                <a:effectLst/>
                <a:latin typeface="+mn-ea"/>
              </a:rPr>
              <a:t> seed) </a:t>
            </a:r>
          </a:p>
        </p:txBody>
      </p:sp>
    </p:spTree>
    <p:extLst>
      <p:ext uri="{BB962C8B-B14F-4D97-AF65-F5344CB8AC3E}">
        <p14:creationId xmlns:p14="http://schemas.microsoft.com/office/powerpoint/2010/main" val="1403491230"/>
      </p:ext>
    </p:extLst>
  </p:cSld>
  <p:clrMapOvr>
    <a:masterClrMapping/>
  </p:clrMapOvr>
</p:sld>
</file>

<file path=ppt/theme/theme1.xml><?xml version="1.0" encoding="utf-8"?>
<a:theme xmlns:a="http://schemas.openxmlformats.org/drawingml/2006/main" name="传输层安全">
  <a:themeElements>
    <a:clrScheme name="Default Design 1">
      <a:dk1>
        <a:srgbClr val="225174"/>
      </a:dk1>
      <a:lt1>
        <a:srgbClr val="FFFFFF"/>
      </a:lt1>
      <a:dk2>
        <a:srgbClr val="2E83B2"/>
      </a:dk2>
      <a:lt2>
        <a:srgbClr val="FFFFE7"/>
      </a:lt2>
      <a:accent1>
        <a:srgbClr val="6699FF"/>
      </a:accent1>
      <a:accent2>
        <a:srgbClr val="33CCCC"/>
      </a:accent2>
      <a:accent3>
        <a:srgbClr val="ADC1D5"/>
      </a:accent3>
      <a:accent4>
        <a:srgbClr val="DADADA"/>
      </a:accent4>
      <a:accent5>
        <a:srgbClr val="B8CAFF"/>
      </a:accent5>
      <a:accent6>
        <a:srgbClr val="2DB9B9"/>
      </a:accent6>
      <a:hlink>
        <a:srgbClr val="FF9999"/>
      </a:hlink>
      <a:folHlink>
        <a:srgbClr val="3366CC"/>
      </a:folHlink>
    </a:clrScheme>
    <a:fontScheme name="Default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225174"/>
        </a:dk1>
        <a:lt1>
          <a:srgbClr val="FFFFFF"/>
        </a:lt1>
        <a:dk2>
          <a:srgbClr val="2E83B2"/>
        </a:dk2>
        <a:lt2>
          <a:srgbClr val="FFFFE7"/>
        </a:lt2>
        <a:accent1>
          <a:srgbClr val="6699FF"/>
        </a:accent1>
        <a:accent2>
          <a:srgbClr val="33CCCC"/>
        </a:accent2>
        <a:accent3>
          <a:srgbClr val="ADC1D5"/>
        </a:accent3>
        <a:accent4>
          <a:srgbClr val="DADADA"/>
        </a:accent4>
        <a:accent5>
          <a:srgbClr val="B8CAFF"/>
        </a:accent5>
        <a:accent6>
          <a:srgbClr val="2DB9B9"/>
        </a:accent6>
        <a:hlink>
          <a:srgbClr val="FF9999"/>
        </a:hlink>
        <a:folHlink>
          <a:srgbClr val="3366CC"/>
        </a:folHlink>
      </a:clrScheme>
      <a:clrMap bg1="dk2" tx1="lt1" bg2="dk1" tx2="lt2" accent1="accent1" accent2="accent2" accent3="accent3" accent4="accent4" accent5="accent5" accent6="accent6" hlink="hlink" folHlink="folHlink"/>
    </a:extraClrScheme>
    <a:extraClrScheme>
      <a:clrScheme name="Default Design 2">
        <a:dk1>
          <a:srgbClr val="155A81"/>
        </a:dk1>
        <a:lt1>
          <a:srgbClr val="FFFFFF"/>
        </a:lt1>
        <a:dk2>
          <a:srgbClr val="248A9E"/>
        </a:dk2>
        <a:lt2>
          <a:srgbClr val="FFFFE7"/>
        </a:lt2>
        <a:accent1>
          <a:srgbClr val="7BD959"/>
        </a:accent1>
        <a:accent2>
          <a:srgbClr val="3399FF"/>
        </a:accent2>
        <a:accent3>
          <a:srgbClr val="ACC4CC"/>
        </a:accent3>
        <a:accent4>
          <a:srgbClr val="DADADA"/>
        </a:accent4>
        <a:accent5>
          <a:srgbClr val="BFE9B5"/>
        </a:accent5>
        <a:accent6>
          <a:srgbClr val="2D8AE7"/>
        </a:accent6>
        <a:hlink>
          <a:srgbClr val="FFB469"/>
        </a:hlink>
        <a:folHlink>
          <a:srgbClr val="6666FF"/>
        </a:folHlink>
      </a:clrScheme>
      <a:clrMap bg1="dk2" tx1="lt1" bg2="dk1" tx2="lt2" accent1="accent1" accent2="accent2" accent3="accent3" accent4="accent4" accent5="accent5" accent6="accent6" hlink="hlink" folHlink="folHlink"/>
    </a:extraClrScheme>
    <a:extraClrScheme>
      <a:clrScheme name="Default Design 3">
        <a:dk1>
          <a:srgbClr val="0C3258"/>
        </a:dk1>
        <a:lt1>
          <a:srgbClr val="FFFFFF"/>
        </a:lt1>
        <a:dk2>
          <a:srgbClr val="025E7E"/>
        </a:dk2>
        <a:lt2>
          <a:srgbClr val="CCFFFF"/>
        </a:lt2>
        <a:accent1>
          <a:srgbClr val="0066CC"/>
        </a:accent1>
        <a:accent2>
          <a:srgbClr val="99CC00"/>
        </a:accent2>
        <a:accent3>
          <a:srgbClr val="AAB6C0"/>
        </a:accent3>
        <a:accent4>
          <a:srgbClr val="DADADA"/>
        </a:accent4>
        <a:accent5>
          <a:srgbClr val="AAB8E2"/>
        </a:accent5>
        <a:accent6>
          <a:srgbClr val="8AB900"/>
        </a:accent6>
        <a:hlink>
          <a:srgbClr val="9966FF"/>
        </a:hlink>
        <a:folHlink>
          <a:srgbClr val="BD3F7E"/>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3743</TotalTime>
  <Words>9305</Words>
  <Application>Microsoft Office PowerPoint</Application>
  <PresentationFormat>全屏显示(4:3)</PresentationFormat>
  <Paragraphs>986</Paragraphs>
  <Slides>153</Slides>
  <Notes>40</Notes>
  <HiddenSlides>23</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2</vt:i4>
      </vt:variant>
      <vt:variant>
        <vt:lpstr>幻灯片标题</vt:lpstr>
      </vt:variant>
      <vt:variant>
        <vt:i4>153</vt:i4>
      </vt:variant>
    </vt:vector>
  </HeadingPairs>
  <TitlesOfParts>
    <vt:vector size="171" baseType="lpstr">
      <vt:lpstr>Arial Unicode MS</vt:lpstr>
      <vt:lpstr>方正舒体</vt:lpstr>
      <vt:lpstr>汉仪中等线简</vt:lpstr>
      <vt:lpstr>华文隶书</vt:lpstr>
      <vt:lpstr>华文行楷</vt:lpstr>
      <vt:lpstr>华文中宋</vt:lpstr>
      <vt:lpstr>宋体</vt:lpstr>
      <vt:lpstr>微软雅黑</vt:lpstr>
      <vt:lpstr>Arial</vt:lpstr>
      <vt:lpstr>Calibri</vt:lpstr>
      <vt:lpstr>Cambria Math</vt:lpstr>
      <vt:lpstr>Tahoma</vt:lpstr>
      <vt:lpstr>Times New Roman</vt:lpstr>
      <vt:lpstr>Verdana</vt:lpstr>
      <vt:lpstr>Wingdings</vt:lpstr>
      <vt:lpstr>传输层安全</vt:lpstr>
      <vt:lpstr>位图图像</vt:lpstr>
      <vt:lpstr>VISIO</vt:lpstr>
      <vt:lpstr>何高峰 南京邮电大学 Email：hegaofeng@njupt.edu.cn</vt:lpstr>
      <vt:lpstr>第6章 传输层安全</vt:lpstr>
      <vt:lpstr>提 要</vt:lpstr>
      <vt:lpstr>第6章 传输层安全</vt:lpstr>
      <vt:lpstr>6.1 Web安全需求</vt:lpstr>
      <vt:lpstr>10大Web应用程序安全问题</vt:lpstr>
      <vt:lpstr>Web安全例子</vt:lpstr>
      <vt:lpstr>Web安全例子</vt:lpstr>
      <vt:lpstr>Web安全例子</vt:lpstr>
      <vt:lpstr>Web安全问题的提出</vt:lpstr>
      <vt:lpstr>Web安全问题的提出</vt:lpstr>
      <vt:lpstr>Web安全问题的提出</vt:lpstr>
      <vt:lpstr>Web安全威胁分类</vt:lpstr>
      <vt:lpstr>Web安全威胁分类</vt:lpstr>
      <vt:lpstr>Web流量安全方法</vt:lpstr>
      <vt:lpstr>第6章 传输层安全</vt:lpstr>
      <vt:lpstr>引 言</vt:lpstr>
      <vt:lpstr>引言</vt:lpstr>
      <vt:lpstr>引言</vt:lpstr>
      <vt:lpstr>6.2 安全套接字层SSL</vt:lpstr>
      <vt:lpstr>引 言</vt:lpstr>
      <vt:lpstr>SSL解决的问题</vt:lpstr>
      <vt:lpstr>SSL提供的安全服务</vt:lpstr>
      <vt:lpstr>协议的使用</vt:lpstr>
      <vt:lpstr>协议的使用</vt:lpstr>
      <vt:lpstr>6.2.1  SSL体系结构</vt:lpstr>
      <vt:lpstr>6.2.1  SSL体系结构</vt:lpstr>
      <vt:lpstr>SSL协议封装示例</vt:lpstr>
      <vt:lpstr>SSL体系结构</vt:lpstr>
      <vt:lpstr>6.2.5 握手协议(Handshake protocol)</vt:lpstr>
      <vt:lpstr>Handshake 构成</vt:lpstr>
      <vt:lpstr>Handshake消息类型及参数</vt:lpstr>
      <vt:lpstr>SSL/TLS Handshake Protocol</vt:lpstr>
      <vt:lpstr>第一阶段：客户端发起建立连接请求</vt:lpstr>
      <vt:lpstr>第一阶段：客户端发起建立连接请求</vt:lpstr>
      <vt:lpstr>第一阶段：客户端发起建立连接请求</vt:lpstr>
      <vt:lpstr>CipherSuite密码套件 </vt:lpstr>
      <vt:lpstr>CipherSuite密码套件 </vt:lpstr>
      <vt:lpstr>CipherSuite密码套件  </vt:lpstr>
      <vt:lpstr>CipherSpec</vt:lpstr>
      <vt:lpstr>第二阶段：服务器认证和密钥交换</vt:lpstr>
      <vt:lpstr>第二阶段：服务器认证和密钥交换</vt:lpstr>
      <vt:lpstr>第二阶段：服务器认证和密钥交换</vt:lpstr>
      <vt:lpstr>第二阶段：服务器认证和密钥交换</vt:lpstr>
      <vt:lpstr>第二阶段：服务器认证和密钥交换</vt:lpstr>
      <vt:lpstr>第三阶段：客户端认证和密钥交换</vt:lpstr>
      <vt:lpstr>第三阶段：客户端认证和密钥交换</vt:lpstr>
      <vt:lpstr>第三阶段：客户端认证和密钥交换</vt:lpstr>
      <vt:lpstr>第四阶段：结束</vt:lpstr>
      <vt:lpstr>第四阶段：结束</vt:lpstr>
      <vt:lpstr>第四阶段：finished报文结构</vt:lpstr>
      <vt:lpstr>SSL握手协议的流程</vt:lpstr>
      <vt:lpstr>6.2.6 密码计算</vt:lpstr>
      <vt:lpstr>6.2.6 密码计算</vt:lpstr>
      <vt:lpstr>1. 主密钥的创建</vt:lpstr>
      <vt:lpstr>1. 主密钥的创建</vt:lpstr>
      <vt:lpstr>1. 主密钥的创建</vt:lpstr>
      <vt:lpstr>1. 主密钥的创建</vt:lpstr>
      <vt:lpstr>2. 密码参数产生</vt:lpstr>
      <vt:lpstr>密钥协商的形象化比喻</vt:lpstr>
      <vt:lpstr>密钥协商的形象化比喻</vt:lpstr>
      <vt:lpstr>密钥协商的形象化比喻</vt:lpstr>
      <vt:lpstr>密钥协商的形象化比喻</vt:lpstr>
      <vt:lpstr>6.2.2  SSL记录协议</vt:lpstr>
      <vt:lpstr>SSL数据单元的形成过程</vt:lpstr>
      <vt:lpstr>1. SSL记录协议分片</vt:lpstr>
      <vt:lpstr>2. SSL记录协议压缩</vt:lpstr>
      <vt:lpstr>3. SSL记录协议MAC计算</vt:lpstr>
      <vt:lpstr>4. SSL记录协议加密</vt:lpstr>
      <vt:lpstr>5. SSL协议封装</vt:lpstr>
      <vt:lpstr>6. SSL记录协议操作流程 </vt:lpstr>
      <vt:lpstr>SSL Record Format</vt:lpstr>
      <vt:lpstr>7.  SSL记录协议格式</vt:lpstr>
      <vt:lpstr>7.  SSL记录协议格式</vt:lpstr>
      <vt:lpstr>6.2.3 密码变更规格协议</vt:lpstr>
      <vt:lpstr>6.2.3 密码变更规格协议</vt:lpstr>
      <vt:lpstr>6.2.4  报警协议</vt:lpstr>
      <vt:lpstr>SSL协议安全性分析</vt:lpstr>
      <vt:lpstr>SSL协议安全性分析</vt:lpstr>
      <vt:lpstr>SSL协议安全性分析</vt:lpstr>
      <vt:lpstr>SSL协议注意事项</vt:lpstr>
      <vt:lpstr>PowerPoint 演示文稿</vt:lpstr>
      <vt:lpstr>SSL协议注意事项</vt:lpstr>
      <vt:lpstr>SSL协议注意事项</vt:lpstr>
      <vt:lpstr>SSL协议注意事项</vt:lpstr>
      <vt:lpstr>SSL协议注意事项</vt:lpstr>
      <vt:lpstr>SSL协议注意事项</vt:lpstr>
      <vt:lpstr>第6章 传输层安全</vt:lpstr>
      <vt:lpstr>6.3 传输层安全TLS</vt:lpstr>
      <vt:lpstr>TLS协议——概述</vt:lpstr>
      <vt:lpstr>TLS协议——概述</vt:lpstr>
      <vt:lpstr>TLS协议——目标</vt:lpstr>
      <vt:lpstr>SSL和TLS的区别</vt:lpstr>
      <vt:lpstr>SSL和TLS的区别</vt:lpstr>
      <vt:lpstr>SSL和TLS的区别</vt:lpstr>
      <vt:lpstr>SSL和TLS的区别</vt:lpstr>
      <vt:lpstr>SSL和TLS的区别</vt:lpstr>
      <vt:lpstr>TLS伪随机函数</vt:lpstr>
      <vt:lpstr>TLS伪随机函数</vt:lpstr>
      <vt:lpstr>TLS伪随机函数</vt:lpstr>
      <vt:lpstr>SSL和TLS的区别</vt:lpstr>
      <vt:lpstr>TLS/SSL比较</vt:lpstr>
      <vt:lpstr>TLS 1.3协议</vt:lpstr>
      <vt:lpstr>TLS 1.2协议（DH交换密钥）</vt:lpstr>
      <vt:lpstr>TLS 1.3协议</vt:lpstr>
      <vt:lpstr>TLS 1.3协议</vt:lpstr>
      <vt:lpstr>TLS 1.3 0-RTT</vt:lpstr>
      <vt:lpstr>TLS 1.3 0-RTT</vt:lpstr>
      <vt:lpstr>TLS 1.3 0-RTT</vt:lpstr>
      <vt:lpstr>TLS 1.3 密钥计算</vt:lpstr>
      <vt:lpstr>TLS 1.3 密钥计算</vt:lpstr>
      <vt:lpstr>TLS 1.3 密钥计算</vt:lpstr>
      <vt:lpstr>TLS 1.3协议</vt:lpstr>
      <vt:lpstr>TLS 1.3协议</vt:lpstr>
      <vt:lpstr>TLS 1.3协议</vt:lpstr>
      <vt:lpstr>6章 传输层安全</vt:lpstr>
      <vt:lpstr>6.4 HTTPS</vt:lpstr>
      <vt:lpstr>6.4 HTTPS</vt:lpstr>
      <vt:lpstr>6.4 HTTPS</vt:lpstr>
      <vt:lpstr>6.4 HTTPS</vt:lpstr>
      <vt:lpstr>6.4 HTTPS</vt:lpstr>
      <vt:lpstr>课后作业：</vt:lpstr>
      <vt:lpstr>第6章 传输层安全</vt:lpstr>
      <vt:lpstr>6.5 安全盾SSH</vt:lpstr>
      <vt:lpstr>SSH协议栈</vt:lpstr>
      <vt:lpstr>SSH协议栈</vt:lpstr>
      <vt:lpstr>6.5.1 SSH传输层协议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消息格式</vt:lpstr>
      <vt:lpstr>消息格式</vt:lpstr>
      <vt:lpstr>6.5.2  用户身份验证协议</vt:lpstr>
      <vt:lpstr>6.5.3  SSH连接协议</vt:lpstr>
      <vt:lpstr>PowerPoint 演示文稿</vt:lpstr>
      <vt:lpstr>2. 信道类型</vt:lpstr>
      <vt:lpstr>3. 端口映射</vt:lpstr>
      <vt:lpstr>3. 端口映射-本地转发</vt:lpstr>
      <vt:lpstr>3. 端口映射-远程转发</vt:lpstr>
      <vt:lpstr>SSH应用</vt:lpstr>
      <vt:lpstr>SSH应用</vt:lpstr>
      <vt:lpstr>Windows下SSH免费产品</vt:lpstr>
      <vt:lpstr>PowerPoint 演示文稿</vt:lpstr>
    </vt:vector>
  </TitlesOfParts>
  <Company>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亓 晋 南京邮电大学 Email：qijin@njupt.edu.cn</dc:title>
  <dc:creator>H</dc:creator>
  <cp:lastModifiedBy>He Gaofeng</cp:lastModifiedBy>
  <cp:revision>455</cp:revision>
  <dcterms:created xsi:type="dcterms:W3CDTF">2013-10-12T12:17:12Z</dcterms:created>
  <dcterms:modified xsi:type="dcterms:W3CDTF">2025-05-12T00:57:49Z</dcterms:modified>
</cp:coreProperties>
</file>